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0_0.xml" ContentType="application/vnd.ms-powerpoint.comments+xml"/>
  <Override PartName="/ppt/notesSlides/notesSlide3.xml" ContentType="application/vnd.openxmlformats-officedocument.presentationml.notesSlide+xml"/>
  <Override PartName="/ppt/comments/modernComment_101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4_0.xml" ContentType="application/vnd.ms-powerpoint.comments+xml"/>
  <Override PartName="/ppt/notesSlides/notesSlide7.xml" ContentType="application/vnd.openxmlformats-officedocument.presentationml.notesSlide+xml"/>
  <Override PartName="/ppt/comments/modernComment_110_3967C31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notesMasterIdLst>
    <p:notesMasterId r:id="rId49"/>
  </p:notesMasterIdLst>
  <p:handoutMasterIdLst>
    <p:handoutMasterId r:id="rId50"/>
  </p:handoutMasterIdLst>
  <p:sldIdLst>
    <p:sldId id="322" r:id="rId6"/>
    <p:sldId id="314" r:id="rId7"/>
    <p:sldId id="320" r:id="rId8"/>
    <p:sldId id="321" r:id="rId9"/>
    <p:sldId id="256" r:id="rId10"/>
    <p:sldId id="257" r:id="rId11"/>
    <p:sldId id="307" r:id="rId12"/>
    <p:sldId id="261" r:id="rId13"/>
    <p:sldId id="258" r:id="rId14"/>
    <p:sldId id="260" r:id="rId15"/>
    <p:sldId id="272" r:id="rId16"/>
    <p:sldId id="273" r:id="rId17"/>
    <p:sldId id="274" r:id="rId18"/>
    <p:sldId id="275" r:id="rId19"/>
    <p:sldId id="276" r:id="rId20"/>
    <p:sldId id="278" r:id="rId21"/>
    <p:sldId id="263" r:id="rId22"/>
    <p:sldId id="264" r:id="rId23"/>
    <p:sldId id="265" r:id="rId24"/>
    <p:sldId id="305" r:id="rId25"/>
    <p:sldId id="269" r:id="rId26"/>
    <p:sldId id="270" r:id="rId27"/>
    <p:sldId id="271" r:id="rId28"/>
    <p:sldId id="313" r:id="rId29"/>
    <p:sldId id="302" r:id="rId30"/>
    <p:sldId id="303" r:id="rId31"/>
    <p:sldId id="293" r:id="rId32"/>
    <p:sldId id="291" r:id="rId33"/>
    <p:sldId id="294" r:id="rId34"/>
    <p:sldId id="295" r:id="rId35"/>
    <p:sldId id="296" r:id="rId36"/>
    <p:sldId id="299" r:id="rId37"/>
    <p:sldId id="288" r:id="rId38"/>
    <p:sldId id="298" r:id="rId39"/>
    <p:sldId id="282" r:id="rId40"/>
    <p:sldId id="309" r:id="rId41"/>
    <p:sldId id="310" r:id="rId42"/>
    <p:sldId id="268" r:id="rId43"/>
    <p:sldId id="283" r:id="rId44"/>
    <p:sldId id="284" r:id="rId45"/>
    <p:sldId id="285" r:id="rId46"/>
    <p:sldId id="323" r:id="rId47"/>
    <p:sldId id="311" r:id="rId48"/>
  </p:sldIdLst>
  <p:sldSz cx="9144000" cy="6858000" type="screen4x3"/>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A7E25-B28F-01D0-EDAF-068E5713D313}" name="Anaïs Guillou" initials="AG" userId="S::Anais.Guillou@ipieca.org::5bfc72a8-dc24-44e2-bff8-cfcdcff9dd3d" providerId="AD"/>
  <p188:author id="{A0EEFD3E-3F76-FA9B-DAF6-310D19BB09DA}" name="vincent.gouriou" initials="vi" userId="S::vincent.gouriou_cedre.fr#ext#@ipieca.onmicrosoft.com::6bcce9eb-44c1-4919-acf1-d6190949020d" providerId="AD"/>
  <p188:author id="{9218C57A-5511-1267-B08E-A5C0AED0C6C4}" name="Will Griffiths (IMO)" initials="W(" userId="S::wgriffit_imo.org#ext#@ipieca.onmicrosoft.com::0bc01a13-1f0f-4c1d-b3cc-9a163d5897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3"/>
    <a:srgbClr val="D24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5093F-63E0-BBEA-B8D7-1F019CF81D9E}" v="3" dt="2023-06-27T16:16:43.522"/>
    <p1510:client id="{81D98CE4-2C98-4127-AC07-C15CD4088008}" v="4" dt="2023-06-28T07:29:23.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gouriou" userId="S::vincent.gouriou_cedre.fr#ext#@ipieca.onmicrosoft.com::6bcce9eb-44c1-4919-acf1-d6190949020d" providerId="AD" clId="Web-{1885093F-63E0-BBEA-B8D7-1F019CF81D9E}"/>
    <pc:docChg chg="modSld">
      <pc:chgData name="vincent.gouriou" userId="S::vincent.gouriou_cedre.fr#ext#@ipieca.onmicrosoft.com::6bcce9eb-44c1-4919-acf1-d6190949020d" providerId="AD" clId="Web-{1885093F-63E0-BBEA-B8D7-1F019CF81D9E}" dt="2023-06-27T16:16:43.522" v="2" actId="1076"/>
      <pc:docMkLst>
        <pc:docMk/>
      </pc:docMkLst>
      <pc:sldChg chg="modSp">
        <pc:chgData name="vincent.gouriou" userId="S::vincent.gouriou_cedre.fr#ext#@ipieca.onmicrosoft.com::6bcce9eb-44c1-4919-acf1-d6190949020d" providerId="AD" clId="Web-{1885093F-63E0-BBEA-B8D7-1F019CF81D9E}" dt="2023-06-27T16:16:43.522" v="2" actId="1076"/>
        <pc:sldMkLst>
          <pc:docMk/>
          <pc:sldMk cId="963101456" sldId="272"/>
        </pc:sldMkLst>
        <pc:picChg chg="mod">
          <ac:chgData name="vincent.gouriou" userId="S::vincent.gouriou_cedre.fr#ext#@ipieca.onmicrosoft.com::6bcce9eb-44c1-4919-acf1-d6190949020d" providerId="AD" clId="Web-{1885093F-63E0-BBEA-B8D7-1F019CF81D9E}" dt="2023-06-27T16:16:43.522" v="2" actId="1076"/>
          <ac:picMkLst>
            <pc:docMk/>
            <pc:sldMk cId="963101456" sldId="272"/>
            <ac:picMk id="2" creationId="{4150F11D-09A6-E175-61E9-07B68A82F0EF}"/>
          </ac:picMkLst>
        </pc:picChg>
      </pc:sldChg>
    </pc:docChg>
  </pc:docChgLst>
  <pc:docChgLst>
    <pc:chgData name="Rim Al Amir" userId="5a13886f-36b9-4fed-aac1-c77d694ca7f6" providerId="ADAL" clId="{81D98CE4-2C98-4127-AC07-C15CD4088008}"/>
    <pc:docChg chg="undo custSel addSld modSld">
      <pc:chgData name="Rim Al Amir" userId="5a13886f-36b9-4fed-aac1-c77d694ca7f6" providerId="ADAL" clId="{81D98CE4-2C98-4127-AC07-C15CD4088008}" dt="2023-06-28T07:29:26.706" v="56" actId="20577"/>
      <pc:docMkLst>
        <pc:docMk/>
      </pc:docMkLst>
      <pc:sldChg chg="delSp">
        <pc:chgData name="Rim Al Amir" userId="5a13886f-36b9-4fed-aac1-c77d694ca7f6" providerId="ADAL" clId="{81D98CE4-2C98-4127-AC07-C15CD4088008}" dt="2023-06-28T07:28:27.137" v="11"/>
        <pc:sldMkLst>
          <pc:docMk/>
          <pc:sldMk cId="0" sldId="271"/>
        </pc:sldMkLst>
        <pc:picChg chg="del">
          <ac:chgData name="Rim Al Amir" userId="5a13886f-36b9-4fed-aac1-c77d694ca7f6" providerId="ADAL" clId="{81D98CE4-2C98-4127-AC07-C15CD4088008}" dt="2023-06-28T07:28:27.137" v="11"/>
          <ac:picMkLst>
            <pc:docMk/>
            <pc:sldMk cId="0" sldId="271"/>
            <ac:picMk id="6" creationId="{B58CA081-9ADE-1111-3687-5DFD1B78BEC7}"/>
          </ac:picMkLst>
        </pc:picChg>
      </pc:sldChg>
      <pc:sldChg chg="modSp add mod">
        <pc:chgData name="Rim Al Amir" userId="5a13886f-36b9-4fed-aac1-c77d694ca7f6" providerId="ADAL" clId="{81D98CE4-2C98-4127-AC07-C15CD4088008}" dt="2023-06-28T07:28:56.192" v="53" actId="20577"/>
        <pc:sldMkLst>
          <pc:docMk/>
          <pc:sldMk cId="1163959969" sldId="313"/>
        </pc:sldMkLst>
        <pc:spChg chg="mod">
          <ac:chgData name="Rim Al Amir" userId="5a13886f-36b9-4fed-aac1-c77d694ca7f6" providerId="ADAL" clId="{81D98CE4-2C98-4127-AC07-C15CD4088008}" dt="2023-06-28T07:28:56.192" v="53" actId="20577"/>
          <ac:spMkLst>
            <pc:docMk/>
            <pc:sldMk cId="1163959969" sldId="313"/>
            <ac:spMk id="3" creationId="{38C8A251-97E8-0414-69DC-02C6736E83B1}"/>
          </ac:spMkLst>
        </pc:spChg>
      </pc:sldChg>
      <pc:sldChg chg="addSp delSp modSp mod">
        <pc:chgData name="Rim Al Amir" userId="5a13886f-36b9-4fed-aac1-c77d694ca7f6" providerId="ADAL" clId="{81D98CE4-2C98-4127-AC07-C15CD4088008}" dt="2023-06-28T07:26:54.319" v="10" actId="14100"/>
        <pc:sldMkLst>
          <pc:docMk/>
          <pc:sldMk cId="2808693889" sldId="322"/>
        </pc:sldMkLst>
        <pc:spChg chg="add del">
          <ac:chgData name="Rim Al Amir" userId="5a13886f-36b9-4fed-aac1-c77d694ca7f6" providerId="ADAL" clId="{81D98CE4-2C98-4127-AC07-C15CD4088008}" dt="2023-06-28T07:25:20.691" v="2" actId="22"/>
          <ac:spMkLst>
            <pc:docMk/>
            <pc:sldMk cId="2808693889" sldId="322"/>
            <ac:spMk id="5" creationId="{2BDF3663-6151-A633-93E7-201572EF9F5E}"/>
          </ac:spMkLst>
        </pc:spChg>
        <pc:spChg chg="add del">
          <ac:chgData name="Rim Al Amir" userId="5a13886f-36b9-4fed-aac1-c77d694ca7f6" providerId="ADAL" clId="{81D98CE4-2C98-4127-AC07-C15CD4088008}" dt="2023-06-28T07:26:26.779" v="4" actId="478"/>
          <ac:spMkLst>
            <pc:docMk/>
            <pc:sldMk cId="2808693889" sldId="322"/>
            <ac:spMk id="7" creationId="{E1E10F2D-CF93-F743-0389-9EBECE004538}"/>
          </ac:spMkLst>
        </pc:spChg>
        <pc:picChg chg="del">
          <ac:chgData name="Rim Al Amir" userId="5a13886f-36b9-4fed-aac1-c77d694ca7f6" providerId="ADAL" clId="{81D98CE4-2C98-4127-AC07-C15CD4088008}" dt="2023-06-28T07:24:57.643" v="0" actId="478"/>
          <ac:picMkLst>
            <pc:docMk/>
            <pc:sldMk cId="2808693889" sldId="322"/>
            <ac:picMk id="4" creationId="{55F4666C-76FE-C4CF-2E1F-34D331D9858E}"/>
          </ac:picMkLst>
        </pc:picChg>
        <pc:picChg chg="add mod">
          <ac:chgData name="Rim Al Amir" userId="5a13886f-36b9-4fed-aac1-c77d694ca7f6" providerId="ADAL" clId="{81D98CE4-2C98-4127-AC07-C15CD4088008}" dt="2023-06-28T07:26:54.319" v="10" actId="14100"/>
          <ac:picMkLst>
            <pc:docMk/>
            <pc:sldMk cId="2808693889" sldId="322"/>
            <ac:picMk id="9" creationId="{3426B8A4-58C7-A183-055E-C6A65284618E}"/>
          </ac:picMkLst>
        </pc:picChg>
      </pc:sldChg>
      <pc:sldChg chg="modSp add mod">
        <pc:chgData name="Rim Al Amir" userId="5a13886f-36b9-4fed-aac1-c77d694ca7f6" providerId="ADAL" clId="{81D98CE4-2C98-4127-AC07-C15CD4088008}" dt="2023-06-28T07:29:26.706" v="56" actId="20577"/>
        <pc:sldMkLst>
          <pc:docMk/>
          <pc:sldMk cId="742704405" sldId="323"/>
        </pc:sldMkLst>
        <pc:spChg chg="mod">
          <ac:chgData name="Rim Al Amir" userId="5a13886f-36b9-4fed-aac1-c77d694ca7f6" providerId="ADAL" clId="{81D98CE4-2C98-4127-AC07-C15CD4088008}" dt="2023-06-28T07:29:26.706" v="56" actId="20577"/>
          <ac:spMkLst>
            <pc:docMk/>
            <pc:sldMk cId="742704405" sldId="323"/>
            <ac:spMk id="3" creationId="{38C8A251-97E8-0414-69DC-02C6736E83B1}"/>
          </ac:spMkLst>
        </pc:sp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B572CDD5-D2E2-4881-8124-752750706A6C}" authorId="{3DEA7E25-B28F-01D0-EDAF-068E5713D313}" created="2023-06-16T08:58:13.561">
    <pc:sldMkLst xmlns:pc="http://schemas.microsoft.com/office/powerpoint/2013/main/command">
      <pc:docMk/>
      <pc:sldMk cId="0" sldId="256"/>
    </pc:sldMkLst>
    <p188:txBody>
      <a:bodyPr/>
      <a:lstStyle/>
      <a:p>
        <a:r>
          <a:rPr lang="fr-FR"/>
          <a:t>Titre en français diapos majoritairement en anglais</a:t>
        </a:r>
      </a:p>
    </p188:txBody>
  </p188:cm>
  <p188:cm id="{7DB76B48-1A65-46E5-BE3C-29333B1197C8}" authorId="{3DEA7E25-B28F-01D0-EDAF-068E5713D313}" created="2023-06-16T09:06:36.674">
    <ac:deMkLst xmlns:ac="http://schemas.microsoft.com/office/drawing/2013/main/command">
      <pc:docMk xmlns:pc="http://schemas.microsoft.com/office/powerpoint/2013/main/command"/>
      <pc:sldMk xmlns:pc="http://schemas.microsoft.com/office/powerpoint/2013/main/command" cId="0" sldId="256"/>
      <ac:picMk id="3" creationId="{F5067CA2-45AA-D4AD-E104-64F16C5DD9D9}"/>
    </ac:deMkLst>
    <p188:txBody>
      <a:bodyPr/>
      <a:lstStyle/>
      <a:p>
        <a:r>
          <a:rPr lang="fr-FR"/>
          <a:t>Je me suis permise d'ajouter un logo du GI sur la première slide</a:t>
        </a:r>
      </a:p>
    </p188:txBody>
  </p188:cm>
</p188:cmLst>
</file>

<file path=ppt/comments/modernComment_101_0.xml><?xml version="1.0" encoding="utf-8"?>
<p188:cmLst xmlns:a="http://schemas.openxmlformats.org/drawingml/2006/main" xmlns:r="http://schemas.openxmlformats.org/officeDocument/2006/relationships" xmlns:p188="http://schemas.microsoft.com/office/powerpoint/2018/8/main">
  <p188:cm id="{D738B0B6-F8FA-47CE-B593-A96DDFEDD0F5}" authorId="{A0EEFD3E-3F76-FA9B-DAF6-310D19BB09DA}" created="2023-06-21T14:43:53.598">
    <pc:sldMkLst xmlns:pc="http://schemas.microsoft.com/office/powerpoint/2013/main/command">
      <pc:docMk/>
      <pc:sldMk cId="0" sldId="257"/>
    </pc:sldMkLst>
    <p188:txBody>
      <a:bodyPr/>
      <a:lstStyle/>
      <a:p>
        <a:r>
          <a:rPr lang="en-US"/>
          <a:t>finalement, je n'ai pas ajouté de slide sur l'objectif du webinaire car cela me semble assez clair sur cette diapo grâce aux questions posées</a:t>
        </a:r>
      </a:p>
    </p188:txBody>
  </p188:cm>
  <p188:cm id="{85D9D27B-A9B0-4A0C-B63E-959920A8CE23}" authorId="{9218C57A-5511-1267-B08E-A5C0AED0C6C4}" created="2023-06-23T08:28:36.025">
    <ac:deMkLst xmlns:ac="http://schemas.microsoft.com/office/drawing/2013/main/command">
      <pc:docMk xmlns:pc="http://schemas.microsoft.com/office/powerpoint/2013/main/command"/>
      <pc:sldMk xmlns:pc="http://schemas.microsoft.com/office/powerpoint/2013/main/command" cId="0" sldId="257"/>
      <ac:spMk id="229" creationId="{00000000-0000-0000-0000-000000000000}"/>
    </ac:deMkLst>
    <p188:txBody>
      <a:bodyPr/>
      <a:lstStyle/>
      <a:p>
        <a:r>
          <a:rPr lang="en-GB"/>
          <a:t>"commercial" not "paying" software</a:t>
        </a:r>
      </a:p>
    </p188:txBody>
  </p188:cm>
  <p188:cm id="{E0982549-CBF0-4220-8083-159A8DB99EBA}" authorId="{9218C57A-5511-1267-B08E-A5C0AED0C6C4}" created="2023-06-23T08:29:05.370">
    <ac:txMkLst xmlns:ac="http://schemas.microsoft.com/office/drawing/2013/main/command">
      <pc:docMk xmlns:pc="http://schemas.microsoft.com/office/powerpoint/2013/main/command"/>
      <pc:sldMk xmlns:pc="http://schemas.microsoft.com/office/powerpoint/2013/main/command" cId="0" sldId="257"/>
      <ac:spMk id="229" creationId="{00000000-0000-0000-0000-000000000000}"/>
      <ac:txMk cp="305">
        <ac:context len="483" hash="1612915445"/>
      </ac:txMk>
    </ac:txMkLst>
    <p188:pos x="4380045" y="2373251"/>
    <p188:txBody>
      <a:bodyPr/>
      <a:lstStyle/>
      <a:p>
        <a:r>
          <a:rPr lang="en-GB"/>
          <a:t>"eg." not "ex"</a:t>
        </a:r>
      </a:p>
    </p188:txBody>
  </p188:cm>
  <p188:cm id="{C114D715-EAA2-49BA-9D63-63BA50D283B7}" authorId="{9218C57A-5511-1267-B08E-A5C0AED0C6C4}" created="2023-06-23T08:29:32.652">
    <ac:txMkLst xmlns:ac="http://schemas.microsoft.com/office/drawing/2013/main/command">
      <pc:docMk xmlns:pc="http://schemas.microsoft.com/office/powerpoint/2013/main/command"/>
      <pc:sldMk xmlns:pc="http://schemas.microsoft.com/office/powerpoint/2013/main/command" cId="0" sldId="257"/>
      <ac:spMk id="229" creationId="{00000000-0000-0000-0000-000000000000}"/>
      <ac:txMk cp="336" len="38">
        <ac:context len="483" hash="1612915445"/>
      </ac:txMk>
    </ac:txMkLst>
    <p188:pos x="4371320" y="2704809"/>
    <p188:txBody>
      <a:bodyPr/>
      <a:lstStyle/>
      <a:p>
        <a:r>
          <a:rPr lang="en-GB"/>
          <a:t>The Key element? there is more than one</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2D2D088A-BDFC-4299-B287-86792FCB4A99}" authorId="{3DEA7E25-B28F-01D0-EDAF-068E5713D313}" created="2023-06-16T08:58:47.305">
    <ac:deMkLst xmlns:ac="http://schemas.microsoft.com/office/drawing/2013/main/command">
      <pc:docMk xmlns:pc="http://schemas.microsoft.com/office/powerpoint/2013/main/command"/>
      <pc:sldMk xmlns:pc="http://schemas.microsoft.com/office/powerpoint/2013/main/command" cId="0" sldId="260"/>
      <ac:spMk id="247" creationId="{00000000-0000-0000-0000-000000000000}"/>
    </ac:deMkLst>
    <p188:txBody>
      <a:bodyPr/>
      <a:lstStyle/>
      <a:p>
        <a:r>
          <a:rPr lang="fr-FR"/>
          <a:t>Doit on laisser ce pied de page, les autres diapos n'en ont pas</a:t>
        </a:r>
      </a:p>
    </p188:txBody>
  </p188:cm>
</p188:cmLst>
</file>

<file path=ppt/comments/modernComment_110_3967C310.xml><?xml version="1.0" encoding="utf-8"?>
<p188:cmLst xmlns:a="http://schemas.openxmlformats.org/drawingml/2006/main" xmlns:r="http://schemas.openxmlformats.org/officeDocument/2006/relationships" xmlns:p188="http://schemas.microsoft.com/office/powerpoint/2018/8/main">
  <p188:cm id="{7292712B-AE8E-4D47-85B1-8B87A7A28AEE}" authorId="{3DEA7E25-B28F-01D0-EDAF-068E5713D313}" created="2023-06-16T08:59:19.429">
    <ac:deMkLst xmlns:ac="http://schemas.microsoft.com/office/drawing/2013/main/command">
      <pc:docMk xmlns:pc="http://schemas.microsoft.com/office/powerpoint/2013/main/command"/>
      <pc:sldMk xmlns:pc="http://schemas.microsoft.com/office/powerpoint/2013/main/command" cId="963101456" sldId="272"/>
      <ac:spMk id="317" creationId="{00000000-0000-0000-0000-000000000000}"/>
    </ac:deMkLst>
    <p188:txBody>
      <a:bodyPr/>
      <a:lstStyle/>
      <a:p>
        <a:r>
          <a:rPr lang="fr-FR"/>
          <a:t>Doit on laisser ce pied de page, les autres diapos n'en ont pas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DBA0D1C-3EC5-41BC-9C2C-0DEDC140162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1F5FB56-8104-49C0-915D-029205DEDBD9}"/>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69FCA9C6-F1B2-4D57-B36C-D44384BA8108}" type="datetimeFigureOut">
              <a:rPr lang="fr-FR" smtClean="0"/>
              <a:t>28/06/2023</a:t>
            </a:fld>
            <a:endParaRPr lang="fr-FR"/>
          </a:p>
        </p:txBody>
      </p:sp>
      <p:sp>
        <p:nvSpPr>
          <p:cNvPr id="4" name="Espace réservé du pied de page 3">
            <a:extLst>
              <a:ext uri="{FF2B5EF4-FFF2-40B4-BE49-F238E27FC236}">
                <a16:creationId xmlns:a16="http://schemas.microsoft.com/office/drawing/2014/main" id="{457A4108-B1B9-41C9-8FAD-25C7965A3C8C}"/>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r>
              <a:rPr lang="fr-FR"/>
              <a:t>&lt;GI WACAF webinaire, 28 June 2023r&gt;</a:t>
            </a:r>
          </a:p>
        </p:txBody>
      </p:sp>
      <p:sp>
        <p:nvSpPr>
          <p:cNvPr id="5" name="Espace réservé du numéro de diapositive 4">
            <a:extLst>
              <a:ext uri="{FF2B5EF4-FFF2-40B4-BE49-F238E27FC236}">
                <a16:creationId xmlns:a16="http://schemas.microsoft.com/office/drawing/2014/main" id="{145E4D78-9DC7-4CB6-83AC-7C71F6B2B6DB}"/>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67CB4F5E-5C9E-4241-A176-39866D55A488}" type="slidenum">
              <a:rPr lang="fr-FR" smtClean="0"/>
              <a:t>‹#›</a:t>
            </a:fld>
            <a:endParaRPr lang="fr-FR"/>
          </a:p>
        </p:txBody>
      </p:sp>
    </p:spTree>
    <p:extLst>
      <p:ext uri="{BB962C8B-B14F-4D97-AF65-F5344CB8AC3E}">
        <p14:creationId xmlns:p14="http://schemas.microsoft.com/office/powerpoint/2010/main" val="12497297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FR" sz="1800" b="0" strike="noStrike" spc="-1">
                <a:solidFill>
                  <a:srgbClr val="777777"/>
                </a:solidFill>
                <a:latin typeface="Arial Narrow"/>
              </a:rPr>
              <a:t>Click to move the slide</a:t>
            </a:r>
          </a:p>
        </p:txBody>
      </p:sp>
      <p:sp>
        <p:nvSpPr>
          <p:cNvPr id="21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FR" sz="2000" b="0" strike="noStrike" spc="-1">
                <a:latin typeface="Arial"/>
              </a:rPr>
              <a:t>Click to edit the notes format</a:t>
            </a:r>
          </a:p>
        </p:txBody>
      </p:sp>
      <p:sp>
        <p:nvSpPr>
          <p:cNvPr id="220"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FR" sz="1400" b="0" strike="noStrike" spc="-1">
                <a:latin typeface="Times New Roman"/>
              </a:rPr>
              <a:t>&lt;header&gt;</a:t>
            </a:r>
          </a:p>
        </p:txBody>
      </p:sp>
      <p:sp>
        <p:nvSpPr>
          <p:cNvPr id="221" name="PlaceHolder 4"/>
          <p:cNvSpPr>
            <a:spLocks noGrp="1"/>
          </p:cNvSpPr>
          <p:nvPr>
            <p:ph type="dt" idx="5"/>
          </p:nvPr>
        </p:nvSpPr>
        <p:spPr>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Times New Roman"/>
              </a:defRPr>
            </a:lvl1pPr>
          </a:lstStyle>
          <a:p>
            <a:pPr algn="r">
              <a:buNone/>
            </a:pPr>
            <a:r>
              <a:rPr lang="fr-FR" sz="1400" b="0" strike="noStrike" spc="-1">
                <a:latin typeface="Times New Roman"/>
              </a:rPr>
              <a:t>&lt;date/time&gt;</a:t>
            </a:r>
          </a:p>
        </p:txBody>
      </p:sp>
      <p:sp>
        <p:nvSpPr>
          <p:cNvPr id="222" name="PlaceHolder 5"/>
          <p:cNvSpPr>
            <a:spLocks noGrp="1"/>
          </p:cNvSpPr>
          <p:nvPr>
            <p:ph type="ftr" idx="6"/>
          </p:nvPr>
        </p:nvSpPr>
        <p:spPr>
          <a:xfrm>
            <a:off x="0" y="10157400"/>
            <a:ext cx="3280680" cy="534240"/>
          </a:xfrm>
          <a:prstGeom prst="rect">
            <a:avLst/>
          </a:prstGeom>
          <a:noFill/>
          <a:ln w="0">
            <a:noFill/>
          </a:ln>
        </p:spPr>
        <p:txBody>
          <a:bodyPr lIns="0" tIns="0" rIns="0" bIns="0" anchor="b">
            <a:noAutofit/>
          </a:bodyPr>
          <a:lstStyle>
            <a:lvl1pPr>
              <a:defRPr lang="fr-FR" sz="1400" b="0" strike="noStrike" spc="-1">
                <a:latin typeface="Times New Roman"/>
              </a:defRPr>
            </a:lvl1pPr>
          </a:lstStyle>
          <a:p>
            <a:r>
              <a:rPr lang="fr-FR" sz="1400" b="0" strike="noStrike" spc="-1">
                <a:latin typeface="Times New Roman"/>
              </a:rPr>
              <a:t>&lt;GI WACAF webinaire, 28 June 2023r&gt;</a:t>
            </a:r>
          </a:p>
        </p:txBody>
      </p:sp>
      <p:sp>
        <p:nvSpPr>
          <p:cNvPr id="223" name="PlaceHolder 6"/>
          <p:cNvSpPr>
            <a:spLocks noGrp="1"/>
          </p:cNvSpPr>
          <p:nvPr>
            <p:ph type="sldNum" idx="7"/>
          </p:nvPr>
        </p:nvSpPr>
        <p:spPr>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Times New Roman"/>
              </a:defRPr>
            </a:lvl1pPr>
          </a:lstStyle>
          <a:p>
            <a:pPr algn="r">
              <a:buNone/>
            </a:pPr>
            <a:fld id="{6F9BF819-4743-4B26-BB78-00363BAFCC5D}" type="slidenum">
              <a:rPr lang="fr-FR" sz="1400" b="0" strike="noStrike" spc="-1">
                <a:latin typeface="Times New Roman"/>
              </a:rPr>
              <a:t>‹#›</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itoil.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GI WACAF focuses on the Atlantic coast of Africa as you can see on the map and covers 22 countries. The main objective is to strengthen the capacity of the 22 partner countries to prepare for and respond to oil spills, to enable them to better protect their marine and coastal environment. To this end, we are implementing technical assistance activities. These activities consist of workshops, training (technical or legal) or table-top or deployment exercises.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5625B5AD-F3A2-4E8E-8FB0-81DB06D7CC7B}" type="slidenum">
              <a:rPr lang="en-GB" smtClean="0"/>
              <a:t>3</a:t>
            </a:fld>
            <a:endParaRPr lang="en-GB"/>
          </a:p>
        </p:txBody>
      </p:sp>
    </p:spTree>
    <p:extLst>
      <p:ext uri="{BB962C8B-B14F-4D97-AF65-F5344CB8AC3E}">
        <p14:creationId xmlns:p14="http://schemas.microsoft.com/office/powerpoint/2010/main" val="1034465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noRot="1" noChangeAspect="1"/>
          </p:cNvSpPr>
          <p:nvPr>
            <p:ph type="sldImg"/>
          </p:nvPr>
        </p:nvSpPr>
        <p:spPr>
          <a:xfrm>
            <a:off x="917575" y="744538"/>
            <a:ext cx="4962525" cy="3722687"/>
          </a:xfrm>
          <a:prstGeom prst="rect">
            <a:avLst/>
          </a:prstGeom>
          <a:ln w="0">
            <a:noFill/>
          </a:ln>
        </p:spPr>
      </p:sp>
      <p:sp>
        <p:nvSpPr>
          <p:cNvPr id="449"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425613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757502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202796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054515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03518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879487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283794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339032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54606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917575" y="744538"/>
            <a:ext cx="4962525" cy="3722687"/>
          </a:xfrm>
          <a:prstGeom prst="rect">
            <a:avLst/>
          </a:prstGeom>
          <a:ln w="0">
            <a:noFill/>
          </a:ln>
        </p:spPr>
      </p:sp>
      <p:sp>
        <p:nvSpPr>
          <p:cNvPr id="458"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512445" lvl="1" indent="-285750">
              <a:spcBef>
                <a:spcPts val="600"/>
              </a:spcBef>
              <a:spcAft>
                <a:spcPts val="600"/>
              </a:spcAft>
              <a:buFont typeface="Arial Narrow,Sans-Serif"/>
              <a:buChar char="□"/>
              <a:tabLst>
                <a:tab pos="0" algn="l"/>
              </a:tabLst>
            </a:pPr>
            <a:r>
              <a:rPr lang="en-GB" spc="-1"/>
              <a:t>The algorithms (oil drift calculation) may be different depending on the model </a:t>
            </a:r>
          </a:p>
          <a:p>
            <a:pPr>
              <a:spcBef>
                <a:spcPts val="360"/>
              </a:spcBef>
              <a:tabLst>
                <a:tab pos="0" algn="l"/>
              </a:tabLst>
            </a:pPr>
            <a:endParaRPr lang="fr-FR" sz="2000" spc="-1">
              <a:latin typeface="Arial"/>
              <a:cs typeface="Arial"/>
            </a:endParaRPr>
          </a:p>
          <a:p>
            <a:pPr>
              <a:spcBef>
                <a:spcPts val="360"/>
              </a:spcBef>
              <a:tabLst>
                <a:tab pos="0" algn="l"/>
              </a:tabLst>
            </a:pPr>
            <a:endParaRPr lang="fr-FR" sz="2000" spc="-1">
              <a:latin typeface="Arial"/>
              <a:cs typeface="Arial"/>
            </a:endParaRPr>
          </a:p>
          <a:p>
            <a:pPr>
              <a:spcBef>
                <a:spcPts val="360"/>
              </a:spcBef>
              <a:tabLst>
                <a:tab pos="0" algn="l"/>
              </a:tabLst>
            </a:pPr>
            <a:r>
              <a:rPr lang="fr-FR" sz="2000" b="0" strike="noStrike" spc="-1" err="1">
                <a:latin typeface="Arial"/>
                <a:cs typeface="Arial"/>
              </a:rPr>
              <a:t>When</a:t>
            </a:r>
            <a:r>
              <a:rPr lang="fr-FR" sz="2000" b="0" strike="noStrike" spc="-1">
                <a:latin typeface="Arial"/>
                <a:cs typeface="Arial"/>
              </a:rPr>
              <a:t> </a:t>
            </a:r>
            <a:r>
              <a:rPr lang="fr-FR" sz="2000" b="0" strike="noStrike" spc="-1" err="1">
                <a:latin typeface="Arial"/>
                <a:cs typeface="Arial"/>
              </a:rPr>
              <a:t>there</a:t>
            </a:r>
            <a:r>
              <a:rPr lang="fr-FR" sz="2000" b="0" strike="noStrike" spc="-1">
                <a:latin typeface="Arial"/>
                <a:cs typeface="Arial"/>
              </a:rPr>
              <a:t> </a:t>
            </a:r>
            <a:r>
              <a:rPr lang="fr-FR" sz="2000" b="0" strike="noStrike" spc="-1" err="1">
                <a:latin typeface="Arial"/>
                <a:cs typeface="Arial"/>
              </a:rPr>
              <a:t>is</a:t>
            </a:r>
            <a:r>
              <a:rPr lang="fr-FR" sz="2000" b="0" strike="noStrike" spc="-1">
                <a:latin typeface="Arial"/>
                <a:cs typeface="Arial"/>
              </a:rPr>
              <a:t> a major incident as Prestige or Erika, a </a:t>
            </a:r>
            <a:r>
              <a:rPr lang="fr-FR" sz="2000" b="0" strike="noStrike" spc="-1" err="1">
                <a:latin typeface="Arial"/>
                <a:cs typeface="Arial"/>
              </a:rPr>
              <a:t>commitee</a:t>
            </a:r>
            <a:r>
              <a:rPr lang="fr-FR" sz="2000" b="0" strike="noStrike" spc="-1">
                <a:latin typeface="Arial"/>
                <a:cs typeface="Arial"/>
              </a:rPr>
              <a:t> </a:t>
            </a:r>
            <a:r>
              <a:rPr lang="fr-FR" sz="2000" b="0" strike="noStrike" spc="-1" err="1">
                <a:latin typeface="Arial"/>
                <a:cs typeface="Arial"/>
              </a:rPr>
              <a:t>with</a:t>
            </a:r>
            <a:r>
              <a:rPr lang="fr-FR" sz="2000" b="0" strike="noStrike" spc="-1">
                <a:latin typeface="Arial"/>
                <a:cs typeface="Arial"/>
              </a:rPr>
              <a:t> </a:t>
            </a:r>
            <a:r>
              <a:rPr lang="fr-FR" sz="2000" b="0" strike="noStrike" spc="-1" err="1">
                <a:latin typeface="Arial"/>
                <a:cs typeface="Arial"/>
              </a:rPr>
              <a:t>differents</a:t>
            </a:r>
            <a:r>
              <a:rPr lang="fr-FR" sz="2000" b="0" strike="noStrike" spc="-1">
                <a:latin typeface="Arial"/>
                <a:cs typeface="Arial"/>
              </a:rPr>
              <a:t> experts </a:t>
            </a:r>
            <a:r>
              <a:rPr lang="fr-FR" sz="2000" b="0" strike="noStrike" spc="-1" err="1">
                <a:latin typeface="Arial"/>
                <a:cs typeface="Arial"/>
              </a:rPr>
              <a:t>takes</a:t>
            </a:r>
            <a:r>
              <a:rPr lang="fr-FR" sz="2000" b="0" strike="noStrike" spc="-1">
                <a:latin typeface="Arial"/>
                <a:cs typeface="Arial"/>
              </a:rPr>
              <a:t> place </a:t>
            </a:r>
            <a:r>
              <a:rPr lang="fr-FR" sz="2000" b="0" strike="noStrike" spc="-1" err="1">
                <a:latin typeface="Arial"/>
                <a:cs typeface="Arial"/>
              </a:rPr>
              <a:t>every</a:t>
            </a:r>
            <a:r>
              <a:rPr lang="fr-FR" sz="2000" b="0" strike="noStrike" spc="-1">
                <a:latin typeface="Arial"/>
                <a:cs typeface="Arial"/>
              </a:rPr>
              <a:t> </a:t>
            </a:r>
            <a:r>
              <a:rPr lang="fr-FR" sz="2000" b="0" strike="noStrike" spc="-1" err="1">
                <a:latin typeface="Arial"/>
                <a:cs typeface="Arial"/>
              </a:rPr>
              <a:t>day</a:t>
            </a:r>
            <a:r>
              <a:rPr lang="fr-FR" sz="2000" spc="-1">
                <a:latin typeface="Arial"/>
                <a:cs typeface="Arial"/>
              </a:rPr>
              <a:t> </a:t>
            </a:r>
            <a:endParaRPr lang="fr-FR"/>
          </a:p>
          <a:p>
            <a:pPr>
              <a:lnSpc>
                <a:spcPct val="100000"/>
              </a:lnSpc>
              <a:spcBef>
                <a:spcPts val="360"/>
              </a:spcBef>
              <a:buNone/>
              <a:tabLst>
                <a:tab pos="0" algn="l"/>
              </a:tabLst>
            </a:pPr>
            <a:endParaRPr lang="fr-FR" sz="2000" b="0" strike="noStrike" spc="-1">
              <a:latin typeface="Arial"/>
            </a:endParaRPr>
          </a:p>
          <a:p>
            <a:pPr>
              <a:lnSpc>
                <a:spcPct val="100000"/>
              </a:lnSpc>
              <a:spcBef>
                <a:spcPts val="360"/>
              </a:spcBef>
              <a:buNone/>
              <a:tabLst>
                <a:tab pos="0" algn="l"/>
              </a:tabLst>
            </a:pPr>
            <a:r>
              <a:rPr lang="fr-FR" sz="2000" b="0" strike="noStrike" spc="-1">
                <a:latin typeface="Arial"/>
                <a:cs typeface="Arial"/>
              </a:rPr>
              <a:t>The </a:t>
            </a:r>
            <a:r>
              <a:rPr lang="fr-FR" sz="2000" b="0" strike="noStrike" spc="-1" err="1">
                <a:latin typeface="Arial"/>
                <a:cs typeface="Arial"/>
              </a:rPr>
              <a:t>committee</a:t>
            </a:r>
            <a:r>
              <a:rPr lang="fr-FR" sz="2000" b="0" strike="noStrike" spc="-1">
                <a:latin typeface="Arial"/>
                <a:cs typeface="Arial"/>
              </a:rPr>
              <a:t> runs </a:t>
            </a:r>
            <a:r>
              <a:rPr lang="fr-FR" sz="2000" b="0" strike="noStrike" spc="-1" err="1">
                <a:latin typeface="Arial"/>
                <a:cs typeface="Arial"/>
              </a:rPr>
              <a:t>differents</a:t>
            </a:r>
            <a:r>
              <a:rPr lang="fr-FR" sz="2000" b="0" strike="noStrike" spc="-1">
                <a:latin typeface="Arial"/>
                <a:cs typeface="Arial"/>
              </a:rPr>
              <a:t> model </a:t>
            </a:r>
            <a:r>
              <a:rPr lang="fr-FR" sz="2000" b="0" strike="noStrike" spc="-1" err="1">
                <a:latin typeface="Arial"/>
                <a:cs typeface="Arial"/>
              </a:rPr>
              <a:t>with</a:t>
            </a:r>
            <a:r>
              <a:rPr lang="fr-FR" sz="2000" b="0" strike="noStrike" spc="-1">
                <a:latin typeface="Arial"/>
                <a:cs typeface="Arial"/>
              </a:rPr>
              <a:t> </a:t>
            </a:r>
            <a:r>
              <a:rPr lang="fr-FR" sz="2000" b="0" strike="noStrike" spc="-1" err="1">
                <a:latin typeface="Arial"/>
                <a:cs typeface="Arial"/>
              </a:rPr>
              <a:t>different</a:t>
            </a:r>
            <a:r>
              <a:rPr lang="fr-FR" sz="2000" b="0" strike="noStrike" spc="-1">
                <a:latin typeface="Arial"/>
                <a:cs typeface="Arial"/>
              </a:rPr>
              <a:t> </a:t>
            </a:r>
            <a:r>
              <a:rPr lang="fr-FR" sz="2000" b="0" strike="noStrike" spc="-1" err="1">
                <a:latin typeface="Arial"/>
                <a:cs typeface="Arial"/>
              </a:rPr>
              <a:t>hydrodynamic</a:t>
            </a:r>
            <a:r>
              <a:rPr lang="fr-FR" sz="2000" b="0" strike="noStrike" spc="-1">
                <a:latin typeface="Arial"/>
                <a:cs typeface="Arial"/>
              </a:rPr>
              <a:t> input and </a:t>
            </a:r>
            <a:r>
              <a:rPr lang="fr-FR" sz="2000" b="0" strike="noStrike" spc="-1" err="1">
                <a:latin typeface="Arial"/>
                <a:cs typeface="Arial"/>
              </a:rPr>
              <a:t>then</a:t>
            </a:r>
            <a:r>
              <a:rPr lang="fr-FR" sz="2000" b="0" strike="noStrike" spc="-1">
                <a:latin typeface="Arial"/>
                <a:cs typeface="Arial"/>
              </a:rPr>
              <a:t> compares the </a:t>
            </a:r>
            <a:r>
              <a:rPr lang="fr-FR" sz="2000" b="0" strike="noStrike" spc="-1" err="1">
                <a:latin typeface="Arial"/>
                <a:cs typeface="Arial"/>
              </a:rPr>
              <a:t>results</a:t>
            </a:r>
            <a:r>
              <a:rPr lang="fr-FR" sz="2000" b="0" strike="noStrike" spc="-1">
                <a:latin typeface="Arial"/>
                <a:cs typeface="Arial"/>
              </a:rPr>
              <a:t>, </a:t>
            </a:r>
            <a:r>
              <a:rPr lang="fr-FR" sz="2000" b="0" strike="noStrike" spc="-1" err="1">
                <a:latin typeface="Arial"/>
                <a:cs typeface="Arial"/>
              </a:rPr>
              <a:t>then</a:t>
            </a:r>
            <a:r>
              <a:rPr lang="fr-FR" sz="2000" b="0" strike="noStrike" spc="-1">
                <a:latin typeface="Arial"/>
                <a:cs typeface="Arial"/>
              </a:rPr>
              <a:t> </a:t>
            </a:r>
            <a:r>
              <a:rPr lang="fr-FR" sz="2000" b="0" strike="noStrike" spc="-1" err="1">
                <a:latin typeface="Arial"/>
                <a:cs typeface="Arial"/>
              </a:rPr>
              <a:t>provides</a:t>
            </a:r>
            <a:r>
              <a:rPr lang="fr-FR" sz="2000" b="0" strike="noStrike" spc="-1">
                <a:latin typeface="Arial"/>
                <a:cs typeface="Arial"/>
              </a:rPr>
              <a:t> a </a:t>
            </a:r>
            <a:r>
              <a:rPr lang="fr-FR" sz="2000" b="0" strike="noStrike" spc="-1" err="1">
                <a:latin typeface="Arial"/>
                <a:cs typeface="Arial"/>
              </a:rPr>
              <a:t>common</a:t>
            </a:r>
            <a:r>
              <a:rPr lang="fr-FR" sz="2000" b="0" strike="noStrike" spc="-1">
                <a:latin typeface="Arial"/>
                <a:cs typeface="Arial"/>
              </a:rPr>
              <a:t> </a:t>
            </a:r>
            <a:r>
              <a:rPr lang="fr-FR" sz="2000" b="0" strike="noStrike" spc="-1" err="1">
                <a:latin typeface="Arial"/>
                <a:cs typeface="Arial"/>
              </a:rPr>
              <a:t>response</a:t>
            </a:r>
            <a:r>
              <a:rPr lang="fr-FR" sz="2000" b="0" strike="noStrike" spc="-1">
                <a:latin typeface="Arial"/>
                <a:cs typeface="Arial"/>
              </a:rPr>
              <a:t> to </a:t>
            </a:r>
            <a:r>
              <a:rPr lang="fr-FR" sz="2000" b="0" strike="noStrike" spc="-1" err="1">
                <a:latin typeface="Arial"/>
                <a:cs typeface="Arial"/>
              </a:rPr>
              <a:t>authorities</a:t>
            </a:r>
            <a:r>
              <a:rPr lang="fr-FR" sz="2000" b="0" strike="noStrike" spc="-1">
                <a:latin typeface="Arial"/>
                <a:cs typeface="Arial"/>
              </a:rPr>
              <a:t>, </a:t>
            </a:r>
            <a:r>
              <a:rPr lang="fr-FR" sz="2000" b="0" strike="noStrike" spc="-1" err="1">
                <a:solidFill>
                  <a:srgbClr val="000000"/>
                </a:solidFill>
                <a:latin typeface="Arial Narrow"/>
              </a:rPr>
              <a:t>Sometimes</a:t>
            </a:r>
            <a:r>
              <a:rPr lang="fr-FR" sz="2000" b="0" strike="noStrike" spc="-1">
                <a:solidFill>
                  <a:srgbClr val="000000"/>
                </a:solidFill>
                <a:latin typeface="Arial Narrow"/>
              </a:rPr>
              <a:t> : </a:t>
            </a:r>
            <a:r>
              <a:rPr lang="fr-FR" sz="2000" b="0" strike="noStrike" spc="-1" err="1">
                <a:solidFill>
                  <a:srgbClr val="000000"/>
                </a:solidFill>
                <a:latin typeface="Arial Narrow"/>
              </a:rPr>
              <a:t>relationships</a:t>
            </a:r>
            <a:r>
              <a:rPr lang="fr-FR" sz="2000" b="0" strike="noStrike" spc="-1">
                <a:solidFill>
                  <a:srgbClr val="000000"/>
                </a:solidFill>
                <a:latin typeface="Arial Narrow"/>
              </a:rPr>
              <a:t> </a:t>
            </a:r>
            <a:r>
              <a:rPr lang="fr-FR" sz="2000" b="0" strike="noStrike" spc="-1" err="1">
                <a:solidFill>
                  <a:srgbClr val="000000"/>
                </a:solidFill>
                <a:latin typeface="Arial Narrow"/>
              </a:rPr>
              <a:t>with</a:t>
            </a:r>
            <a:r>
              <a:rPr lang="fr-FR" sz="2000" b="0" strike="noStrike" spc="-1">
                <a:solidFill>
                  <a:srgbClr val="000000"/>
                </a:solidFill>
                <a:latin typeface="Arial Narrow"/>
              </a:rPr>
              <a:t> </a:t>
            </a:r>
            <a:r>
              <a:rPr lang="fr-FR" sz="2000" b="0" strike="noStrike" spc="-1" err="1">
                <a:solidFill>
                  <a:srgbClr val="000000"/>
                </a:solidFill>
                <a:latin typeface="Arial Narrow"/>
              </a:rPr>
              <a:t>other</a:t>
            </a:r>
            <a:r>
              <a:rPr lang="fr-FR" sz="2000" b="0" strike="noStrike" spc="-1">
                <a:solidFill>
                  <a:srgbClr val="000000"/>
                </a:solidFill>
                <a:latin typeface="Arial Narrow"/>
              </a:rPr>
              <a:t> countries (Prestige : Spain / France)</a:t>
            </a:r>
            <a:endParaRPr lang="fr-FR" sz="2000" b="0" strike="noStrike" spc="-1">
              <a:latin typeface="Arial"/>
            </a:endParaRPr>
          </a:p>
          <a:p>
            <a:pPr>
              <a:lnSpc>
                <a:spcPct val="100000"/>
              </a:lnSpc>
              <a:spcBef>
                <a:spcPts val="360"/>
              </a:spcBef>
              <a:buNone/>
              <a:tabLst>
                <a:tab pos="0" algn="l"/>
              </a:tabLst>
            </a:pPr>
            <a:br>
              <a:rPr sz="2000">
                <a:cs typeface="+mn-lt"/>
              </a:rPr>
            </a:br>
            <a:br>
              <a:rPr sz="2000">
                <a:cs typeface="+mn-lt"/>
              </a:rPr>
            </a:br>
            <a:r>
              <a:rPr lang="fr-FR" sz="2000" b="0" i="1" strike="noStrike" spc="-1">
                <a:latin typeface="Arial Narrow"/>
              </a:rPr>
              <a:t>In </a:t>
            </a:r>
            <a:r>
              <a:rPr lang="fr-FR" sz="2000" b="0" i="1" strike="noStrike" spc="-1" err="1">
                <a:latin typeface="Arial Narrow"/>
              </a:rPr>
              <a:t>that</a:t>
            </a:r>
            <a:r>
              <a:rPr lang="fr-FR" sz="2000" b="0" i="1" strike="noStrike" spc="-1">
                <a:latin typeface="Arial Narrow"/>
              </a:rPr>
              <a:t> </a:t>
            </a:r>
            <a:r>
              <a:rPr lang="fr-FR" sz="2000" b="0" i="1" strike="noStrike" spc="-1" err="1">
                <a:latin typeface="Arial Narrow"/>
              </a:rPr>
              <a:t>way</a:t>
            </a:r>
            <a:r>
              <a:rPr lang="fr-FR" sz="2000" b="0" i="1" strike="noStrike" spc="-1">
                <a:latin typeface="Arial Narrow"/>
              </a:rPr>
              <a:t> and to </a:t>
            </a:r>
            <a:r>
              <a:rPr lang="fr-FR" sz="2000" b="0" i="1" strike="noStrike" spc="-1" err="1">
                <a:latin typeface="Arial Narrow"/>
              </a:rPr>
              <a:t>respond</a:t>
            </a:r>
            <a:r>
              <a:rPr lang="fr-FR" sz="2000" b="0" i="1" strike="noStrike" spc="-1">
                <a:latin typeface="Arial Narrow"/>
              </a:rPr>
              <a:t> to the challenge of a </a:t>
            </a:r>
            <a:r>
              <a:rPr lang="fr-FR" sz="2000" b="0" i="1" strike="noStrike" spc="-1" err="1">
                <a:latin typeface="Arial Narrow"/>
              </a:rPr>
              <a:t>faster</a:t>
            </a:r>
            <a:r>
              <a:rPr lang="fr-FR" sz="2000" b="0" i="1" strike="noStrike" spc="-1">
                <a:latin typeface="Arial Narrow"/>
              </a:rPr>
              <a:t> and </a:t>
            </a:r>
            <a:r>
              <a:rPr lang="fr-FR" sz="2000" b="0" i="1" strike="noStrike" spc="-1" err="1">
                <a:latin typeface="Arial Narrow"/>
              </a:rPr>
              <a:t>better</a:t>
            </a:r>
            <a:r>
              <a:rPr lang="fr-FR" sz="2000" b="0" i="1" strike="noStrike" spc="-1">
                <a:latin typeface="Arial Narrow"/>
              </a:rPr>
              <a:t> </a:t>
            </a:r>
            <a:r>
              <a:rPr lang="fr-FR" sz="2000" b="0" i="1" strike="noStrike" spc="-1" err="1">
                <a:latin typeface="Arial Narrow"/>
              </a:rPr>
              <a:t>response</a:t>
            </a:r>
            <a:r>
              <a:rPr lang="fr-FR" sz="2000" b="0" i="1" strike="noStrike" spc="-1">
                <a:latin typeface="Arial Narrow"/>
              </a:rPr>
              <a:t>, the </a:t>
            </a:r>
            <a:r>
              <a:rPr lang="fr-FR" sz="2000" b="0" i="1" strike="noStrike" spc="-1" err="1">
                <a:latin typeface="Arial Narrow"/>
              </a:rPr>
              <a:t>secreteriat</a:t>
            </a:r>
            <a:r>
              <a:rPr lang="fr-FR" sz="2000" b="0" i="1" strike="noStrike" spc="-1">
                <a:latin typeface="Arial Narrow"/>
              </a:rPr>
              <a:t> </a:t>
            </a:r>
            <a:r>
              <a:rPr lang="fr-FR" sz="2000" b="0" i="1" strike="noStrike" spc="-1" err="1">
                <a:latin typeface="Arial Narrow"/>
              </a:rPr>
              <a:t>general</a:t>
            </a:r>
            <a:r>
              <a:rPr lang="fr-FR" sz="2000" b="0" i="1" strike="noStrike" spc="-1">
                <a:latin typeface="Arial Narrow"/>
              </a:rPr>
              <a:t> of the </a:t>
            </a:r>
            <a:r>
              <a:rPr lang="fr-FR" sz="2000" b="0" i="1" strike="noStrike" spc="-1" err="1">
                <a:latin typeface="Arial Narrow"/>
              </a:rPr>
              <a:t>sea</a:t>
            </a:r>
            <a:r>
              <a:rPr lang="fr-FR" sz="2000" b="0" i="1" strike="noStrike" spc="-1">
                <a:latin typeface="Arial Narrow"/>
              </a:rPr>
              <a:t> </a:t>
            </a:r>
            <a:r>
              <a:rPr lang="fr-FR" sz="2000" b="0" i="1" strike="noStrike" spc="-1" err="1">
                <a:latin typeface="Arial Narrow"/>
              </a:rPr>
              <a:t>create</a:t>
            </a:r>
            <a:r>
              <a:rPr lang="fr-FR" sz="2000" b="0" i="1" strike="noStrike" spc="-1">
                <a:latin typeface="Arial Narrow"/>
              </a:rPr>
              <a:t> the </a:t>
            </a:r>
            <a:r>
              <a:rPr lang="fr-FR" sz="2000" b="0" i="1" strike="noStrike" spc="-1" err="1">
                <a:latin typeface="Arial Narrow"/>
              </a:rPr>
              <a:t>drifting</a:t>
            </a:r>
            <a:r>
              <a:rPr lang="fr-FR" sz="2000" b="0" i="1" strike="noStrike" spc="-1">
                <a:latin typeface="Arial Narrow"/>
              </a:rPr>
              <a:t> </a:t>
            </a:r>
            <a:r>
              <a:rPr lang="fr-FR" sz="2000" b="0" i="1" strike="noStrike" spc="-1" err="1">
                <a:latin typeface="Arial Narrow"/>
              </a:rPr>
              <a:t>Committe</a:t>
            </a:r>
            <a:r>
              <a:rPr lang="fr-FR" sz="2000" b="0" i="1" strike="noStrike" spc="-1">
                <a:latin typeface="Arial Narrow"/>
              </a:rPr>
              <a:t> on </a:t>
            </a:r>
            <a:r>
              <a:rPr lang="fr-FR" sz="2000" b="0" i="1" strike="noStrike" spc="-1" err="1">
                <a:latin typeface="Arial Narrow"/>
              </a:rPr>
              <a:t>november</a:t>
            </a:r>
            <a:r>
              <a:rPr lang="fr-FR" sz="2000" b="0" i="1" strike="noStrike" spc="-1">
                <a:latin typeface="Arial Narrow"/>
              </a:rPr>
              <a:t> 21 of 2002, </a:t>
            </a:r>
            <a:r>
              <a:rPr lang="fr-FR" sz="2000" b="0" i="1" strike="noStrike" spc="-1" err="1">
                <a:latin typeface="Arial Narrow"/>
              </a:rPr>
              <a:t>during</a:t>
            </a:r>
            <a:r>
              <a:rPr lang="fr-FR" sz="2000" b="0" i="1" strike="noStrike" spc="-1">
                <a:latin typeface="Arial Narrow"/>
              </a:rPr>
              <a:t> the prestige accident. This </a:t>
            </a:r>
            <a:r>
              <a:rPr lang="fr-FR" sz="2000" b="0" i="1" strike="noStrike" spc="-1" err="1">
                <a:latin typeface="Arial Narrow"/>
              </a:rPr>
              <a:t>committee</a:t>
            </a:r>
            <a:r>
              <a:rPr lang="fr-FR" sz="2000" b="0" i="1" strike="noStrike" spc="-1">
                <a:latin typeface="Arial Narrow"/>
              </a:rPr>
              <a:t> </a:t>
            </a:r>
            <a:r>
              <a:rPr lang="fr-FR" sz="2000" b="0" i="1" strike="noStrike" spc="-1" err="1">
                <a:latin typeface="Arial Narrow"/>
              </a:rPr>
              <a:t>is</a:t>
            </a:r>
            <a:r>
              <a:rPr lang="fr-FR" sz="2000" b="0" i="1" strike="noStrike" spc="-1">
                <a:latin typeface="Arial Narrow"/>
              </a:rPr>
              <a:t> a </a:t>
            </a:r>
            <a:r>
              <a:rPr lang="fr-FR" sz="2000" b="0" i="1" strike="noStrike" spc="-1" err="1">
                <a:latin typeface="Arial Narrow"/>
              </a:rPr>
              <a:t>gathering</a:t>
            </a:r>
            <a:r>
              <a:rPr lang="fr-FR" sz="2000" b="0" i="1" strike="noStrike" spc="-1">
                <a:latin typeface="Arial Narrow"/>
              </a:rPr>
              <a:t> of </a:t>
            </a:r>
            <a:r>
              <a:rPr lang="fr-FR" sz="2000" b="0" i="1" strike="noStrike" spc="-1" err="1">
                <a:latin typeface="Arial Narrow"/>
              </a:rPr>
              <a:t>known</a:t>
            </a:r>
            <a:r>
              <a:rPr lang="fr-FR" sz="2000" b="0" i="1" strike="noStrike" spc="-1">
                <a:latin typeface="Arial Narrow"/>
              </a:rPr>
              <a:t> </a:t>
            </a:r>
            <a:r>
              <a:rPr lang="fr-FR" sz="2000" b="0" i="1" strike="noStrike" spc="-1" err="1">
                <a:latin typeface="Arial Narrow"/>
              </a:rPr>
              <a:t>scientists</a:t>
            </a:r>
            <a:r>
              <a:rPr lang="fr-FR" sz="2000" b="0" i="1" strike="noStrike" spc="-1">
                <a:latin typeface="Arial Narrow"/>
              </a:rPr>
              <a:t> </a:t>
            </a:r>
            <a:r>
              <a:rPr lang="fr-FR" sz="2000" b="0" i="1" strike="noStrike" spc="-1" err="1">
                <a:latin typeface="Arial Narrow"/>
              </a:rPr>
              <a:t>competent</a:t>
            </a:r>
            <a:r>
              <a:rPr lang="fr-FR" sz="2000" b="0" i="1" strike="noStrike" spc="-1">
                <a:latin typeface="Arial Narrow"/>
              </a:rPr>
              <a:t> in </a:t>
            </a:r>
            <a:r>
              <a:rPr lang="fr-FR" sz="2000" b="0" i="1" strike="noStrike" spc="-1" err="1">
                <a:latin typeface="Arial Narrow"/>
              </a:rPr>
              <a:t>oceanography</a:t>
            </a:r>
            <a:r>
              <a:rPr lang="fr-FR" sz="2000" b="0" i="1" strike="noStrike" spc="-1">
                <a:latin typeface="Arial Narrow"/>
              </a:rPr>
              <a:t>, </a:t>
            </a:r>
            <a:r>
              <a:rPr lang="fr-FR" sz="2000" b="0" i="1" strike="noStrike" spc="-1" err="1">
                <a:latin typeface="Arial Narrow"/>
              </a:rPr>
              <a:t>atmospheric</a:t>
            </a:r>
            <a:r>
              <a:rPr lang="fr-FR" sz="2000" b="0" i="1" strike="noStrike" spc="-1">
                <a:latin typeface="Arial Narrow"/>
              </a:rPr>
              <a:t> </a:t>
            </a:r>
            <a:r>
              <a:rPr lang="fr-FR" sz="2000" b="0" i="1" strike="noStrike" spc="-1" err="1">
                <a:latin typeface="Arial Narrow"/>
              </a:rPr>
              <a:t>dynamics</a:t>
            </a:r>
            <a:r>
              <a:rPr lang="fr-FR" sz="2000" b="0" i="1" strike="noStrike" spc="-1">
                <a:latin typeface="Arial Narrow"/>
              </a:rPr>
              <a:t> and pollution </a:t>
            </a:r>
            <a:r>
              <a:rPr lang="fr-FR" sz="2000" b="0" i="1" strike="noStrike" spc="-1" err="1">
                <a:latin typeface="Arial Narrow"/>
              </a:rPr>
              <a:t>domains</a:t>
            </a:r>
            <a:r>
              <a:rPr lang="fr-FR" sz="2000" b="0" i="1" strike="noStrike" spc="-1">
                <a:latin typeface="Arial Narrow"/>
              </a:rPr>
              <a:t>. So </a:t>
            </a:r>
            <a:r>
              <a:rPr lang="fr-FR" sz="2000" b="0" i="1" strike="noStrike" spc="-1" err="1">
                <a:latin typeface="Arial Narrow"/>
              </a:rPr>
              <a:t>during</a:t>
            </a:r>
            <a:r>
              <a:rPr lang="fr-FR" sz="2000" b="0" i="1" strike="noStrike" spc="-1">
                <a:latin typeface="Arial Narrow"/>
              </a:rPr>
              <a:t> prestige </a:t>
            </a:r>
            <a:r>
              <a:rPr lang="fr-FR" sz="2000" b="0" i="1" strike="noStrike" spc="-1" err="1">
                <a:latin typeface="Arial Narrow"/>
              </a:rPr>
              <a:t>it</a:t>
            </a:r>
            <a:r>
              <a:rPr lang="fr-FR" sz="2000" b="0" i="1" strike="noStrike" spc="-1">
                <a:latin typeface="Arial Narrow"/>
              </a:rPr>
              <a:t> </a:t>
            </a:r>
            <a:r>
              <a:rPr lang="fr-FR" sz="2000" b="0" i="1" strike="noStrike" spc="-1" err="1">
                <a:latin typeface="Arial Narrow"/>
              </a:rPr>
              <a:t>was</a:t>
            </a:r>
            <a:r>
              <a:rPr lang="fr-FR" sz="2000" b="0" i="1" strike="noStrike" spc="-1">
                <a:latin typeface="Arial Narrow"/>
              </a:rPr>
              <a:t> </a:t>
            </a:r>
            <a:r>
              <a:rPr lang="fr-FR" sz="2000" b="0" i="1" strike="noStrike" spc="-1" err="1">
                <a:latin typeface="Arial Narrow"/>
              </a:rPr>
              <a:t>composed</a:t>
            </a:r>
            <a:r>
              <a:rPr lang="fr-FR" sz="2000" b="0" i="1" strike="noStrike" spc="-1">
                <a:latin typeface="Arial Narrow"/>
              </a:rPr>
              <a:t> of experts </a:t>
            </a:r>
            <a:r>
              <a:rPr lang="fr-FR" sz="2000" b="0" i="1" strike="noStrike" spc="-1" err="1">
                <a:latin typeface="Arial Narrow"/>
              </a:rPr>
              <a:t>from</a:t>
            </a:r>
            <a:r>
              <a:rPr lang="fr-FR" sz="2000" b="0" i="1" strike="noStrike" spc="-1">
                <a:latin typeface="Arial Narrow"/>
              </a:rPr>
              <a:t> </a:t>
            </a:r>
            <a:r>
              <a:rPr lang="fr-FR" sz="2000" b="0" i="1" strike="noStrike" spc="-1" err="1">
                <a:latin typeface="Arial Narrow"/>
              </a:rPr>
              <a:t>Cedre</a:t>
            </a:r>
            <a:r>
              <a:rPr lang="fr-FR" sz="2000" b="0" i="1" strike="noStrike" spc="-1">
                <a:latin typeface="Arial Narrow"/>
              </a:rPr>
              <a:t>, </a:t>
            </a:r>
            <a:r>
              <a:rPr lang="fr-FR" sz="2000" b="0" i="1" strike="noStrike" spc="-1" err="1">
                <a:latin typeface="Arial Narrow"/>
              </a:rPr>
              <a:t>Meteo</a:t>
            </a:r>
            <a:r>
              <a:rPr lang="fr-FR" sz="2000" b="0" i="1" strike="noStrike" spc="-1">
                <a:latin typeface="Arial Narrow"/>
              </a:rPr>
              <a:t> France, Ifremer, National </a:t>
            </a:r>
            <a:r>
              <a:rPr lang="fr-FR" sz="2000" b="0" i="1" strike="noStrike" spc="-1" err="1">
                <a:latin typeface="Arial Narrow"/>
              </a:rPr>
              <a:t>Hydrographic</a:t>
            </a:r>
            <a:r>
              <a:rPr lang="fr-FR" sz="2000" b="0" i="1" strike="noStrike" spc="-1">
                <a:latin typeface="Arial Narrow"/>
              </a:rPr>
              <a:t> service (SHOM) and state action at </a:t>
            </a:r>
            <a:r>
              <a:rPr lang="fr-FR" sz="2000" b="0" i="1" strike="noStrike" spc="-1" err="1">
                <a:latin typeface="Arial Narrow"/>
              </a:rPr>
              <a:t>sea</a:t>
            </a:r>
            <a:r>
              <a:rPr lang="fr-FR" sz="2000" b="0" i="1" strike="noStrike" spc="-1">
                <a:latin typeface="Arial Narrow"/>
              </a:rPr>
              <a:t> (</a:t>
            </a:r>
            <a:r>
              <a:rPr lang="fr-FR" sz="2000" b="0" i="1" strike="noStrike" spc="-1" err="1">
                <a:latin typeface="Arial Narrow"/>
              </a:rPr>
              <a:t>which</a:t>
            </a:r>
            <a:r>
              <a:rPr lang="fr-FR" sz="2000" b="0" i="1" strike="noStrike" spc="-1">
                <a:latin typeface="Arial Narrow"/>
              </a:rPr>
              <a:t> </a:t>
            </a:r>
            <a:r>
              <a:rPr lang="fr-FR" sz="2000" b="0" i="1" strike="noStrike" spc="-1" err="1">
                <a:latin typeface="Arial Narrow"/>
              </a:rPr>
              <a:t>is</a:t>
            </a:r>
            <a:r>
              <a:rPr lang="fr-FR" sz="2000" b="0" i="1" strike="noStrike" spc="-1">
                <a:latin typeface="Arial Narrow"/>
              </a:rPr>
              <a:t> in charge of </a:t>
            </a:r>
            <a:r>
              <a:rPr lang="fr-FR" sz="2000" b="0" i="1" strike="noStrike" spc="-1" err="1">
                <a:latin typeface="Arial Narrow"/>
              </a:rPr>
              <a:t>managing</a:t>
            </a:r>
            <a:r>
              <a:rPr lang="fr-FR" sz="2000" b="0" i="1" strike="noStrike" spc="-1">
                <a:latin typeface="Arial Narrow"/>
              </a:rPr>
              <a:t> the </a:t>
            </a:r>
            <a:r>
              <a:rPr lang="fr-FR" sz="2000" b="0" i="1" strike="noStrike" spc="-1" err="1">
                <a:latin typeface="Arial Narrow"/>
              </a:rPr>
              <a:t>response</a:t>
            </a:r>
            <a:r>
              <a:rPr lang="fr-FR" sz="2000" b="0" i="1" strike="noStrike" spc="-1">
                <a:latin typeface="Arial Narrow"/>
              </a:rPr>
              <a:t> at </a:t>
            </a:r>
            <a:r>
              <a:rPr lang="fr-FR" sz="2000" b="0" i="1" strike="noStrike" spc="-1" err="1">
                <a:latin typeface="Arial Narrow"/>
              </a:rPr>
              <a:t>sea</a:t>
            </a:r>
            <a:r>
              <a:rPr lang="fr-FR" sz="2000" b="0" i="1" strike="noStrike" spc="-1">
                <a:latin typeface="Arial Narrow"/>
              </a:rPr>
              <a:t>). The missions of the </a:t>
            </a:r>
            <a:r>
              <a:rPr lang="fr-FR" sz="2000" b="0" i="1" strike="noStrike" spc="-1" err="1">
                <a:latin typeface="Arial Narrow"/>
              </a:rPr>
              <a:t>drifting</a:t>
            </a:r>
            <a:r>
              <a:rPr lang="fr-FR" sz="2000" b="0" i="1" strike="noStrike" spc="-1">
                <a:latin typeface="Arial Narrow"/>
              </a:rPr>
              <a:t> </a:t>
            </a:r>
            <a:r>
              <a:rPr lang="fr-FR" sz="2000" b="0" i="1" strike="noStrike" spc="-1" err="1">
                <a:latin typeface="Arial Narrow"/>
              </a:rPr>
              <a:t>committee</a:t>
            </a:r>
            <a:r>
              <a:rPr lang="fr-FR" sz="2000" b="0" i="1" strike="noStrike" spc="-1">
                <a:latin typeface="Arial Narrow"/>
              </a:rPr>
              <a:t> are</a:t>
            </a:r>
            <a:endParaRPr lang="fr-FR" sz="2000" b="0" strike="noStrike" spc="-1">
              <a:latin typeface="Arial"/>
            </a:endParaRPr>
          </a:p>
          <a:p>
            <a:pPr>
              <a:lnSpc>
                <a:spcPct val="100000"/>
              </a:lnSpc>
              <a:buNone/>
              <a:tabLst>
                <a:tab pos="0" algn="l"/>
              </a:tabLst>
            </a:pPr>
            <a:endParaRPr lang="fr-FR" sz="2000" b="0" strike="noStrike" spc="-1">
              <a:latin typeface="Arial"/>
            </a:endParaRPr>
          </a:p>
        </p:txBody>
      </p:sp>
    </p:spTree>
    <p:extLst>
      <p:ext uri="{BB962C8B-B14F-4D97-AF65-F5344CB8AC3E}">
        <p14:creationId xmlns:p14="http://schemas.microsoft.com/office/powerpoint/2010/main" val="57398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917575" y="744538"/>
            <a:ext cx="4962525" cy="3722687"/>
          </a:xfrm>
          <a:prstGeom prst="rect">
            <a:avLst/>
          </a:prstGeom>
          <a:ln w="0">
            <a:noFill/>
          </a:ln>
        </p:spPr>
      </p:sp>
      <p:sp>
        <p:nvSpPr>
          <p:cNvPr id="425"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15900" indent="-215900">
              <a:lnSpc>
                <a:spcPct val="100000"/>
              </a:lnSpc>
              <a:buNone/>
            </a:pPr>
            <a:endParaRPr lang="en-US" sz="1200" b="0" strike="noStrike" spc="-1" dirty="0">
              <a:latin typeface="Arial"/>
              <a:cs typeface="Arial"/>
            </a:endParaRPr>
          </a:p>
          <a:p>
            <a:pPr marL="216000" indent="-216000">
              <a:lnSpc>
                <a:spcPct val="100000"/>
              </a:lnSpc>
              <a:buNone/>
            </a:pPr>
            <a:endParaRPr lang="fr-FR" sz="12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917575" y="744538"/>
            <a:ext cx="4962525" cy="3722687"/>
          </a:xfrm>
          <a:prstGeom prst="rect">
            <a:avLst/>
          </a:prstGeom>
          <a:ln w="0">
            <a:noFill/>
          </a:ln>
        </p:spPr>
      </p:sp>
      <p:sp>
        <p:nvSpPr>
          <p:cNvPr id="428"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917575" y="744538"/>
            <a:ext cx="4962525" cy="3722687"/>
          </a:xfrm>
          <a:prstGeom prst="rect">
            <a:avLst/>
          </a:prstGeom>
          <a:ln w="0">
            <a:noFill/>
          </a:ln>
        </p:spPr>
      </p:sp>
      <p:sp>
        <p:nvSpPr>
          <p:cNvPr id="428"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293979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917575" y="744538"/>
            <a:ext cx="4962525" cy="3722687"/>
          </a:xfrm>
          <a:prstGeom prst="rect">
            <a:avLst/>
          </a:prstGeom>
          <a:ln w="0">
            <a:noFill/>
          </a:ln>
        </p:spPr>
      </p:sp>
      <p:sp>
        <p:nvSpPr>
          <p:cNvPr id="431"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85750" indent="-285750" algn="just">
              <a:spcBef>
                <a:spcPts val="300"/>
              </a:spcBef>
              <a:spcAft>
                <a:spcPts val="300"/>
              </a:spcAft>
              <a:buFont typeface="Arial Narrow,Sans-Serif"/>
              <a:buChar char="□"/>
            </a:pPr>
            <a:r>
              <a:rPr lang="en-US" b="1" spc="-1">
                <a:cs typeface="Arial"/>
              </a:rPr>
              <a:t>Oil weathering models </a:t>
            </a:r>
            <a:r>
              <a:rPr lang="en-US" spc="-1">
                <a:cs typeface="Arial"/>
              </a:rPr>
              <a:t>predict the changes in oil characteristics that may occur over time, under the influence of a variety of environmental conditions. </a:t>
            </a:r>
            <a:endParaRPr lang="fr-FR" spc="-1">
              <a:cs typeface="Arial"/>
            </a:endParaRPr>
          </a:p>
          <a:p>
            <a:pPr marL="285750" indent="-285750" algn="just">
              <a:spcBef>
                <a:spcPts val="300"/>
              </a:spcBef>
              <a:spcAft>
                <a:spcPts val="300"/>
              </a:spcAft>
              <a:buFont typeface="Arial Narrow,Sans-Serif"/>
              <a:buChar char="□"/>
            </a:pPr>
            <a:r>
              <a:rPr lang="en-US" b="1" spc="-1">
                <a:cs typeface="Arial"/>
              </a:rPr>
              <a:t>Trajectory </a:t>
            </a:r>
            <a:r>
              <a:rPr lang="en-US" b="1" strike="noStrike" spc="-1">
                <a:cs typeface="Arial"/>
              </a:rPr>
              <a:t>or </a:t>
            </a:r>
            <a:r>
              <a:rPr lang="en-US" b="1" spc="-1">
                <a:cs typeface="Arial"/>
              </a:rPr>
              <a:t>deterministic </a:t>
            </a:r>
            <a:r>
              <a:rPr lang="en-US" spc="-1">
                <a:cs typeface="Arial"/>
              </a:rPr>
              <a:t>models are used to predict the route of an oil slick over time. </a:t>
            </a:r>
            <a:endParaRPr lang="fr-FR" spc="-1">
              <a:cs typeface="Arial"/>
            </a:endParaRPr>
          </a:p>
          <a:p>
            <a:pPr marL="285750" indent="-285750" algn="just">
              <a:spcBef>
                <a:spcPts val="300"/>
              </a:spcBef>
              <a:spcAft>
                <a:spcPts val="300"/>
              </a:spcAft>
              <a:buFont typeface="Arial Narrow,Sans-Serif"/>
              <a:buChar char="□"/>
            </a:pPr>
            <a:r>
              <a:rPr lang="en-US" b="1" spc="-1">
                <a:cs typeface="Arial"/>
              </a:rPr>
              <a:t>Stochastic models</a:t>
            </a:r>
            <a:r>
              <a:rPr lang="en-US" spc="-1">
                <a:cs typeface="Arial"/>
              </a:rPr>
              <a:t>, which are also known as probability models, show the probability of where an oil spill may impact for defined time periods.  Historical wind records that contain the frequency of wind speed and direction are required. </a:t>
            </a:r>
            <a:endParaRPr lang="fr-FR" spc="-1">
              <a:cs typeface="Arial"/>
            </a:endParaRPr>
          </a:p>
          <a:p>
            <a:pPr marL="285750" indent="-285750" algn="just">
              <a:spcBef>
                <a:spcPts val="300"/>
              </a:spcBef>
              <a:spcAft>
                <a:spcPts val="300"/>
              </a:spcAft>
              <a:buFont typeface="Arial Narrow,Sans-Serif"/>
              <a:buChar char="□"/>
            </a:pPr>
            <a:r>
              <a:rPr lang="en-US" b="1" spc="-1">
                <a:cs typeface="Arial"/>
              </a:rPr>
              <a:t>Backtracking models</a:t>
            </a:r>
            <a:r>
              <a:rPr lang="en-US" spc="-1">
                <a:cs typeface="Arial"/>
              </a:rPr>
              <a:t>, reverse the trajectory modelling process. These can be used to estimate the spill origin in situations where the source or release point is unknown.</a:t>
            </a:r>
            <a:endParaRPr lang="fr-FR" spc="-1">
              <a:cs typeface="Arial"/>
            </a:endParaRPr>
          </a:p>
          <a:p>
            <a:pPr marL="215900" indent="-215900">
              <a:lnSpc>
                <a:spcPct val="100000"/>
              </a:lnSpc>
              <a:buNone/>
            </a:pPr>
            <a:endParaRPr lang="fr-FR" sz="2000" b="0" strike="noStrike" spc="-1">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43525" cy="4008438"/>
          </a:xfrm>
        </p:spPr>
      </p:sp>
      <p:sp>
        <p:nvSpPr>
          <p:cNvPr id="3" name="Espace réservé des notes 2"/>
          <p:cNvSpPr>
            <a:spLocks noGrp="1"/>
          </p:cNvSpPr>
          <p:nvPr>
            <p:ph type="body" idx="1"/>
          </p:nvPr>
        </p:nvSpPr>
        <p:spPr/>
        <p:txBody>
          <a:bodyPr/>
          <a:lstStyle/>
          <a:p>
            <a:r>
              <a:rPr lang="en-US" dirty="0">
                <a:latin typeface="Calibri"/>
                <a:ea typeface="Calibri"/>
                <a:cs typeface="Calibri"/>
              </a:rPr>
              <a:t>WITOIL : </a:t>
            </a:r>
          </a:p>
          <a:p>
            <a:r>
              <a:rPr lang="en-US" dirty="0">
                <a:cs typeface="Arial"/>
                <a:hlinkClick r:id="rId3"/>
              </a:rPr>
              <a:t>http://www.witoil.com/</a:t>
            </a:r>
          </a:p>
          <a:p>
            <a:endParaRPr lang="en-US" dirty="0">
              <a:cs typeface="Arial"/>
            </a:endParaRPr>
          </a:p>
          <a:p>
            <a:r>
              <a:rPr lang="en-US" dirty="0" err="1">
                <a:cs typeface="Arial"/>
              </a:rPr>
              <a:t>Noosdrift</a:t>
            </a:r>
            <a:r>
              <a:rPr lang="en-US" dirty="0">
                <a:cs typeface="Arial"/>
              </a:rPr>
              <a:t> :</a:t>
            </a:r>
          </a:p>
          <a:p>
            <a:r>
              <a:rPr lang="en-US" dirty="0">
                <a:cs typeface="Arial"/>
              </a:rPr>
              <a:t>https://odnature.naturalsciences.be/noosdrift/</a:t>
            </a:r>
          </a:p>
        </p:txBody>
      </p:sp>
    </p:spTree>
    <p:extLst>
      <p:ext uri="{BB962C8B-B14F-4D97-AF65-F5344CB8AC3E}">
        <p14:creationId xmlns:p14="http://schemas.microsoft.com/office/powerpoint/2010/main" val="44010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2525" cy="3722687"/>
          </a:xfrm>
          <a:prstGeom prst="rect">
            <a:avLst/>
          </a:prstGeom>
          <a:ln w="0">
            <a:noFill/>
          </a:ln>
        </p:spPr>
      </p:sp>
      <p:sp>
        <p:nvSpPr>
          <p:cNvPr id="440"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16000" indent="-216000">
              <a:lnSpc>
                <a:spcPct val="100000"/>
              </a:lnSpc>
              <a:buNone/>
            </a:pPr>
            <a:r>
              <a:rPr lang="fr-FR" sz="2000" b="0" strike="noStrike" spc="-1">
                <a:latin typeface="Arial"/>
              </a:rPr>
              <a:t>You can </a:t>
            </a:r>
            <a:r>
              <a:rPr lang="fr-FR" sz="2000" b="0" strike="noStrike" spc="-1" err="1">
                <a:latin typeface="Arial"/>
              </a:rPr>
              <a:t>see</a:t>
            </a:r>
            <a:r>
              <a:rPr lang="fr-FR" sz="2000" b="0" strike="noStrike" spc="-1">
                <a:latin typeface="Arial"/>
              </a:rPr>
              <a:t> the </a:t>
            </a:r>
            <a:r>
              <a:rPr lang="fr-FR" sz="2000" b="0" strike="noStrike" spc="-1" err="1">
                <a:latin typeface="Arial"/>
              </a:rPr>
              <a:t>spill</a:t>
            </a:r>
            <a:r>
              <a:rPr lang="fr-FR" sz="2000" b="0" strike="noStrike" spc="-1">
                <a:latin typeface="Arial"/>
              </a:rPr>
              <a:t> and the drift </a:t>
            </a:r>
            <a:r>
              <a:rPr lang="fr-FR" sz="2000" b="0" strike="noStrike" spc="-1" err="1">
                <a:latin typeface="Arial"/>
              </a:rPr>
              <a:t>until</a:t>
            </a:r>
            <a:r>
              <a:rPr lang="fr-FR" sz="2000" b="0" strike="noStrike" spc="-1">
                <a:latin typeface="Arial"/>
              </a:rPr>
              <a:t> the </a:t>
            </a:r>
            <a:r>
              <a:rPr lang="fr-FR" sz="2000" b="0" strike="noStrike" spc="-1" err="1">
                <a:latin typeface="Arial"/>
              </a:rPr>
              <a:t>strandings</a:t>
            </a:r>
            <a:r>
              <a:rPr lang="fr-FR" sz="2000" b="0" strike="noStrike" spc="-1">
                <a:latin typeface="Arial"/>
              </a:rPr>
              <a:t> on the </a:t>
            </a:r>
            <a:r>
              <a:rPr lang="fr-FR" sz="2000" b="0" strike="noStrike" spc="-1" err="1">
                <a:latin typeface="Arial"/>
              </a:rPr>
              <a:t>shoreline</a:t>
            </a:r>
            <a:r>
              <a:rPr lang="fr-FR" sz="2000" b="0" strike="noStrike" spc="-1">
                <a:latin typeface="Arial"/>
              </a:rPr>
              <a:t> </a:t>
            </a:r>
            <a:r>
              <a:rPr lang="fr-FR" sz="2000" b="0" strike="noStrike" spc="-1" err="1">
                <a:latin typeface="Arial"/>
              </a:rPr>
              <a:t>during</a:t>
            </a:r>
            <a:r>
              <a:rPr lang="fr-FR" sz="2000" b="0" strike="noStrike" spc="-1">
                <a:latin typeface="Arial"/>
              </a:rPr>
              <a:t> 48 </a:t>
            </a:r>
            <a:r>
              <a:rPr lang="fr-FR" sz="2000" b="0" strike="noStrike" spc="-1" err="1">
                <a:latin typeface="Arial"/>
              </a:rPr>
              <a:t>hours</a:t>
            </a:r>
            <a:r>
              <a:rPr lang="fr-FR" sz="2000" b="0" strike="noStrike" spc="-1">
                <a:latin typeface="Arial"/>
              </a:rPr>
              <a:t> simulation, </a:t>
            </a:r>
            <a:r>
              <a:rPr lang="fr-FR" sz="2000" b="0" strike="noStrike" spc="-1" err="1">
                <a:latin typeface="Arial"/>
              </a:rPr>
              <a:t>you</a:t>
            </a:r>
            <a:r>
              <a:rPr lang="fr-FR" sz="2000" b="0" strike="noStrike" spc="-1">
                <a:latin typeface="Arial"/>
              </a:rPr>
              <a:t> can </a:t>
            </a:r>
            <a:r>
              <a:rPr lang="fr-FR" sz="2000" b="0" strike="noStrike" spc="-1" err="1">
                <a:latin typeface="Arial"/>
              </a:rPr>
              <a:t>also</a:t>
            </a:r>
            <a:r>
              <a:rPr lang="fr-FR" sz="2000" b="0" strike="noStrike" spc="-1">
                <a:latin typeface="Arial"/>
              </a:rPr>
              <a:t> </a:t>
            </a:r>
            <a:r>
              <a:rPr lang="fr-FR" sz="2000" b="0" strike="noStrike" spc="-1" err="1">
                <a:latin typeface="Arial"/>
              </a:rPr>
              <a:t>see</a:t>
            </a:r>
            <a:r>
              <a:rPr lang="fr-FR" sz="2000" b="0" strike="noStrike" spc="-1">
                <a:latin typeface="Arial"/>
              </a:rPr>
              <a:t> the </a:t>
            </a:r>
            <a:r>
              <a:rPr lang="fr-FR" sz="2000" b="0" strike="noStrike" spc="-1" err="1">
                <a:latin typeface="Arial"/>
              </a:rPr>
              <a:t>weathering</a:t>
            </a:r>
            <a:r>
              <a:rPr lang="fr-FR" sz="2000" b="0" strike="noStrike" spc="-1">
                <a:latin typeface="Arial"/>
              </a:rPr>
              <a:t> model </a:t>
            </a:r>
            <a:r>
              <a:rPr lang="fr-FR" sz="2000" b="0" strike="noStrike" spc="-1" err="1">
                <a:latin typeface="Arial"/>
              </a:rPr>
              <a:t>results</a:t>
            </a:r>
            <a:r>
              <a:rPr lang="fr-FR" sz="2000" b="0" strike="noStrike" spc="-1">
                <a:latin typeface="Arial"/>
              </a:rPr>
              <a:t> </a:t>
            </a:r>
            <a:r>
              <a:rPr lang="fr-FR" sz="2000" b="0" strike="noStrike" spc="-1" err="1">
                <a:latin typeface="Arial"/>
              </a:rPr>
              <a:t>with</a:t>
            </a:r>
            <a:r>
              <a:rPr lang="fr-FR" sz="2000" b="0" strike="noStrike" spc="-1">
                <a:latin typeface="Arial"/>
              </a:rPr>
              <a:t> mass balance (</a:t>
            </a:r>
            <a:r>
              <a:rPr lang="fr-FR" sz="2000" b="0" strike="noStrike" spc="-1" err="1">
                <a:latin typeface="Arial"/>
              </a:rPr>
              <a:t>graphics</a:t>
            </a:r>
            <a:r>
              <a:rPr lang="fr-FR" sz="2000" b="0" strike="noStrike" spc="-1">
                <a:latin typeface="Arial"/>
              </a:rPr>
              <a:t>)</a:t>
            </a:r>
          </a:p>
          <a:p>
            <a:pPr marL="216000" indent="-216000">
              <a:lnSpc>
                <a:spcPct val="100000"/>
              </a:lnSpc>
              <a:buNone/>
            </a:pPr>
            <a:r>
              <a:rPr lang="fr-FR" sz="2000" b="0" strike="noStrike" spc="-1">
                <a:latin typeface="Arial"/>
              </a:rPr>
              <a:t>The </a:t>
            </a:r>
            <a:r>
              <a:rPr lang="fr-FR" sz="2000" b="0" strike="noStrike" spc="-1" err="1">
                <a:latin typeface="Arial"/>
              </a:rPr>
              <a:t>oil</a:t>
            </a:r>
            <a:r>
              <a:rPr lang="fr-FR" sz="2000" b="0" strike="noStrike" spc="-1">
                <a:latin typeface="Arial"/>
              </a:rPr>
              <a:t> </a:t>
            </a:r>
            <a:r>
              <a:rPr lang="fr-FR" sz="2000" b="0" strike="noStrike" spc="-1" err="1">
                <a:latin typeface="Arial"/>
              </a:rPr>
              <a:t>weathering</a:t>
            </a:r>
            <a:r>
              <a:rPr lang="fr-FR" sz="2000" b="0" strike="noStrike" spc="-1">
                <a:latin typeface="Arial"/>
              </a:rPr>
              <a:t> model </a:t>
            </a:r>
            <a:r>
              <a:rPr lang="fr-FR" sz="2000" b="0" strike="noStrike" spc="-1" err="1">
                <a:latin typeface="Arial"/>
              </a:rPr>
              <a:t>predicts</a:t>
            </a:r>
            <a:r>
              <a:rPr lang="fr-FR" sz="2000" b="0" strike="noStrike" spc="-1">
                <a:latin typeface="Arial"/>
              </a:rPr>
              <a:t> the changes in </a:t>
            </a:r>
            <a:r>
              <a:rPr lang="fr-FR" sz="2000" b="0" strike="noStrike" spc="-1" err="1">
                <a:latin typeface="Arial"/>
              </a:rPr>
              <a:t>oil</a:t>
            </a:r>
            <a:r>
              <a:rPr lang="fr-FR" sz="2000" b="0" strike="noStrike" spc="-1">
                <a:latin typeface="Arial"/>
              </a:rPr>
              <a:t> </a:t>
            </a:r>
            <a:r>
              <a:rPr lang="fr-FR" sz="2000" b="0" strike="noStrike" spc="-1" err="1">
                <a:latin typeface="Arial"/>
              </a:rPr>
              <a:t>characteristics</a:t>
            </a:r>
            <a:r>
              <a:rPr lang="fr-FR" sz="2000" b="0" strike="noStrike" spc="-1">
                <a:latin typeface="Arial"/>
              </a:rPr>
              <a:t> </a:t>
            </a:r>
            <a:r>
              <a:rPr lang="fr-FR" sz="2000" b="0" strike="noStrike" spc="-1" err="1">
                <a:latin typeface="Arial"/>
              </a:rPr>
              <a:t>that</a:t>
            </a:r>
            <a:r>
              <a:rPr lang="fr-FR" sz="2000" b="0" strike="noStrike" spc="-1">
                <a:latin typeface="Arial"/>
              </a:rPr>
              <a:t> </a:t>
            </a:r>
            <a:r>
              <a:rPr lang="fr-FR" sz="2000" b="0" strike="noStrike" spc="-1" err="1">
                <a:latin typeface="Arial"/>
              </a:rPr>
              <a:t>may</a:t>
            </a:r>
            <a:r>
              <a:rPr lang="fr-FR" sz="2000" b="0" strike="noStrike" spc="-1">
                <a:latin typeface="Arial"/>
              </a:rPr>
              <a:t> </a:t>
            </a:r>
            <a:r>
              <a:rPr lang="fr-FR" sz="2000" b="0" strike="noStrike" spc="-1" err="1">
                <a:latin typeface="Arial"/>
              </a:rPr>
              <a:t>occur</a:t>
            </a:r>
            <a:r>
              <a:rPr lang="fr-FR" sz="2000" b="0" strike="noStrike" spc="-1">
                <a:latin typeface="Arial"/>
              </a:rPr>
              <a:t> over time, </a:t>
            </a:r>
            <a:r>
              <a:rPr lang="fr-FR" sz="2000" b="0" strike="noStrike" spc="-1" err="1">
                <a:latin typeface="Arial"/>
              </a:rPr>
              <a:t>under</a:t>
            </a:r>
            <a:r>
              <a:rPr lang="fr-FR" sz="2000" b="0" strike="noStrike" spc="-1">
                <a:latin typeface="Arial"/>
              </a:rPr>
              <a:t> the influence of a </a:t>
            </a:r>
            <a:r>
              <a:rPr lang="fr-FR" sz="2000" b="0" strike="noStrike" spc="-1" err="1">
                <a:latin typeface="Arial"/>
              </a:rPr>
              <a:t>variety</a:t>
            </a:r>
            <a:r>
              <a:rPr lang="fr-FR" sz="2000" b="0" strike="noStrike" spc="-1">
                <a:latin typeface="Arial"/>
              </a:rPr>
              <a:t> of environmental conditions</a:t>
            </a:r>
          </a:p>
          <a:p>
            <a:pPr marL="216000" indent="-216000">
              <a:lnSpc>
                <a:spcPct val="100000"/>
              </a:lnSpc>
              <a:buNone/>
            </a:pPr>
            <a:endParaRPr lang="fr-FR" sz="2000" b="0" strike="noStrike" spc="-1">
              <a:latin typeface="Arial"/>
            </a:endParaRPr>
          </a:p>
        </p:txBody>
      </p:sp>
    </p:spTree>
    <p:extLst>
      <p:ext uri="{BB962C8B-B14F-4D97-AF65-F5344CB8AC3E}">
        <p14:creationId xmlns:p14="http://schemas.microsoft.com/office/powerpoint/2010/main" val="172115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85322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noRot="1" noChangeAspect="1"/>
          </p:cNvSpPr>
          <p:nvPr>
            <p:ph type="sldImg"/>
          </p:nvPr>
        </p:nvSpPr>
        <p:spPr>
          <a:xfrm>
            <a:off x="917575" y="744538"/>
            <a:ext cx="4962525" cy="3722687"/>
          </a:xfrm>
          <a:prstGeom prst="rect">
            <a:avLst/>
          </a:prstGeom>
          <a:ln w="0">
            <a:noFill/>
          </a:ln>
        </p:spPr>
      </p:sp>
      <p:sp>
        <p:nvSpPr>
          <p:cNvPr id="446"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16000" indent="-216000">
              <a:lnSpc>
                <a:spcPct val="100000"/>
              </a:lnSpc>
              <a:buNone/>
            </a:pPr>
            <a:r>
              <a:rPr lang="fr-FR" sz="2000" b="0" strike="noStrike" spc="-1">
                <a:latin typeface="Arial"/>
              </a:rPr>
              <a:t>This is a combination of 500 runs which provide the probability and the minimum time to reach the coast. On this map : some scenarios forecast some strandings in less than 12 hours</a:t>
            </a:r>
          </a:p>
          <a:p>
            <a:pPr marL="216000" indent="-216000">
              <a:lnSpc>
                <a:spcPct val="100000"/>
              </a:lnSpc>
              <a:buNone/>
            </a:pPr>
            <a:r>
              <a:rPr lang="fr-FR" sz="2000" b="0" strike="noStrike" spc="-1">
                <a:latin typeface="Arial"/>
              </a:rPr>
              <a:t>Stochastic models or probability models shows the probability of where an oilspill may impact for defined period, Historical wind and current records that contain the frequency of wind speed and direction are required,</a:t>
            </a:r>
          </a:p>
          <a:p>
            <a:pPr marL="216000" indent="-216000">
              <a:lnSpc>
                <a:spcPct val="100000"/>
              </a:lnSpc>
              <a:buNone/>
            </a:pPr>
            <a:endParaRPr lang="fr-FR" sz="2000" b="0" strike="noStrike" spc="-1">
              <a:latin typeface="Arial"/>
            </a:endParaRPr>
          </a:p>
        </p:txBody>
      </p:sp>
    </p:spTree>
    <p:extLst>
      <p:ext uri="{BB962C8B-B14F-4D97-AF65-F5344CB8AC3E}">
        <p14:creationId xmlns:p14="http://schemas.microsoft.com/office/powerpoint/2010/main" val="391505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4" name="PlaceHolder 2"/>
          <p:cNvSpPr>
            <a:spLocks noGrp="1"/>
          </p:cNvSpPr>
          <p:nvPr>
            <p:ph/>
          </p:nvPr>
        </p:nvSpPr>
        <p:spPr>
          <a:xfrm>
            <a:off x="232920" y="123012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5" name="PlaceHolder 3"/>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7"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8"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9"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0" name="PlaceHolder 5"/>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42" name="PlaceHolder 2"/>
          <p:cNvSpPr>
            <a:spLocks noGrp="1"/>
          </p:cNvSpPr>
          <p:nvPr>
            <p:ph/>
          </p:nvPr>
        </p:nvSpPr>
        <p:spPr>
          <a:xfrm>
            <a:off x="23292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3" name="PlaceHolder 3"/>
          <p:cNvSpPr>
            <a:spLocks noGrp="1"/>
          </p:cNvSpPr>
          <p:nvPr>
            <p:ph/>
          </p:nvPr>
        </p:nvSpPr>
        <p:spPr>
          <a:xfrm>
            <a:off x="31708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4" name="PlaceHolder 4"/>
          <p:cNvSpPr>
            <a:spLocks noGrp="1"/>
          </p:cNvSpPr>
          <p:nvPr>
            <p:ph/>
          </p:nvPr>
        </p:nvSpPr>
        <p:spPr>
          <a:xfrm>
            <a:off x="61084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5" name="PlaceHolder 5"/>
          <p:cNvSpPr>
            <a:spLocks noGrp="1"/>
          </p:cNvSpPr>
          <p:nvPr>
            <p:ph/>
          </p:nvPr>
        </p:nvSpPr>
        <p:spPr>
          <a:xfrm>
            <a:off x="23292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6" name="PlaceHolder 6"/>
          <p:cNvSpPr>
            <a:spLocks noGrp="1"/>
          </p:cNvSpPr>
          <p:nvPr>
            <p:ph/>
          </p:nvPr>
        </p:nvSpPr>
        <p:spPr>
          <a:xfrm>
            <a:off x="31708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7" name="PlaceHolder 7"/>
          <p:cNvSpPr>
            <a:spLocks noGrp="1"/>
          </p:cNvSpPr>
          <p:nvPr>
            <p:ph/>
          </p:nvPr>
        </p:nvSpPr>
        <p:spPr>
          <a:xfrm>
            <a:off x="61084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51D5A16-A5F0-4072-8176-13DCFB809797}" type="slidenum">
              <a:t>‹#›</a:t>
            </a:fld>
            <a:endParaRPr/>
          </a:p>
        </p:txBody>
      </p:sp>
      <p:pic>
        <p:nvPicPr>
          <p:cNvPr id="3" name="Image 14">
            <a:extLst>
              <a:ext uri="{FF2B5EF4-FFF2-40B4-BE49-F238E27FC236}">
                <a16:creationId xmlns:a16="http://schemas.microsoft.com/office/drawing/2014/main" id="{34936DDA-6E63-31FA-4A02-7C14C409B851}"/>
              </a:ext>
            </a:extLst>
          </p:cNvPr>
          <p:cNvPicPr/>
          <p:nvPr userDrawn="1"/>
        </p:nvPicPr>
        <p:blipFill>
          <a:blip r:embed="rId2"/>
          <a:stretch/>
        </p:blipFill>
        <p:spPr>
          <a:xfrm>
            <a:off x="1259640" y="6324600"/>
            <a:ext cx="548280" cy="533040"/>
          </a:xfrm>
          <a:prstGeom prst="rect">
            <a:avLst/>
          </a:prstGeom>
          <a:ln w="0">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61" name="PlaceHolder 2"/>
          <p:cNvSpPr>
            <a:spLocks noGrp="1"/>
          </p:cNvSpPr>
          <p:nvPr>
            <p:ph type="subTitle"/>
          </p:nvPr>
        </p:nvSpPr>
        <p:spPr>
          <a:xfrm>
            <a:off x="232920" y="1230120"/>
            <a:ext cx="8689320" cy="4947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sldNum" idx="1"/>
          </p:nvPr>
        </p:nvSpPr>
        <p:spPr/>
        <p:txBody>
          <a:bodyPr/>
          <a:lstStyle/>
          <a:p>
            <a:fld id="{9D337561-8F7E-475A-808F-C7AE94401D7C}"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63" name="PlaceHolder 2"/>
          <p:cNvSpPr>
            <a:spLocks noGrp="1"/>
          </p:cNvSpPr>
          <p:nvPr>
            <p:ph/>
          </p:nvPr>
        </p:nvSpPr>
        <p:spPr>
          <a:xfrm>
            <a:off x="232920" y="1230120"/>
            <a:ext cx="868932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4" name="PlaceHolder 3"/>
          <p:cNvSpPr>
            <a:spLocks noGrp="1"/>
          </p:cNvSpPr>
          <p:nvPr>
            <p:ph type="sldNum" idx="1"/>
          </p:nvPr>
        </p:nvSpPr>
        <p:spPr/>
        <p:txBody>
          <a:bodyPr/>
          <a:lstStyle/>
          <a:p>
            <a:fld id="{9E236AEA-7BF8-4C33-80F7-D56559402D49}"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65"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66"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5" name="PlaceHolder 4"/>
          <p:cNvSpPr>
            <a:spLocks noGrp="1"/>
          </p:cNvSpPr>
          <p:nvPr>
            <p:ph type="sldNum" idx="1"/>
          </p:nvPr>
        </p:nvSpPr>
        <p:spPr/>
        <p:txBody>
          <a:bodyPr/>
          <a:lstStyle/>
          <a:p>
            <a:fld id="{48F7522B-51E3-45FF-AAE9-F1D9E64DB7F8}"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 name="PlaceHolder 2"/>
          <p:cNvSpPr>
            <a:spLocks noGrp="1"/>
          </p:cNvSpPr>
          <p:nvPr>
            <p:ph type="sldNum" idx="1"/>
          </p:nvPr>
        </p:nvSpPr>
        <p:spPr/>
        <p:txBody>
          <a:bodyPr/>
          <a:lstStyle/>
          <a:p>
            <a:fld id="{EABAF772-1A34-407E-B77C-78777A7BA115}"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1698120" y="225000"/>
            <a:ext cx="7144920" cy="2589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sldNum" idx="1"/>
          </p:nvPr>
        </p:nvSpPr>
        <p:spPr/>
        <p:txBody>
          <a:bodyPr/>
          <a:lstStyle/>
          <a:p>
            <a:fld id="{5243B9FD-04F4-47CA-843D-FB4033F3E160}"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70"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1"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72"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6" name="PlaceHolder 5"/>
          <p:cNvSpPr>
            <a:spLocks noGrp="1"/>
          </p:cNvSpPr>
          <p:nvPr>
            <p:ph type="sldNum" idx="1"/>
          </p:nvPr>
        </p:nvSpPr>
        <p:spPr/>
        <p:txBody>
          <a:bodyPr/>
          <a:lstStyle/>
          <a:p>
            <a:fld id="{11E4BA42-7841-4895-A847-7221708B05EC}"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13" name="PlaceHolder 2"/>
          <p:cNvSpPr>
            <a:spLocks noGrp="1"/>
          </p:cNvSpPr>
          <p:nvPr>
            <p:ph type="subTitle"/>
          </p:nvPr>
        </p:nvSpPr>
        <p:spPr>
          <a:xfrm>
            <a:off x="232920" y="1230120"/>
            <a:ext cx="8689320" cy="4947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74"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75"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6" name="PlaceHolder 4"/>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6" name="PlaceHolder 5"/>
          <p:cNvSpPr>
            <a:spLocks noGrp="1"/>
          </p:cNvSpPr>
          <p:nvPr>
            <p:ph type="sldNum" idx="1"/>
          </p:nvPr>
        </p:nvSpPr>
        <p:spPr/>
        <p:txBody>
          <a:bodyPr/>
          <a:lstStyle/>
          <a:p>
            <a:fld id="{28335F9D-6502-49D2-BD38-325D59A96DBC}"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78"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9"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0" name="PlaceHolder 4"/>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6" name="PlaceHolder 5"/>
          <p:cNvSpPr>
            <a:spLocks noGrp="1"/>
          </p:cNvSpPr>
          <p:nvPr>
            <p:ph type="sldNum" idx="1"/>
          </p:nvPr>
        </p:nvSpPr>
        <p:spPr/>
        <p:txBody>
          <a:bodyPr/>
          <a:lstStyle/>
          <a:p>
            <a:fld id="{32A975E8-E4A1-4C07-AEF7-95208B30A7ED}"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82" name="PlaceHolder 2"/>
          <p:cNvSpPr>
            <a:spLocks noGrp="1"/>
          </p:cNvSpPr>
          <p:nvPr>
            <p:ph/>
          </p:nvPr>
        </p:nvSpPr>
        <p:spPr>
          <a:xfrm>
            <a:off x="232920" y="123012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3" name="PlaceHolder 3"/>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5" name="PlaceHolder 4"/>
          <p:cNvSpPr>
            <a:spLocks noGrp="1"/>
          </p:cNvSpPr>
          <p:nvPr>
            <p:ph type="sldNum" idx="1"/>
          </p:nvPr>
        </p:nvSpPr>
        <p:spPr/>
        <p:txBody>
          <a:bodyPr/>
          <a:lstStyle/>
          <a:p>
            <a:fld id="{261A55D5-A98D-4D82-AB91-D2F8645DB661}"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85"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6"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7"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8" name="PlaceHolder 5"/>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 name="PlaceHolder 6"/>
          <p:cNvSpPr>
            <a:spLocks noGrp="1"/>
          </p:cNvSpPr>
          <p:nvPr>
            <p:ph type="sldNum" idx="1"/>
          </p:nvPr>
        </p:nvSpPr>
        <p:spPr/>
        <p:txBody>
          <a:bodyPr/>
          <a:lstStyle/>
          <a:p>
            <a:fld id="{1B76C5E4-BB66-4266-BFB8-A9E3E85B9014}"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90" name="PlaceHolder 2"/>
          <p:cNvSpPr>
            <a:spLocks noGrp="1"/>
          </p:cNvSpPr>
          <p:nvPr>
            <p:ph/>
          </p:nvPr>
        </p:nvSpPr>
        <p:spPr>
          <a:xfrm>
            <a:off x="23292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1" name="PlaceHolder 3"/>
          <p:cNvSpPr>
            <a:spLocks noGrp="1"/>
          </p:cNvSpPr>
          <p:nvPr>
            <p:ph/>
          </p:nvPr>
        </p:nvSpPr>
        <p:spPr>
          <a:xfrm>
            <a:off x="31708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2" name="PlaceHolder 4"/>
          <p:cNvSpPr>
            <a:spLocks noGrp="1"/>
          </p:cNvSpPr>
          <p:nvPr>
            <p:ph/>
          </p:nvPr>
        </p:nvSpPr>
        <p:spPr>
          <a:xfrm>
            <a:off x="61084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3" name="PlaceHolder 5"/>
          <p:cNvSpPr>
            <a:spLocks noGrp="1"/>
          </p:cNvSpPr>
          <p:nvPr>
            <p:ph/>
          </p:nvPr>
        </p:nvSpPr>
        <p:spPr>
          <a:xfrm>
            <a:off x="23292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4" name="PlaceHolder 6"/>
          <p:cNvSpPr>
            <a:spLocks noGrp="1"/>
          </p:cNvSpPr>
          <p:nvPr>
            <p:ph/>
          </p:nvPr>
        </p:nvSpPr>
        <p:spPr>
          <a:xfrm>
            <a:off x="31708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5" name="PlaceHolder 7"/>
          <p:cNvSpPr>
            <a:spLocks noGrp="1"/>
          </p:cNvSpPr>
          <p:nvPr>
            <p:ph/>
          </p:nvPr>
        </p:nvSpPr>
        <p:spPr>
          <a:xfrm>
            <a:off x="61084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 name="PlaceHolder 8"/>
          <p:cNvSpPr>
            <a:spLocks noGrp="1"/>
          </p:cNvSpPr>
          <p:nvPr>
            <p:ph type="sldNum" idx="1"/>
          </p:nvPr>
        </p:nvSpPr>
        <p:spPr/>
        <p:txBody>
          <a:bodyPr/>
          <a:lstStyle/>
          <a:p>
            <a:fld id="{917A00D1-F09F-4E5A-99A1-5F83AA53139E}"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15" name="PlaceHolder 2"/>
          <p:cNvSpPr>
            <a:spLocks noGrp="1"/>
          </p:cNvSpPr>
          <p:nvPr>
            <p:ph/>
          </p:nvPr>
        </p:nvSpPr>
        <p:spPr>
          <a:xfrm>
            <a:off x="232920" y="1230120"/>
            <a:ext cx="8689320" cy="494748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17"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18"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1698120" y="225000"/>
            <a:ext cx="7144920" cy="2589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22"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23"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24"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26"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27"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28" name="PlaceHolder 4"/>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0"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1"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2" name="PlaceHolder 4"/>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ZoneTexte 1"/>
          <p:cNvSpPr/>
          <p:nvPr/>
        </p:nvSpPr>
        <p:spPr>
          <a:xfrm rot="16200000">
            <a:off x="7248240" y="3632040"/>
            <a:ext cx="352800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000" b="0" strike="noStrike" spc="-1">
                <a:solidFill>
                  <a:srgbClr val="777777"/>
                </a:solidFill>
                <a:latin typeface="Arial Narrow"/>
              </a:rPr>
              <a:t>All rights reserved Cedre – Distribution and reproduction prohibited</a:t>
            </a:r>
            <a:endParaRPr lang="fr-FR" sz="1000" b="0" strike="noStrike" spc="-1">
              <a:latin typeface="Arial"/>
            </a:endParaRPr>
          </a:p>
        </p:txBody>
      </p:sp>
      <p:sp>
        <p:nvSpPr>
          <p:cNvPr id="13" name="PlaceHolder 1"/>
          <p:cNvSpPr>
            <a:spLocks noGrp="1"/>
          </p:cNvSpPr>
          <p:nvPr>
            <p:ph type="title"/>
          </p:nvPr>
        </p:nvSpPr>
        <p:spPr>
          <a:xfrm>
            <a:off x="246600" y="2133000"/>
            <a:ext cx="8229240" cy="1502640"/>
          </a:xfrm>
          <a:prstGeom prst="rect">
            <a:avLst/>
          </a:prstGeom>
          <a:noFill/>
          <a:ln w="0">
            <a:noFill/>
          </a:ln>
        </p:spPr>
        <p:txBody>
          <a:bodyPr lIns="90000" tIns="45000" rIns="90000" bIns="45000" anchor="t">
            <a:noAutofit/>
          </a:bodyPr>
          <a:lstStyle/>
          <a:p>
            <a:pPr algn="ctr">
              <a:lnSpc>
                <a:spcPct val="100000"/>
              </a:lnSpc>
              <a:buNone/>
            </a:pPr>
            <a:r>
              <a:rPr lang="fr-FR" sz="4400" b="0" strike="noStrike" spc="-1">
                <a:solidFill>
                  <a:srgbClr val="97BF0D"/>
                </a:solidFill>
                <a:latin typeface="Arial Narrow"/>
              </a:rPr>
              <a:t>Intitulé de la conférence</a:t>
            </a:r>
            <a:endParaRPr lang="fr-FR" sz="4400" b="0" strike="noStrike" spc="-1">
              <a:solidFill>
                <a:srgbClr val="777777"/>
              </a:solidFill>
              <a:latin typeface="Arial Narrow"/>
            </a:endParaRPr>
          </a:p>
        </p:txBody>
      </p:sp>
      <p:pic>
        <p:nvPicPr>
          <p:cNvPr id="2" name="Image 2"/>
          <p:cNvPicPr/>
          <p:nvPr/>
        </p:nvPicPr>
        <p:blipFill>
          <a:blip r:embed="rId14"/>
          <a:stretch/>
        </p:blipFill>
        <p:spPr>
          <a:xfrm>
            <a:off x="246600" y="281520"/>
            <a:ext cx="2021040" cy="935640"/>
          </a:xfrm>
          <a:prstGeom prst="rect">
            <a:avLst/>
          </a:prstGeom>
          <a:ln w="0">
            <a:noFill/>
          </a:ln>
        </p:spPr>
      </p:pic>
      <p:sp>
        <p:nvSpPr>
          <p:cNvPr id="3" name="ZoneTexte 3"/>
          <p:cNvSpPr/>
          <p:nvPr/>
        </p:nvSpPr>
        <p:spPr>
          <a:xfrm>
            <a:off x="2771640" y="316080"/>
            <a:ext cx="561636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b="0" strike="noStrike" spc="-1">
                <a:solidFill>
                  <a:srgbClr val="777777"/>
                </a:solidFill>
                <a:latin typeface="Arial Narrow"/>
              </a:rPr>
              <a:t>International experts </a:t>
            </a:r>
            <a:br>
              <a:rPr sz="2400"/>
            </a:br>
            <a:r>
              <a:rPr lang="fr-FR" sz="2400" b="0" strike="noStrike" spc="-1">
                <a:solidFill>
                  <a:srgbClr val="777777"/>
                </a:solidFill>
                <a:latin typeface="Arial Narrow"/>
              </a:rPr>
              <a:t>in spill preparedness and response</a:t>
            </a:r>
            <a:endParaRPr lang="fr-FR" sz="2400" b="0" strike="noStrike" spc="-1">
              <a:latin typeface="Arial"/>
            </a:endParaRPr>
          </a:p>
        </p:txBody>
      </p:sp>
      <p:sp>
        <p:nvSpPr>
          <p:cNvPr id="4" name="Connecteur droit 4"/>
          <p:cNvSpPr/>
          <p:nvPr/>
        </p:nvSpPr>
        <p:spPr>
          <a:xfrm>
            <a:off x="2483640" y="281520"/>
            <a:ext cx="360" cy="90000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5" name="Groupe 5"/>
          <p:cNvGrpSpPr/>
          <p:nvPr/>
        </p:nvGrpSpPr>
        <p:grpSpPr>
          <a:xfrm>
            <a:off x="8645400" y="-720"/>
            <a:ext cx="318960" cy="1473840"/>
            <a:chOff x="8645400" y="-720"/>
            <a:chExt cx="318960" cy="1473840"/>
          </a:xfrm>
        </p:grpSpPr>
        <p:sp>
          <p:nvSpPr>
            <p:cNvPr id="6" name="Rectangle 6"/>
            <p:cNvSpPr/>
            <p:nvPr/>
          </p:nvSpPr>
          <p:spPr>
            <a:xfrm>
              <a:off x="8645400" y="720"/>
              <a:ext cx="68400" cy="147240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7" name="Rectangle 7"/>
            <p:cNvSpPr/>
            <p:nvPr/>
          </p:nvSpPr>
          <p:spPr>
            <a:xfrm>
              <a:off x="8771040" y="720"/>
              <a:ext cx="68400" cy="147240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8" name="Rectangle 8"/>
            <p:cNvSpPr/>
            <p:nvPr/>
          </p:nvSpPr>
          <p:spPr>
            <a:xfrm>
              <a:off x="8895960" y="-720"/>
              <a:ext cx="68400" cy="147240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9" name="PlaceHolder 2"/>
          <p:cNvSpPr>
            <a:spLocks noGrp="1"/>
          </p:cNvSpPr>
          <p:nvPr>
            <p:ph type="body"/>
          </p:nvPr>
        </p:nvSpPr>
        <p:spPr>
          <a:xfrm>
            <a:off x="4860000" y="3861000"/>
            <a:ext cx="3600000" cy="1368000"/>
          </a:xfrm>
          <a:prstGeom prst="rect">
            <a:avLst/>
          </a:prstGeom>
          <a:noFill/>
          <a:ln w="0">
            <a:noFill/>
          </a:ln>
        </p:spPr>
        <p:txBody>
          <a:bodyPr lIns="90000" tIns="45000" rIns="90000" bIns="45000" anchor="t">
            <a:noAutofit/>
          </a:bodyPr>
          <a:lstStyle/>
          <a:p>
            <a:pPr algn="r">
              <a:lnSpc>
                <a:spcPct val="100000"/>
              </a:lnSpc>
              <a:spcBef>
                <a:spcPts val="720"/>
              </a:spcBef>
              <a:buNone/>
              <a:tabLst>
                <a:tab pos="0" algn="l"/>
              </a:tabLst>
            </a:pPr>
            <a:r>
              <a:rPr lang="fr-FR" sz="3600" b="0" strike="noStrike" spc="-1">
                <a:solidFill>
                  <a:srgbClr val="777777"/>
                </a:solidFill>
                <a:latin typeface="Arial Narrow"/>
              </a:rPr>
              <a:t>Manifestation</a:t>
            </a:r>
          </a:p>
        </p:txBody>
      </p:sp>
      <p:sp>
        <p:nvSpPr>
          <p:cNvPr id="10" name="PlaceHolder 3"/>
          <p:cNvSpPr>
            <a:spLocks noGrp="1"/>
          </p:cNvSpPr>
          <p:nvPr>
            <p:ph type="body"/>
          </p:nvPr>
        </p:nvSpPr>
        <p:spPr>
          <a:xfrm>
            <a:off x="4859280" y="5373720"/>
            <a:ext cx="3600000" cy="431280"/>
          </a:xfrm>
          <a:prstGeom prst="rect">
            <a:avLst/>
          </a:prstGeom>
          <a:noFill/>
          <a:ln w="0">
            <a:noFill/>
          </a:ln>
        </p:spPr>
        <p:txBody>
          <a:bodyPr lIns="90000" tIns="45000" rIns="90000" bIns="45000" anchor="t">
            <a:noAutofit/>
          </a:bodyPr>
          <a:lstStyle/>
          <a:p>
            <a:pPr algn="r">
              <a:lnSpc>
                <a:spcPct val="100000"/>
              </a:lnSpc>
              <a:spcBef>
                <a:spcPts val="400"/>
              </a:spcBef>
              <a:buNone/>
              <a:tabLst>
                <a:tab pos="0" algn="l"/>
              </a:tabLst>
            </a:pPr>
            <a:r>
              <a:rPr lang="fr-FR" sz="2000" b="0" strike="noStrike" spc="-1">
                <a:solidFill>
                  <a:srgbClr val="777777"/>
                </a:solidFill>
                <a:latin typeface="Arial Narrow"/>
              </a:rPr>
              <a:t>Date</a:t>
            </a:r>
          </a:p>
        </p:txBody>
      </p:sp>
      <p:sp>
        <p:nvSpPr>
          <p:cNvPr id="11" name="PlaceHolder 4"/>
          <p:cNvSpPr>
            <a:spLocks noGrp="1"/>
          </p:cNvSpPr>
          <p:nvPr>
            <p:ph type="body"/>
          </p:nvPr>
        </p:nvSpPr>
        <p:spPr>
          <a:xfrm>
            <a:off x="4859280" y="6021360"/>
            <a:ext cx="3600000" cy="431280"/>
          </a:xfrm>
          <a:prstGeom prst="rect">
            <a:avLst/>
          </a:prstGeom>
          <a:noFill/>
          <a:ln w="0">
            <a:noFill/>
          </a:ln>
        </p:spPr>
        <p:txBody>
          <a:bodyPr lIns="90000" tIns="45000" rIns="90000" bIns="45000" anchor="t">
            <a:noAutofit/>
          </a:bodyPr>
          <a:lstStyle/>
          <a:p>
            <a:pPr algn="r">
              <a:lnSpc>
                <a:spcPct val="100000"/>
              </a:lnSpc>
              <a:spcBef>
                <a:spcPts val="360"/>
              </a:spcBef>
              <a:buNone/>
              <a:tabLst>
                <a:tab pos="0" algn="l"/>
              </a:tabLst>
            </a:pPr>
            <a:r>
              <a:rPr lang="fr-FR" sz="1800" b="0" strike="noStrike" spc="-1">
                <a:solidFill>
                  <a:srgbClr val="004C93"/>
                </a:solidFill>
                <a:latin typeface="Arial Narrow"/>
              </a:rPr>
              <a:t>Nom du conférencier</a:t>
            </a:r>
            <a:endParaRPr lang="fr-FR" sz="1800" b="0" strike="noStrike" spc="-1">
              <a:solidFill>
                <a:srgbClr val="777777"/>
              </a:solidFill>
              <a:latin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 name="ZoneTexte 1"/>
          <p:cNvSpPr/>
          <p:nvPr/>
        </p:nvSpPr>
        <p:spPr>
          <a:xfrm rot="16200000">
            <a:off x="7248240" y="3632040"/>
            <a:ext cx="352800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000" b="0" strike="noStrike" spc="-1">
                <a:solidFill>
                  <a:srgbClr val="777777"/>
                </a:solidFill>
                <a:latin typeface="Arial Narrow"/>
              </a:rPr>
              <a:t>All rights reserved Cedre – Distribution and reproduction prohibited</a:t>
            </a:r>
            <a:endParaRPr lang="fr-FR" sz="1000" b="0" strike="noStrike" spc="-1">
              <a:latin typeface="Arial"/>
            </a:endParaRPr>
          </a:p>
        </p:txBody>
      </p:sp>
      <p:grpSp>
        <p:nvGrpSpPr>
          <p:cNvPr id="49" name="Groupe 4"/>
          <p:cNvGrpSpPr/>
          <p:nvPr/>
        </p:nvGrpSpPr>
        <p:grpSpPr>
          <a:xfrm>
            <a:off x="8645400" y="0"/>
            <a:ext cx="318960" cy="705600"/>
            <a:chOff x="8645400" y="0"/>
            <a:chExt cx="318960" cy="705600"/>
          </a:xfrm>
        </p:grpSpPr>
        <p:sp>
          <p:nvSpPr>
            <p:cNvPr id="50" name="Rectangle 6"/>
            <p:cNvSpPr/>
            <p:nvPr/>
          </p:nvSpPr>
          <p:spPr>
            <a:xfrm>
              <a:off x="8645400" y="720"/>
              <a:ext cx="68400" cy="7048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51" name="Rectangle 7"/>
            <p:cNvSpPr/>
            <p:nvPr/>
          </p:nvSpPr>
          <p:spPr>
            <a:xfrm>
              <a:off x="8771040" y="720"/>
              <a:ext cx="68400" cy="7048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52" name="Rectangle 8"/>
            <p:cNvSpPr/>
            <p:nvPr/>
          </p:nvSpPr>
          <p:spPr>
            <a:xfrm>
              <a:off x="8895960" y="0"/>
              <a:ext cx="68400" cy="7048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53" name="PlaceHolder 1"/>
          <p:cNvSpPr>
            <a:spLocks noGrp="1"/>
          </p:cNvSpPr>
          <p:nvPr>
            <p:ph type="sldNum" idx="1"/>
          </p:nvPr>
        </p:nvSpPr>
        <p:spPr>
          <a:xfrm>
            <a:off x="6831000" y="6421320"/>
            <a:ext cx="2133360" cy="364680"/>
          </a:xfrm>
          <a:prstGeom prst="rect">
            <a:avLst/>
          </a:prstGeom>
          <a:noFill/>
          <a:ln w="0">
            <a:noFill/>
          </a:ln>
        </p:spPr>
        <p:txBody>
          <a:bodyPr anchor="ctr">
            <a:noAutofit/>
          </a:bodyPr>
          <a:lstStyle>
            <a:lvl1pPr algn="r">
              <a:lnSpc>
                <a:spcPct val="100000"/>
              </a:lnSpc>
              <a:buNone/>
              <a:defRPr lang="fr-FR" sz="1400" b="0" strike="noStrike" spc="-1">
                <a:solidFill>
                  <a:srgbClr val="777777"/>
                </a:solidFill>
                <a:latin typeface="Arial Narrow"/>
              </a:defRPr>
            </a:lvl1pPr>
          </a:lstStyle>
          <a:p>
            <a:pPr algn="r">
              <a:lnSpc>
                <a:spcPct val="100000"/>
              </a:lnSpc>
              <a:buNone/>
            </a:pPr>
            <a:fld id="{30D88E06-0940-4484-A7BC-479F5027C10A}" type="slidenum">
              <a:rPr lang="fr-FR" sz="1400" b="0" strike="noStrike" spc="-1">
                <a:solidFill>
                  <a:srgbClr val="777777"/>
                </a:solidFill>
                <a:latin typeface="Arial Narrow"/>
              </a:rPr>
              <a:t>‹#›</a:t>
            </a:fld>
            <a:endParaRPr lang="fr-FR" sz="1400" b="0" strike="noStrike" spc="-1">
              <a:latin typeface="Times New Roman"/>
            </a:endParaRPr>
          </a:p>
        </p:txBody>
      </p:sp>
      <p:sp>
        <p:nvSpPr>
          <p:cNvPr id="54" name="Connecteur droit 14"/>
          <p:cNvSpPr/>
          <p:nvPr/>
        </p:nvSpPr>
        <p:spPr>
          <a:xfrm>
            <a:off x="0" y="631692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pic>
        <p:nvPicPr>
          <p:cNvPr id="55" name="Image 15"/>
          <p:cNvPicPr/>
          <p:nvPr/>
        </p:nvPicPr>
        <p:blipFill>
          <a:blip r:embed="rId14"/>
          <a:stretch/>
        </p:blipFill>
        <p:spPr>
          <a:xfrm>
            <a:off x="135000" y="6357960"/>
            <a:ext cx="1010160" cy="467640"/>
          </a:xfrm>
          <a:prstGeom prst="rect">
            <a:avLst/>
          </a:prstGeom>
          <a:ln w="0">
            <a:noFill/>
          </a:ln>
        </p:spPr>
      </p:pic>
      <p:sp>
        <p:nvSpPr>
          <p:cNvPr id="56" name="PlaceHolder 2"/>
          <p:cNvSpPr>
            <a:spLocks noGrp="1"/>
          </p:cNvSpPr>
          <p:nvPr>
            <p:ph type="body"/>
          </p:nvPr>
        </p:nvSpPr>
        <p:spPr>
          <a:xfrm>
            <a:off x="250920" y="143280"/>
            <a:ext cx="5976720" cy="477000"/>
          </a:xfrm>
          <a:prstGeom prst="rect">
            <a:avLst/>
          </a:prstGeom>
          <a:noFill/>
          <a:ln w="0">
            <a:noFill/>
          </a:ln>
        </p:spPr>
        <p:txBody>
          <a:bodyPr lIns="90000" tIns="45000" rIns="90000" bIns="45000" anchor="t">
            <a:noAutofit/>
          </a:bodyPr>
          <a:lstStyle/>
          <a:p>
            <a:pPr>
              <a:lnSpc>
                <a:spcPct val="100000"/>
              </a:lnSpc>
              <a:buNone/>
              <a:tabLst>
                <a:tab pos="0" algn="l"/>
              </a:tabLst>
            </a:pPr>
            <a:r>
              <a:rPr lang="fr-FR" sz="2400" b="0" strike="noStrike" spc="-1">
                <a:solidFill>
                  <a:srgbClr val="777777"/>
                </a:solidFill>
                <a:latin typeface="Arial Narrow"/>
              </a:rPr>
              <a:t>Titre de la diapositive</a:t>
            </a:r>
          </a:p>
        </p:txBody>
      </p:sp>
      <p:sp>
        <p:nvSpPr>
          <p:cNvPr id="57" name="PlaceHolder 3"/>
          <p:cNvSpPr>
            <a:spLocks noGrp="1"/>
          </p:cNvSpPr>
          <p:nvPr>
            <p:ph type="body"/>
          </p:nvPr>
        </p:nvSpPr>
        <p:spPr>
          <a:xfrm>
            <a:off x="2956320" y="6446520"/>
            <a:ext cx="3239640" cy="321120"/>
          </a:xfrm>
          <a:prstGeom prst="rect">
            <a:avLst/>
          </a:prstGeom>
          <a:noFill/>
          <a:ln w="0">
            <a:noFill/>
          </a:ln>
        </p:spPr>
        <p:txBody>
          <a:bodyPr lIns="90000" tIns="45000" rIns="90000" bIns="45000" anchor="t">
            <a:noAutofit/>
          </a:bodyPr>
          <a:lstStyle/>
          <a:p>
            <a:pPr algn="ctr">
              <a:lnSpc>
                <a:spcPct val="100000"/>
              </a:lnSpc>
              <a:spcBef>
                <a:spcPts val="281"/>
              </a:spcBef>
              <a:buNone/>
              <a:tabLst>
                <a:tab pos="0" algn="l"/>
              </a:tabLst>
            </a:pPr>
            <a:r>
              <a:rPr lang="fr-FR" sz="1400" b="0" strike="noStrike" spc="-1">
                <a:solidFill>
                  <a:srgbClr val="777777"/>
                </a:solidFill>
                <a:latin typeface="Arial Narrow"/>
              </a:rPr>
              <a:t>Titre de la présentation</a:t>
            </a:r>
          </a:p>
        </p:txBody>
      </p:sp>
      <p:sp>
        <p:nvSpPr>
          <p:cNvPr id="58" name="Connecteur droit 2"/>
          <p:cNvSpPr/>
          <p:nvPr/>
        </p:nvSpPr>
        <p:spPr>
          <a:xfrm>
            <a:off x="0" y="6998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sp>
        <p:nvSpPr>
          <p:cNvPr id="59"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r>
              <a:rPr lang="fr-FR" sz="1800" b="0" strike="noStrike" spc="-1">
                <a:solidFill>
                  <a:srgbClr val="777777"/>
                </a:solidFill>
                <a:latin typeface="Arial Narrow"/>
              </a:rPr>
              <a:t>Click to edit the title text format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witoil.com/app.html" TargetMode="External"/><Relationship Id="rId4" Type="http://schemas.openxmlformats.org/officeDocument/2006/relationships/hyperlink" Target="https://opendrift.github.io"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microsoft.com/office/2018/10/relationships/comments" Target="../comments/modernComment_110_3967C310.xml"/><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gnome.orr.noaa.gov/" TargetMode="External"/><Relationship Id="rId5" Type="http://schemas.openxmlformats.org/officeDocument/2006/relationships/hyperlink" Target="https://gnome.orr.noaa.gov/goods/"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response.restoration.noaa.gov/"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meteorologie.eu.org/mothy/fuites-epaves/tanio/"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g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29"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gnome.orr.noaa.gov/goods/currents/HYCOM/choose_file" TargetMode="External"/><Relationship Id="rId2" Type="http://schemas.openxmlformats.org/officeDocument/2006/relationships/hyperlink" Target="https://marine.copernicus.eu/&#160;(FREE)" TargetMode="External"/><Relationship Id="rId1" Type="http://schemas.openxmlformats.org/officeDocument/2006/relationships/slideLayout" Target="../slideLayouts/slideLayout13.xml"/><Relationship Id="rId5" Type="http://schemas.openxmlformats.org/officeDocument/2006/relationships/hyperlink" Target="https://www.sat-ocean.com/" TargetMode="External"/><Relationship Id="rId4" Type="http://schemas.openxmlformats.org/officeDocument/2006/relationships/hyperlink" Target="https://www.hycom.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co.ncep.noaa.gov/pmb/products/gfs/" TargetMode="External"/><Relationship Id="rId2" Type="http://schemas.openxmlformats.org/officeDocument/2006/relationships/hyperlink" Target="https://donneespubliques.meteofrance.fr/" TargetMode="External"/><Relationship Id="rId1" Type="http://schemas.openxmlformats.org/officeDocument/2006/relationships/slideLayout" Target="../slideLayouts/slideLayout13.xml"/><Relationship Id="rId6" Type="http://schemas.openxmlformats.org/officeDocument/2006/relationships/hyperlink" Target="https://www.sat-ocean.com/" TargetMode="External"/><Relationship Id="rId5" Type="http://schemas.openxmlformats.org/officeDocument/2006/relationships/hyperlink" Target="https://www.ecmwf.int/en/forecasts" TargetMode="External"/><Relationship Id="rId4" Type="http://schemas.openxmlformats.org/officeDocument/2006/relationships/hyperlink" Target="https://www.hycom.org/dataserver/navge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gnome.orr.noaa.gov/" TargetMode="External"/><Relationship Id="rId2" Type="http://schemas.openxmlformats.org/officeDocument/2006/relationships/hyperlink" Target="https://gnome.orr.noaa.gov/goods/" TargetMode="External"/><Relationship Id="rId1" Type="http://schemas.openxmlformats.org/officeDocument/2006/relationships/slideLayout" Target="../slideLayouts/slideLayout13.xml"/><Relationship Id="rId5" Type="http://schemas.openxmlformats.org/officeDocument/2006/relationships/hyperlink" Target="http://www.meteorologie.eu.org/mothy/" TargetMode="External"/><Relationship Id="rId4" Type="http://schemas.openxmlformats.org/officeDocument/2006/relationships/hyperlink" Target="http://response.restoration.noaa.gov/" TargetMode="External"/></Relationships>
</file>

<file path=ppt/slides/_rels/slide5.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FCFD8B-6175-5CA6-D2E8-4CCE77A13EC6}"/>
              </a:ext>
            </a:extLst>
          </p:cNvPr>
          <p:cNvSpPr/>
          <p:nvPr/>
        </p:nvSpPr>
        <p:spPr>
          <a:xfrm>
            <a:off x="218073" y="243579"/>
            <a:ext cx="6888501" cy="100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426B8A4-58C7-A183-055E-C6A65284618E}"/>
              </a:ext>
            </a:extLst>
          </p:cNvPr>
          <p:cNvPicPr>
            <a:picLocks noChangeAspect="1"/>
          </p:cNvPicPr>
          <p:nvPr/>
        </p:nvPicPr>
        <p:blipFill>
          <a:blip r:embed="rId2"/>
          <a:stretch>
            <a:fillRect/>
          </a:stretch>
        </p:blipFill>
        <p:spPr>
          <a:xfrm>
            <a:off x="-506994" y="1"/>
            <a:ext cx="9650994" cy="6858000"/>
          </a:xfrm>
          <a:prstGeom prst="rect">
            <a:avLst/>
          </a:prstGeom>
        </p:spPr>
      </p:pic>
    </p:spTree>
    <p:extLst>
      <p:ext uri="{BB962C8B-B14F-4D97-AF65-F5344CB8AC3E}">
        <p14:creationId xmlns:p14="http://schemas.microsoft.com/office/powerpoint/2010/main" val="280869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ZoneTexte 8"/>
          <p:cNvSpPr/>
          <p:nvPr/>
        </p:nvSpPr>
        <p:spPr>
          <a:xfrm>
            <a:off x="284338" y="1017462"/>
            <a:ext cx="8280000" cy="438133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285750" indent="-285750">
              <a:spcBef>
                <a:spcPts val="600"/>
              </a:spcBef>
              <a:spcAft>
                <a:spcPts val="600"/>
              </a:spcAft>
              <a:buClr>
                <a:srgbClr val="004C93"/>
              </a:buClr>
              <a:buFont typeface="Arial Narrow"/>
              <a:buChar char="□"/>
            </a:pPr>
            <a:r>
              <a:rPr lang="en-US" sz="2400" spc="-1" dirty="0">
                <a:solidFill>
                  <a:srgbClr val="777777"/>
                </a:solidFill>
                <a:latin typeface="Arial Narrow"/>
              </a:rPr>
              <a:t>Software with licenses, developed</a:t>
            </a:r>
            <a:r>
              <a:rPr lang="en-US" sz="2400" b="0" strike="noStrike" spc="-1" dirty="0">
                <a:solidFill>
                  <a:srgbClr val="777777"/>
                </a:solidFill>
                <a:latin typeface="Arial Narrow"/>
              </a:rPr>
              <a:t> by private companies : OILMAP (RPS), OSCAR (SINTEF), MIKE (DHI), OSIS (BMT) …</a:t>
            </a:r>
            <a:endParaRPr lang="fr-FR" sz="2400" b="0" strike="noStrike" spc="-1" dirty="0">
              <a:latin typeface="Arial Narrow"/>
            </a:endParaRPr>
          </a:p>
          <a:p>
            <a:pPr marL="285750" indent="-285750">
              <a:spcBef>
                <a:spcPts val="600"/>
              </a:spcBef>
              <a:spcAft>
                <a:spcPts val="600"/>
              </a:spcAft>
              <a:buClr>
                <a:srgbClr val="004C93"/>
              </a:buClr>
              <a:buFont typeface="Arial Narrow"/>
              <a:buChar char="□"/>
            </a:pPr>
            <a:r>
              <a:rPr lang="en-US" sz="2400" spc="-1" dirty="0">
                <a:solidFill>
                  <a:srgbClr val="777777"/>
                </a:solidFill>
                <a:latin typeface="Arial Narrow"/>
              </a:rPr>
              <a:t>Opensource / free models / institutional :</a:t>
            </a:r>
          </a:p>
          <a:p>
            <a:pPr marL="742950" lvl="1" indent="-285750">
              <a:spcBef>
                <a:spcPts val="600"/>
              </a:spcBef>
              <a:spcAft>
                <a:spcPts val="600"/>
              </a:spcAft>
              <a:buClr>
                <a:srgbClr val="004C93"/>
              </a:buClr>
              <a:buFont typeface="Arial Narrow"/>
              <a:buChar char="□"/>
            </a:pPr>
            <a:r>
              <a:rPr lang="en-US" sz="2200" b="0" strike="noStrike" spc="-1" dirty="0">
                <a:solidFill>
                  <a:srgbClr val="777777"/>
                </a:solidFill>
                <a:latin typeface="Arial Narrow"/>
              </a:rPr>
              <a:t>WEBGNOME, </a:t>
            </a:r>
            <a:r>
              <a:rPr lang="en-US" sz="2200" spc="-1" dirty="0">
                <a:solidFill>
                  <a:srgbClr val="777777"/>
                </a:solidFill>
                <a:latin typeface="Arial Narrow"/>
              </a:rPr>
              <a:t>ADIOS2</a:t>
            </a:r>
            <a:r>
              <a:rPr lang="en-US" sz="2200" b="0" strike="noStrike" spc="-1" dirty="0">
                <a:solidFill>
                  <a:srgbClr val="777777"/>
                </a:solidFill>
                <a:latin typeface="Arial Narrow"/>
              </a:rPr>
              <a:t> (NOAA, USA</a:t>
            </a:r>
            <a:r>
              <a:rPr lang="en-US" sz="2200" spc="-1" dirty="0">
                <a:solidFill>
                  <a:srgbClr val="777777"/>
                </a:solidFill>
                <a:latin typeface="Arial Narrow"/>
              </a:rPr>
              <a:t>), online / worldwide</a:t>
            </a:r>
            <a:endParaRPr lang="fr-FR" sz="2200" b="0" strike="noStrike" spc="-1" dirty="0">
              <a:latin typeface="Arial Narrow"/>
            </a:endParaRPr>
          </a:p>
          <a:p>
            <a:pPr marL="742950" lvl="1" indent="-285750">
              <a:spcBef>
                <a:spcPts val="600"/>
              </a:spcBef>
              <a:spcAft>
                <a:spcPts val="600"/>
              </a:spcAft>
              <a:buClr>
                <a:srgbClr val="004C93"/>
              </a:buClr>
              <a:buFont typeface="Arial Narrow,Sans-Serif"/>
              <a:buChar char="□"/>
            </a:pPr>
            <a:r>
              <a:rPr lang="fr-FR" sz="2200" spc="-1" dirty="0" err="1">
                <a:solidFill>
                  <a:srgbClr val="777777"/>
                </a:solidFill>
                <a:latin typeface="Arial Narrow"/>
              </a:rPr>
              <a:t>Opendrift</a:t>
            </a:r>
            <a:r>
              <a:rPr lang="fr-FR" sz="2200" spc="-1" dirty="0">
                <a:solidFill>
                  <a:srgbClr val="777777"/>
                </a:solidFill>
                <a:latin typeface="Arial Narrow"/>
              </a:rPr>
              <a:t> (</a:t>
            </a:r>
            <a:r>
              <a:rPr lang="fr-FR" sz="2200" spc="-1" dirty="0" err="1">
                <a:solidFill>
                  <a:srgbClr val="777777"/>
                </a:solidFill>
                <a:latin typeface="Arial Narrow"/>
              </a:rPr>
              <a:t>Norwegian</a:t>
            </a:r>
            <a:r>
              <a:rPr lang="fr-FR" sz="2200" spc="-1" dirty="0">
                <a:solidFill>
                  <a:srgbClr val="777777"/>
                </a:solidFill>
                <a:latin typeface="Arial Narrow"/>
              </a:rPr>
              <a:t> </a:t>
            </a:r>
            <a:r>
              <a:rPr lang="fr-FR" sz="2200" spc="-1" dirty="0" err="1">
                <a:solidFill>
                  <a:srgbClr val="777777"/>
                </a:solidFill>
                <a:latin typeface="Arial Narrow"/>
              </a:rPr>
              <a:t>Meteorological</a:t>
            </a:r>
            <a:r>
              <a:rPr lang="fr-FR" sz="2200" spc="-1" dirty="0">
                <a:solidFill>
                  <a:srgbClr val="777777"/>
                </a:solidFill>
                <a:latin typeface="Arial Narrow"/>
              </a:rPr>
              <a:t> Institute, </a:t>
            </a:r>
            <a:r>
              <a:rPr lang="fr-FR" sz="2200" spc="-1" dirty="0" err="1">
                <a:solidFill>
                  <a:srgbClr val="777777"/>
                </a:solidFill>
                <a:latin typeface="Arial Narrow"/>
              </a:rPr>
              <a:t>Norway</a:t>
            </a:r>
            <a:r>
              <a:rPr lang="fr-FR" sz="2200" spc="-1" dirty="0">
                <a:solidFill>
                  <a:srgbClr val="777777"/>
                </a:solidFill>
                <a:latin typeface="Arial Narrow"/>
              </a:rPr>
              <a:t>), software / </a:t>
            </a:r>
            <a:r>
              <a:rPr lang="fr-FR" sz="2200" spc="-1" dirty="0" err="1">
                <a:solidFill>
                  <a:srgbClr val="777777"/>
                </a:solidFill>
                <a:latin typeface="Arial Narrow"/>
              </a:rPr>
              <a:t>opensource</a:t>
            </a:r>
            <a:r>
              <a:rPr lang="fr-FR" sz="2200" spc="-1" dirty="0">
                <a:solidFill>
                  <a:srgbClr val="777777"/>
                </a:solidFill>
                <a:latin typeface="Arial Narrow"/>
              </a:rPr>
              <a:t> / </a:t>
            </a:r>
            <a:r>
              <a:rPr lang="en-US" sz="2200" spc="-1" dirty="0">
                <a:solidFill>
                  <a:srgbClr val="777777"/>
                </a:solidFill>
                <a:latin typeface="Arial Narrow"/>
              </a:rPr>
              <a:t>worldwide </a:t>
            </a:r>
            <a:r>
              <a:rPr lang="en-US" sz="2000" spc="-1" dirty="0">
                <a:ea typeface="+mn-lt"/>
                <a:cs typeface="+mn-lt"/>
                <a:hlinkClick r:id="rId4"/>
              </a:rPr>
              <a:t>https://opendrift.github.io</a:t>
            </a:r>
            <a:endParaRPr lang="en-US" sz="2000" b="0" strike="noStrike" spc="-1" dirty="0">
              <a:solidFill>
                <a:srgbClr val="004C93"/>
              </a:solidFill>
              <a:latin typeface="Arial"/>
              <a:cs typeface="Arial"/>
            </a:endParaRPr>
          </a:p>
          <a:p>
            <a:pPr marL="742950" lvl="1" indent="-285750">
              <a:spcBef>
                <a:spcPts val="600"/>
              </a:spcBef>
              <a:spcAft>
                <a:spcPts val="600"/>
              </a:spcAft>
              <a:buClr>
                <a:srgbClr val="004C93"/>
              </a:buClr>
              <a:buFont typeface="Arial Narrow"/>
              <a:buChar char="□"/>
            </a:pPr>
            <a:r>
              <a:rPr lang="en-US" sz="2200" spc="-1" dirty="0">
                <a:solidFill>
                  <a:srgbClr val="777777"/>
                </a:solidFill>
                <a:latin typeface="Arial Narrow"/>
              </a:rPr>
              <a:t>MOTHY (</a:t>
            </a:r>
            <a:r>
              <a:rPr lang="en-US" sz="2200" spc="-1" dirty="0" err="1">
                <a:solidFill>
                  <a:srgbClr val="777777"/>
                </a:solidFill>
                <a:latin typeface="Arial Narrow"/>
              </a:rPr>
              <a:t>Météo</a:t>
            </a:r>
            <a:r>
              <a:rPr lang="en-US" sz="2200" spc="-1" dirty="0">
                <a:solidFill>
                  <a:srgbClr val="777777"/>
                </a:solidFill>
                <a:latin typeface="Arial Narrow"/>
              </a:rPr>
              <a:t>-France, France)</a:t>
            </a:r>
            <a:r>
              <a:rPr lang="en-US" sz="2000" spc="-1" dirty="0">
                <a:solidFill>
                  <a:srgbClr val="777777"/>
                </a:solidFill>
                <a:latin typeface="Arial Narrow"/>
              </a:rPr>
              <a:t> </a:t>
            </a:r>
            <a:r>
              <a:rPr lang="en-GB" sz="2200" spc="-1" dirty="0">
                <a:solidFill>
                  <a:srgbClr val="777777"/>
                </a:solidFill>
                <a:latin typeface="Arial Narrow"/>
              </a:rPr>
              <a:t>in the framework of MPERSS,  worldwide</a:t>
            </a:r>
            <a:endParaRPr lang="fr-FR" sz="2200" spc="-1" dirty="0">
              <a:solidFill>
                <a:srgbClr val="777777"/>
              </a:solidFill>
              <a:latin typeface="Arial Narrow"/>
            </a:endParaRPr>
          </a:p>
          <a:p>
            <a:pPr marL="742950" lvl="1" indent="-285750">
              <a:spcBef>
                <a:spcPts val="600"/>
              </a:spcBef>
              <a:spcAft>
                <a:spcPts val="600"/>
              </a:spcAft>
              <a:buClr>
                <a:srgbClr val="004C93"/>
              </a:buClr>
              <a:buFont typeface="Arial Narrow"/>
              <a:buChar char="□"/>
            </a:pPr>
            <a:r>
              <a:rPr lang="en-GB" sz="2200" spc="-1" dirty="0">
                <a:solidFill>
                  <a:srgbClr val="777777"/>
                </a:solidFill>
                <a:latin typeface="Arial Narrow"/>
              </a:rPr>
              <a:t>WITOIL (</a:t>
            </a:r>
            <a:r>
              <a:rPr lang="en-GB" sz="2200" spc="-1" dirty="0">
                <a:solidFill>
                  <a:srgbClr val="777777"/>
                </a:solidFill>
                <a:latin typeface="Arial Narrow"/>
                <a:ea typeface="+mn-lt"/>
                <a:cs typeface="+mn-lt"/>
              </a:rPr>
              <a:t>CMCC, Italy), online / worldwide </a:t>
            </a:r>
            <a:r>
              <a:rPr lang="en-GB" sz="2000" spc="-1" dirty="0">
                <a:ea typeface="+mn-lt"/>
                <a:cs typeface="+mn-lt"/>
                <a:hlinkClick r:id="rId5"/>
              </a:rPr>
              <a:t>http://witoil.com/app.html</a:t>
            </a:r>
            <a:endParaRPr lang="en-GB" sz="2000" spc="-1" dirty="0">
              <a:solidFill>
                <a:srgbClr val="777777"/>
              </a:solidFill>
              <a:latin typeface="Arial Narrow"/>
            </a:endParaRPr>
          </a:p>
        </p:txBody>
      </p:sp>
      <p:sp>
        <p:nvSpPr>
          <p:cNvPr id="246" name="Rectangle 12"/>
          <p:cNvSpPr/>
          <p:nvPr/>
        </p:nvSpPr>
        <p:spPr>
          <a:xfrm>
            <a:off x="257757" y="1123788"/>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48" name="ZoneTexte 9"/>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400" spc="-1">
                <a:solidFill>
                  <a:srgbClr val="777777"/>
                </a:solidFill>
                <a:latin typeface="Arial Narrow"/>
              </a:rPr>
              <a:t>What are the different </a:t>
            </a:r>
            <a:r>
              <a:rPr lang="en-US" sz="2400" b="0" strike="noStrike" spc="-1">
                <a:solidFill>
                  <a:srgbClr val="777777"/>
                </a:solidFill>
                <a:latin typeface="Arial Narrow"/>
              </a:rPr>
              <a:t>models </a:t>
            </a:r>
            <a:r>
              <a:rPr lang="en-US" sz="2400" spc="-1">
                <a:solidFill>
                  <a:srgbClr val="777777"/>
                </a:solidFill>
                <a:latin typeface="Arial Narrow"/>
              </a:rPr>
              <a:t>(software / opensource / institutional)</a:t>
            </a:r>
            <a:endParaRPr lang="fr-FR" sz="2400"/>
          </a:p>
          <a:p>
            <a:pPr>
              <a:lnSpc>
                <a:spcPct val="100000"/>
              </a:lnSpc>
              <a:buNone/>
            </a:pPr>
            <a:endParaRPr lang="en-GB" sz="2400" b="0" strike="noStrike" spc="-1">
              <a:solidFill>
                <a:srgbClr val="777777"/>
              </a:solidFill>
              <a:latin typeface="Arial"/>
            </a:endParaRP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p:nvPr>
        </p:nvSpPr>
        <p:spPr>
          <a:xfrm>
            <a:off x="250920" y="143280"/>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en-GB" sz="2400" b="0" strike="noStrike" spc="-1">
                <a:solidFill>
                  <a:srgbClr val="777777"/>
                </a:solidFill>
                <a:latin typeface="Arial"/>
              </a:rPr>
              <a:t>OILMAP (RPS) - deterministic </a:t>
            </a:r>
            <a:r>
              <a:rPr lang="en-GB" sz="1600" spc="-1">
                <a:solidFill>
                  <a:srgbClr val="777777"/>
                </a:solidFill>
                <a:latin typeface="Arial"/>
              </a:rPr>
              <a:t>(real case and study)</a:t>
            </a:r>
            <a:endParaRPr lang="fr-FR" sz="1600" b="0" strike="noStrike" spc="-1">
              <a:solidFill>
                <a:srgbClr val="777777"/>
              </a:solidFill>
              <a:latin typeface="Arial Narrow"/>
            </a:endParaRPr>
          </a:p>
        </p:txBody>
      </p:sp>
      <p:sp>
        <p:nvSpPr>
          <p:cNvPr id="315" name="ZoneTexte 8"/>
          <p:cNvSpPr/>
          <p:nvPr/>
        </p:nvSpPr>
        <p:spPr>
          <a:xfrm>
            <a:off x="250920" y="913891"/>
            <a:ext cx="8280000" cy="119988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a:lnSpc>
                <a:spcPct val="100000"/>
              </a:lnSpc>
              <a:buNone/>
            </a:pPr>
            <a:r>
              <a:rPr lang="en-US" sz="2400" b="0" strike="noStrike" spc="-1">
                <a:solidFill>
                  <a:srgbClr val="777777"/>
                </a:solidFill>
                <a:latin typeface="Arial Narrow"/>
              </a:rPr>
              <a:t>OILMAP (RPS) provides predictions of the movement of spilled oil and its weathering</a:t>
            </a:r>
            <a:endParaRPr lang="fr-FR" sz="2400" b="0" strike="noStrike" spc="-1">
              <a:latin typeface="Arial"/>
            </a:endParaRPr>
          </a:p>
        </p:txBody>
      </p:sp>
      <p:sp>
        <p:nvSpPr>
          <p:cNvPr id="316" name="Rectangle 12"/>
          <p:cNvSpPr/>
          <p:nvPr/>
        </p:nvSpPr>
        <p:spPr>
          <a:xfrm>
            <a:off x="250920" y="913891"/>
            <a:ext cx="241158"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2" name="oilmap_presentation">
            <a:hlinkClick r:id="" action="ppaction://media"/>
            <a:extLst>
              <a:ext uri="{FF2B5EF4-FFF2-40B4-BE49-F238E27FC236}">
                <a16:creationId xmlns:a16="http://schemas.microsoft.com/office/drawing/2014/main" id="{4150F11D-09A6-E175-61E9-07B68A82F0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58" y="2186229"/>
            <a:ext cx="7338447" cy="3986938"/>
          </a:xfrm>
          <a:prstGeom prst="rect">
            <a:avLst/>
          </a:prstGeom>
        </p:spPr>
      </p:pic>
    </p:spTree>
    <p:extLst>
      <p:ext uri="{BB962C8B-B14F-4D97-AF65-F5344CB8AC3E}">
        <p14:creationId xmlns:p14="http://schemas.microsoft.com/office/powerpoint/2010/main" val="9631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ZoneTexte 2"/>
          <p:cNvSpPr/>
          <p:nvPr/>
        </p:nvSpPr>
        <p:spPr>
          <a:xfrm>
            <a:off x="257176" y="2595780"/>
            <a:ext cx="3049530"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GB" sz="2400" b="0" strike="noStrike" spc="-1">
                <a:solidFill>
                  <a:srgbClr val="004C93"/>
                </a:solidFill>
                <a:latin typeface="Arial Narrow"/>
              </a:rPr>
              <a:t>Stochastic model</a:t>
            </a:r>
            <a:endParaRPr lang="fr-FR" sz="2400" b="0" strike="noStrike" spc="-1">
              <a:latin typeface="Arial"/>
            </a:endParaRPr>
          </a:p>
          <a:p>
            <a:pPr algn="ctr">
              <a:lnSpc>
                <a:spcPct val="100000"/>
              </a:lnSpc>
              <a:buNone/>
            </a:pPr>
            <a:r>
              <a:rPr lang="en-GB" sz="2400" b="0" strike="noStrike" spc="-1">
                <a:solidFill>
                  <a:srgbClr val="004C93"/>
                </a:solidFill>
                <a:latin typeface="Arial Narrow"/>
              </a:rPr>
              <a:t>(combination of 500 runs)</a:t>
            </a:r>
            <a:endParaRPr lang="fr-FR" sz="2400" b="0" strike="noStrike" spc="-1">
              <a:latin typeface="Arial"/>
            </a:endParaRPr>
          </a:p>
        </p:txBody>
      </p:sp>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b="0" strike="noStrike" spc="-1">
                <a:solidFill>
                  <a:srgbClr val="777777"/>
                </a:solidFill>
                <a:latin typeface="Arial"/>
              </a:rPr>
              <a:t>OILMAP (RPS) - stochastic</a:t>
            </a:r>
            <a:r>
              <a:rPr lang="en-GB" sz="2400" spc="-1">
                <a:solidFill>
                  <a:srgbClr val="777777"/>
                </a:solidFill>
                <a:latin typeface="Arial"/>
              </a:rPr>
              <a:t> </a:t>
            </a:r>
            <a:r>
              <a:rPr lang="en-GB" sz="1600" spc="-1">
                <a:solidFill>
                  <a:srgbClr val="777777"/>
                </a:solidFill>
                <a:latin typeface="Arial"/>
                <a:cs typeface="Arial"/>
              </a:rPr>
              <a:t>(study)</a:t>
            </a:r>
          </a:p>
          <a:p>
            <a:pPr>
              <a:lnSpc>
                <a:spcPct val="100000"/>
              </a:lnSpc>
              <a:buNone/>
            </a:pPr>
            <a:endParaRPr lang="en-GB" sz="2400" b="0" strike="noStrike" spc="-1">
              <a:solidFill>
                <a:srgbClr val="777777"/>
              </a:solidFill>
              <a:latin typeface="Arial"/>
            </a:endParaRPr>
          </a:p>
        </p:txBody>
      </p:sp>
      <p:pic>
        <p:nvPicPr>
          <p:cNvPr id="328" name="Image 71"/>
          <p:cNvPicPr/>
          <p:nvPr/>
        </p:nvPicPr>
        <p:blipFill>
          <a:blip r:embed="rId3"/>
          <a:stretch/>
        </p:blipFill>
        <p:spPr>
          <a:xfrm>
            <a:off x="3708000" y="1196640"/>
            <a:ext cx="3543120" cy="4571640"/>
          </a:xfrm>
          <a:prstGeom prst="rect">
            <a:avLst/>
          </a:prstGeom>
          <a:ln w="0">
            <a:noFill/>
          </a:ln>
        </p:spPr>
      </p:pic>
    </p:spTree>
    <p:extLst>
      <p:ext uri="{BB962C8B-B14F-4D97-AF65-F5344CB8AC3E}">
        <p14:creationId xmlns:p14="http://schemas.microsoft.com/office/powerpoint/2010/main" val="319976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ZoneTexte 2"/>
          <p:cNvSpPr/>
          <p:nvPr/>
        </p:nvSpPr>
        <p:spPr>
          <a:xfrm>
            <a:off x="505684" y="1984740"/>
            <a:ext cx="3899520" cy="372264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endParaRPr lang="fr-FR" sz="2000" b="0" strike="noStrike" spc="-1">
              <a:latin typeface="Arial Narrow" panose="020B0606020202030204" pitchFamily="34" charset="0"/>
            </a:endParaRPr>
          </a:p>
          <a:p>
            <a:pPr algn="ctr">
              <a:lnSpc>
                <a:spcPct val="100000"/>
              </a:lnSpc>
              <a:buNone/>
            </a:pPr>
            <a:endParaRPr lang="fr-FR" sz="2000" b="0" strike="noStrike" spc="-1">
              <a:latin typeface="Arial Narrow" panose="020B0606020202030204" pitchFamily="34" charset="0"/>
            </a:endParaRPr>
          </a:p>
          <a:p>
            <a:pPr algn="ctr">
              <a:lnSpc>
                <a:spcPct val="100000"/>
              </a:lnSpc>
              <a:buNone/>
            </a:pPr>
            <a:r>
              <a:rPr lang="en-US" sz="2000" b="0" strike="noStrike" spc="-1">
                <a:solidFill>
                  <a:srgbClr val="777777"/>
                </a:solidFill>
                <a:latin typeface="Arial Narrow" panose="020B0606020202030204" pitchFamily="34" charset="0"/>
              </a:rPr>
              <a:t>Probability of presence of the slick regardless of time </a:t>
            </a:r>
            <a:endParaRPr lang="fr-FR" sz="20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r>
              <a:rPr lang="en-US" sz="2000" b="0" strike="noStrike" spc="-1">
                <a:solidFill>
                  <a:srgbClr val="777777"/>
                </a:solidFill>
                <a:latin typeface="Arial Narrow" panose="020B0606020202030204" pitchFamily="34" charset="0"/>
              </a:rPr>
              <a:t>Minimum time to reach the coast</a:t>
            </a:r>
            <a:endParaRPr lang="fr-FR" sz="2000" b="0" strike="noStrike" spc="-1">
              <a:latin typeface="Arial Narrow" panose="020B0606020202030204" pitchFamily="34" charset="0"/>
            </a:endParaRPr>
          </a:p>
          <a:p>
            <a:pPr algn="ctr">
              <a:lnSpc>
                <a:spcPct val="100000"/>
              </a:lnSpc>
              <a:buNone/>
            </a:pPr>
            <a:endParaRPr lang="fr-FR" sz="2000" b="0" strike="noStrike" spc="-1">
              <a:latin typeface="Arial Narrow" panose="020B0606020202030204" pitchFamily="34" charset="0"/>
            </a:endParaRPr>
          </a:p>
          <a:p>
            <a:pPr algn="ctr">
              <a:lnSpc>
                <a:spcPct val="100000"/>
              </a:lnSpc>
              <a:buNone/>
            </a:pPr>
            <a:endParaRPr lang="fr-FR" sz="2000" b="0" strike="noStrike" spc="-1">
              <a:latin typeface="Arial Narrow" panose="020B0606020202030204" pitchFamily="34" charset="0"/>
            </a:endParaRPr>
          </a:p>
        </p:txBody>
      </p:sp>
      <p:sp>
        <p:nvSpPr>
          <p:cNvPr id="332" name="PlaceHolder 1"/>
          <p:cNvSpPr>
            <a:spLocks noGrp="1"/>
          </p:cNvSpPr>
          <p:nvPr>
            <p:ph type="title"/>
          </p:nvPr>
        </p:nvSpPr>
        <p:spPr>
          <a:xfrm>
            <a:off x="142920" y="33228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33"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34" name="Groupe 7"/>
          <p:cNvGrpSpPr/>
          <p:nvPr/>
        </p:nvGrpSpPr>
        <p:grpSpPr>
          <a:xfrm>
            <a:off x="8645400" y="-720"/>
            <a:ext cx="318960" cy="693000"/>
            <a:chOff x="8645400" y="-720"/>
            <a:chExt cx="318960" cy="693000"/>
          </a:xfrm>
        </p:grpSpPr>
        <p:sp>
          <p:nvSpPr>
            <p:cNvPr id="335"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36"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37"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38" name="ZoneTexte 11"/>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b="0" strike="noStrike" spc="-1">
                <a:solidFill>
                  <a:srgbClr val="777777"/>
                </a:solidFill>
                <a:latin typeface="Arial"/>
              </a:rPr>
              <a:t>OILMAP (RPS) - stochastic</a:t>
            </a:r>
            <a:r>
              <a:rPr lang="en-GB" sz="2400" spc="-1">
                <a:solidFill>
                  <a:srgbClr val="777777"/>
                </a:solidFill>
                <a:latin typeface="Arial"/>
              </a:rPr>
              <a:t> </a:t>
            </a:r>
            <a:r>
              <a:rPr lang="en-GB" sz="1600" spc="-1">
                <a:solidFill>
                  <a:srgbClr val="777777"/>
                </a:solidFill>
                <a:latin typeface="Arial"/>
                <a:cs typeface="Arial"/>
              </a:rPr>
              <a:t>(study)</a:t>
            </a:r>
          </a:p>
          <a:p>
            <a:pPr>
              <a:lnSpc>
                <a:spcPct val="100000"/>
              </a:lnSpc>
              <a:buNone/>
            </a:pPr>
            <a:endParaRPr lang="en-GB" sz="2400" b="0" strike="noStrike" spc="-1">
              <a:solidFill>
                <a:srgbClr val="777777"/>
              </a:solidFill>
              <a:latin typeface="Arial"/>
            </a:endParaRPr>
          </a:p>
        </p:txBody>
      </p:sp>
      <p:pic>
        <p:nvPicPr>
          <p:cNvPr id="339" name="Picture 2"/>
          <p:cNvPicPr/>
          <p:nvPr/>
        </p:nvPicPr>
        <p:blipFill>
          <a:blip r:embed="rId3"/>
          <a:stretch/>
        </p:blipFill>
        <p:spPr>
          <a:xfrm>
            <a:off x="4393343" y="1522440"/>
            <a:ext cx="3620020" cy="4522680"/>
          </a:xfrm>
          <a:prstGeom prst="rect">
            <a:avLst/>
          </a:prstGeom>
          <a:ln w="0">
            <a:noFill/>
          </a:ln>
        </p:spPr>
      </p:pic>
      <p:sp>
        <p:nvSpPr>
          <p:cNvPr id="342" name="ZoneTexte 15"/>
          <p:cNvSpPr/>
          <p:nvPr/>
        </p:nvSpPr>
        <p:spPr>
          <a:xfrm>
            <a:off x="4678587" y="747960"/>
            <a:ext cx="3049531"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r>
              <a:rPr lang="en-GB" sz="2400" spc="-1">
                <a:solidFill>
                  <a:srgbClr val="004C93"/>
                </a:solidFill>
                <a:latin typeface="Arial Narrow"/>
              </a:rPr>
              <a:t>Stochastic model </a:t>
            </a:r>
          </a:p>
          <a:p>
            <a:pPr algn="ctr"/>
            <a:r>
              <a:rPr lang="en-GB" sz="2400" spc="-1">
                <a:solidFill>
                  <a:srgbClr val="004C93"/>
                </a:solidFill>
                <a:latin typeface="Arial Narrow"/>
              </a:rPr>
              <a:t>(combination of 500 runs)</a:t>
            </a:r>
            <a:endParaRPr lang="fr-FR" sz="2400" spc="-1">
              <a:solidFill>
                <a:srgbClr val="004C93"/>
              </a:solidFill>
              <a:latin typeface="Arial Narrow"/>
            </a:endParaRPr>
          </a:p>
        </p:txBody>
      </p:sp>
    </p:spTree>
    <p:extLst>
      <p:ext uri="{BB962C8B-B14F-4D97-AF65-F5344CB8AC3E}">
        <p14:creationId xmlns:p14="http://schemas.microsoft.com/office/powerpoint/2010/main" val="12705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823BC6-BF42-4475-BCBD-8CDE98CDE98E}"/>
              </a:ext>
            </a:extLst>
          </p:cNvPr>
          <p:cNvPicPr>
            <a:picLocks noChangeAspect="1"/>
          </p:cNvPicPr>
          <p:nvPr/>
        </p:nvPicPr>
        <p:blipFill>
          <a:blip r:embed="rId3"/>
          <a:stretch>
            <a:fillRect/>
          </a:stretch>
        </p:blipFill>
        <p:spPr>
          <a:xfrm>
            <a:off x="3977550" y="3098948"/>
            <a:ext cx="4917061" cy="3221937"/>
          </a:xfrm>
          <a:prstGeom prst="rect">
            <a:avLst/>
          </a:prstGeom>
        </p:spPr>
      </p:pic>
      <p:pic>
        <p:nvPicPr>
          <p:cNvPr id="10" name="Image 9">
            <a:extLst>
              <a:ext uri="{FF2B5EF4-FFF2-40B4-BE49-F238E27FC236}">
                <a16:creationId xmlns:a16="http://schemas.microsoft.com/office/drawing/2014/main" id="{FB6A7158-3A40-4814-9184-0B6B52C12F57}"/>
              </a:ext>
            </a:extLst>
          </p:cNvPr>
          <p:cNvPicPr>
            <a:picLocks noChangeAspect="1"/>
          </p:cNvPicPr>
          <p:nvPr/>
        </p:nvPicPr>
        <p:blipFill>
          <a:blip r:embed="rId4"/>
          <a:stretch>
            <a:fillRect/>
          </a:stretch>
        </p:blipFill>
        <p:spPr>
          <a:xfrm>
            <a:off x="120859" y="3130920"/>
            <a:ext cx="3591759" cy="2305788"/>
          </a:xfrm>
          <a:prstGeom prst="rect">
            <a:avLst/>
          </a:prstGeom>
        </p:spPr>
      </p:pic>
      <p:sp>
        <p:nvSpPr>
          <p:cNvPr id="343" name="PlaceHolder 1"/>
          <p:cNvSpPr>
            <a:spLocks noGrp="1"/>
          </p:cNvSpPr>
          <p:nvPr>
            <p:ph/>
          </p:nvPr>
        </p:nvSpPr>
        <p:spPr>
          <a:xfrm>
            <a:off x="250920" y="143280"/>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en-GB" sz="2400" b="0" strike="noStrike" spc="-1">
                <a:solidFill>
                  <a:srgbClr val="777777"/>
                </a:solidFill>
                <a:latin typeface="Arial"/>
              </a:rPr>
              <a:t>WEBGNOME (NOAA) </a:t>
            </a:r>
            <a:r>
              <a:rPr lang="en-GB" sz="1800" b="0" i="1" strike="noStrike" spc="-1">
                <a:solidFill>
                  <a:srgbClr val="777777"/>
                </a:solidFill>
                <a:latin typeface="Arial"/>
              </a:rPr>
              <a:t>(</a:t>
            </a:r>
            <a:r>
              <a:rPr lang="en-GB" sz="1800" b="0" i="1" strike="noStrike" spc="-1" err="1">
                <a:solidFill>
                  <a:srgbClr val="777777"/>
                </a:solidFill>
                <a:latin typeface="Arial"/>
              </a:rPr>
              <a:t>webgnome</a:t>
            </a:r>
            <a:r>
              <a:rPr lang="en-GB" sz="1800" b="0" i="1" strike="noStrike" spc="-1">
                <a:solidFill>
                  <a:srgbClr val="777777"/>
                </a:solidFill>
                <a:latin typeface="Arial"/>
              </a:rPr>
              <a:t> demonstration later)</a:t>
            </a:r>
            <a:endParaRPr lang="fr-FR" sz="2400" b="0" i="1" strike="noStrike" spc="-1">
              <a:solidFill>
                <a:srgbClr val="777777"/>
              </a:solidFill>
              <a:latin typeface="Arial Narrow"/>
            </a:endParaRPr>
          </a:p>
        </p:txBody>
      </p:sp>
      <p:sp>
        <p:nvSpPr>
          <p:cNvPr id="344" name="ZoneTexte 8"/>
          <p:cNvSpPr/>
          <p:nvPr/>
        </p:nvSpPr>
        <p:spPr>
          <a:xfrm>
            <a:off x="262960" y="868320"/>
            <a:ext cx="8280000" cy="196528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a:lnSpc>
                <a:spcPct val="100000"/>
              </a:lnSpc>
              <a:spcAft>
                <a:spcPts val="600"/>
              </a:spcAft>
              <a:buNone/>
            </a:pPr>
            <a:r>
              <a:rPr lang="en-US" sz="2400" b="0" strike="noStrike" spc="-1">
                <a:solidFill>
                  <a:srgbClr val="777777"/>
                </a:solidFill>
                <a:latin typeface="Arial Narrow" panose="020B0606020202030204" pitchFamily="34" charset="0"/>
              </a:rPr>
              <a:t>WEBGNOME (NOAA) provides predictions of the movement of spilled oil and its weathering</a:t>
            </a:r>
            <a:endParaRPr lang="fr-FR" sz="2400" b="0" strike="noStrike" spc="-1">
              <a:latin typeface="Arial Narrow" panose="020B0606020202030204" pitchFamily="34" charset="0"/>
            </a:endParaRPr>
          </a:p>
          <a:p>
            <a:pPr>
              <a:lnSpc>
                <a:spcPct val="100000"/>
              </a:lnSpc>
              <a:buNone/>
            </a:pPr>
            <a:r>
              <a:rPr lang="en-US" sz="2200" b="0" strike="noStrike" spc="-1">
                <a:solidFill>
                  <a:srgbClr val="FF0000"/>
                </a:solidFill>
                <a:latin typeface="Arial Narrow" panose="020B0606020202030204" pitchFamily="34" charset="0"/>
              </a:rPr>
              <a:t>1</a:t>
            </a:r>
            <a:r>
              <a:rPr lang="en-US" sz="2200" b="0" strike="noStrike" spc="-1">
                <a:solidFill>
                  <a:srgbClr val="777777"/>
                </a:solidFill>
                <a:latin typeface="Arial Narrow" panose="020B0606020202030204" pitchFamily="34" charset="0"/>
              </a:rPr>
              <a:t> - Download wind and current datasets : </a:t>
            </a:r>
            <a:r>
              <a:rPr lang="en-US" sz="2200" b="0" u="sng" strike="noStrike" spc="-1">
                <a:solidFill>
                  <a:srgbClr val="004C93"/>
                </a:solidFill>
                <a:uFillTx/>
                <a:latin typeface="Arial Narrow" panose="020B0606020202030204" pitchFamily="34" charset="0"/>
                <a:hlinkClick r:id="rId5"/>
              </a:rPr>
              <a:t>https://gnome.orr.noaa.gov/goods/</a:t>
            </a:r>
            <a:endParaRPr lang="fr-FR" sz="2200" b="0" strike="noStrike" spc="-1">
              <a:latin typeface="Arial Narrow" panose="020B0606020202030204" pitchFamily="34" charset="0"/>
            </a:endParaRPr>
          </a:p>
          <a:p>
            <a:pPr>
              <a:lnSpc>
                <a:spcPct val="100000"/>
              </a:lnSpc>
              <a:buNone/>
            </a:pPr>
            <a:r>
              <a:rPr lang="en-US" sz="2200" b="0" strike="noStrike" spc="-1">
                <a:solidFill>
                  <a:srgbClr val="FF0000"/>
                </a:solidFill>
                <a:latin typeface="Arial Narrow" panose="020B0606020202030204" pitchFamily="34" charset="0"/>
              </a:rPr>
              <a:t>2</a:t>
            </a:r>
            <a:r>
              <a:rPr lang="en-US" sz="2200" b="0" strike="noStrike" spc="-1">
                <a:solidFill>
                  <a:srgbClr val="777777"/>
                </a:solidFill>
                <a:latin typeface="Arial Narrow" panose="020B0606020202030204" pitchFamily="34" charset="0"/>
              </a:rPr>
              <a:t> - Configure your scenario: </a:t>
            </a:r>
            <a:r>
              <a:rPr lang="en-US" sz="2200" b="0" u="sng" strike="noStrike" spc="-1">
                <a:solidFill>
                  <a:srgbClr val="004C93"/>
                </a:solidFill>
                <a:uFillTx/>
                <a:latin typeface="Arial Narrow" panose="020B0606020202030204" pitchFamily="34" charset="0"/>
                <a:hlinkClick r:id="rId6"/>
              </a:rPr>
              <a:t>https://gnome.orr.noaa.gov/</a:t>
            </a:r>
            <a:r>
              <a:rPr lang="en-US" sz="2200" b="0" strike="noStrike" spc="-1">
                <a:solidFill>
                  <a:srgbClr val="777777"/>
                </a:solidFill>
                <a:latin typeface="Arial Narrow" panose="020B0606020202030204" pitchFamily="34" charset="0"/>
              </a:rPr>
              <a:t> (manual setup)</a:t>
            </a:r>
            <a:endParaRPr lang="fr-FR" sz="2200" b="0" strike="noStrike" spc="-1">
              <a:latin typeface="Arial Narrow" panose="020B0606020202030204" pitchFamily="34" charset="0"/>
            </a:endParaRPr>
          </a:p>
        </p:txBody>
      </p:sp>
      <p:sp>
        <p:nvSpPr>
          <p:cNvPr id="345" name="Rectangle 12"/>
          <p:cNvSpPr/>
          <p:nvPr/>
        </p:nvSpPr>
        <p:spPr>
          <a:xfrm>
            <a:off x="262960" y="86832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48" name="ZoneTexte 9"/>
          <p:cNvSpPr/>
          <p:nvPr/>
        </p:nvSpPr>
        <p:spPr>
          <a:xfrm>
            <a:off x="117738" y="3124570"/>
            <a:ext cx="330480" cy="638280"/>
          </a:xfrm>
          <a:prstGeom prst="rect">
            <a:avLst/>
          </a:prstGeom>
          <a:solidFill>
            <a:srgbClr val="004C93">
              <a:alpha val="89804"/>
            </a:srgbClr>
          </a:solidFill>
          <a:ln w="0">
            <a:solidFill>
              <a:srgbClr val="004C9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800" b="0" strike="noStrike" spc="-1">
                <a:solidFill>
                  <a:srgbClr val="FF0000"/>
                </a:solidFill>
                <a:latin typeface="Arial Narrow"/>
              </a:rPr>
              <a:t>1</a:t>
            </a:r>
            <a:r>
              <a:rPr lang="fr-FR" sz="1800" b="0" strike="noStrike" spc="-1">
                <a:solidFill>
                  <a:srgbClr val="777777"/>
                </a:solidFill>
                <a:latin typeface="Arial Narrow"/>
              </a:rPr>
              <a:t>   </a:t>
            </a:r>
            <a:endParaRPr lang="fr-FR" sz="1800" b="0" strike="noStrike" spc="-1">
              <a:latin typeface="Arial"/>
            </a:endParaRPr>
          </a:p>
        </p:txBody>
      </p:sp>
      <p:sp>
        <p:nvSpPr>
          <p:cNvPr id="349" name="ZoneTexte 11"/>
          <p:cNvSpPr/>
          <p:nvPr/>
        </p:nvSpPr>
        <p:spPr>
          <a:xfrm>
            <a:off x="3801992" y="3098948"/>
            <a:ext cx="330480" cy="638280"/>
          </a:xfrm>
          <a:prstGeom prst="rect">
            <a:avLst/>
          </a:prstGeom>
          <a:solidFill>
            <a:srgbClr val="004C93">
              <a:alpha val="89804"/>
            </a:srgbClr>
          </a:solidFill>
          <a:ln w="0">
            <a:solidFill>
              <a:srgbClr val="004C9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800" b="0" strike="noStrike" spc="-1">
                <a:solidFill>
                  <a:srgbClr val="FF0000"/>
                </a:solidFill>
                <a:latin typeface="Arial Narrow"/>
              </a:rPr>
              <a:t>2</a:t>
            </a:r>
            <a:r>
              <a:rPr lang="fr-FR" sz="1800" b="0" strike="noStrike" spc="-1">
                <a:solidFill>
                  <a:srgbClr val="777777"/>
                </a:solidFill>
                <a:latin typeface="Arial Narrow"/>
              </a:rPr>
              <a:t>   </a:t>
            </a:r>
            <a:endParaRPr lang="fr-FR" sz="1800" b="0" strike="noStrike" spc="-1">
              <a:latin typeface="Arial"/>
            </a:endParaRPr>
          </a:p>
        </p:txBody>
      </p:sp>
    </p:spTree>
    <p:extLst>
      <p:ext uri="{BB962C8B-B14F-4D97-AF65-F5344CB8AC3E}">
        <p14:creationId xmlns:p14="http://schemas.microsoft.com/office/powerpoint/2010/main" val="1998300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p:nvPr>
        </p:nvSpPr>
        <p:spPr>
          <a:xfrm>
            <a:off x="227067" y="130195"/>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fr-FR" sz="2400" b="0" strike="noStrike" spc="-1">
                <a:solidFill>
                  <a:srgbClr val="777777"/>
                </a:solidFill>
                <a:latin typeface="Arial Narrow"/>
              </a:rPr>
              <a:t>ADIOS 2 (NOAA) – </a:t>
            </a:r>
            <a:r>
              <a:rPr lang="en-GB" sz="2400" b="0" strike="noStrike" spc="-1">
                <a:solidFill>
                  <a:srgbClr val="777777"/>
                </a:solidFill>
                <a:latin typeface="Arial Narrow"/>
              </a:rPr>
              <a:t>weathering</a:t>
            </a:r>
            <a:r>
              <a:rPr lang="en-GB" sz="1800" b="0" strike="noStrike" spc="-1">
                <a:solidFill>
                  <a:srgbClr val="777777"/>
                </a:solidFill>
                <a:latin typeface="Arial Narrow"/>
              </a:rPr>
              <a:t> </a:t>
            </a:r>
            <a:r>
              <a:rPr lang="en-GB" sz="1800" b="0" i="1" strike="noStrike" spc="-1">
                <a:solidFill>
                  <a:srgbClr val="777777"/>
                </a:solidFill>
                <a:latin typeface="Arial"/>
              </a:rPr>
              <a:t>(</a:t>
            </a:r>
            <a:r>
              <a:rPr lang="en-GB" sz="1800" b="0" i="1" strike="noStrike" spc="-1" err="1">
                <a:solidFill>
                  <a:srgbClr val="777777"/>
                </a:solidFill>
                <a:latin typeface="Arial"/>
              </a:rPr>
              <a:t>webgnome</a:t>
            </a:r>
            <a:r>
              <a:rPr lang="en-GB" sz="1800" b="0" i="1" strike="noStrike" spc="-1">
                <a:solidFill>
                  <a:srgbClr val="777777"/>
                </a:solidFill>
                <a:latin typeface="Arial"/>
              </a:rPr>
              <a:t> demonstration later)</a:t>
            </a:r>
            <a:endParaRPr lang="fr-FR" sz="1800" b="0" strike="noStrike" spc="-1">
              <a:solidFill>
                <a:srgbClr val="777777"/>
              </a:solidFill>
              <a:latin typeface="Arial Narrow"/>
            </a:endParaRPr>
          </a:p>
        </p:txBody>
      </p:sp>
      <p:sp>
        <p:nvSpPr>
          <p:cNvPr id="352" name="ZoneTexte 8"/>
          <p:cNvSpPr/>
          <p:nvPr/>
        </p:nvSpPr>
        <p:spPr>
          <a:xfrm>
            <a:off x="262940" y="845364"/>
            <a:ext cx="8495640" cy="2627006"/>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ADIOS Automated Data Inquiry for Oil Spills</a:t>
            </a:r>
            <a:endParaRPr lang="fr-FR" sz="2400" b="0" strike="noStrike" spc="-1">
              <a:latin typeface="Arial"/>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Oil weathering model </a:t>
            </a:r>
            <a:endParaRPr lang="fr-FR" sz="2400" b="0" strike="noStrike" spc="-1">
              <a:latin typeface="Arial"/>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NOAA (National Oceanic and Atmospheric Administration, USA)</a:t>
            </a:r>
            <a:endParaRPr lang="fr-FR" sz="2400" b="0" strike="noStrike" spc="-1">
              <a:latin typeface="Arial"/>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FREE DOWNLOAD : </a:t>
            </a:r>
            <a:r>
              <a:rPr lang="en-US" sz="2400" b="0" strike="noStrike" spc="-1">
                <a:solidFill>
                  <a:srgbClr val="777777"/>
                </a:solidFill>
                <a:latin typeface="Arial Narrow"/>
                <a:hlinkClick r:id="rId2"/>
              </a:rPr>
              <a:t>http://response.restoration.noaa.gov/</a:t>
            </a:r>
            <a:endParaRPr lang="en-US" sz="2400" b="0" strike="noStrike" spc="-1">
              <a:solidFill>
                <a:srgbClr val="777777"/>
              </a:solidFill>
              <a:latin typeface="Arial Narrow"/>
            </a:endParaRPr>
          </a:p>
          <a:p>
            <a:pPr marL="285840" indent="-285840">
              <a:lnSpc>
                <a:spcPct val="100000"/>
              </a:lnSpc>
              <a:spcBef>
                <a:spcPts val="300"/>
              </a:spcBef>
              <a:spcAft>
                <a:spcPts val="300"/>
              </a:spcAft>
              <a:buClr>
                <a:srgbClr val="004C93"/>
              </a:buClr>
              <a:buFont typeface="Arial Narrow"/>
              <a:buChar char="□"/>
            </a:pPr>
            <a:r>
              <a:rPr lang="en-US" sz="2400" spc="-1">
                <a:solidFill>
                  <a:srgbClr val="777777"/>
                </a:solidFill>
                <a:latin typeface="Arial Narrow"/>
              </a:rPr>
              <a:t>Also available with </a:t>
            </a:r>
            <a:r>
              <a:rPr lang="en-US" sz="2400" spc="-1" err="1">
                <a:solidFill>
                  <a:srgbClr val="777777"/>
                </a:solidFill>
                <a:latin typeface="Arial Narrow"/>
              </a:rPr>
              <a:t>Webgnome</a:t>
            </a:r>
            <a:r>
              <a:rPr lang="en-US" sz="2400" spc="-1">
                <a:solidFill>
                  <a:srgbClr val="777777"/>
                </a:solidFill>
                <a:latin typeface="Arial Narrow"/>
              </a:rPr>
              <a:t> (cf. demonstration)</a:t>
            </a:r>
            <a:endParaRPr lang="fr-FR" sz="2400" b="0" strike="noStrike" spc="-1">
              <a:latin typeface="Arial"/>
            </a:endParaRPr>
          </a:p>
        </p:txBody>
      </p:sp>
      <p:sp>
        <p:nvSpPr>
          <p:cNvPr id="353" name="Rectangle 12"/>
          <p:cNvSpPr/>
          <p:nvPr/>
        </p:nvSpPr>
        <p:spPr>
          <a:xfrm>
            <a:off x="262940" y="84536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54" name="Picture 6" descr="188_adios"/>
          <p:cNvPicPr/>
          <p:nvPr/>
        </p:nvPicPr>
        <p:blipFill>
          <a:blip r:embed="rId3"/>
          <a:stretch/>
        </p:blipFill>
        <p:spPr>
          <a:xfrm>
            <a:off x="2269080" y="3472370"/>
            <a:ext cx="4605840" cy="2761272"/>
          </a:xfrm>
          <a:prstGeom prst="rect">
            <a:avLst/>
          </a:prstGeom>
          <a:ln w="0">
            <a:noFill/>
          </a:ln>
        </p:spPr>
      </p:pic>
    </p:spTree>
    <p:extLst>
      <p:ext uri="{BB962C8B-B14F-4D97-AF65-F5344CB8AC3E}">
        <p14:creationId xmlns:p14="http://schemas.microsoft.com/office/powerpoint/2010/main" val="1095429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p:nvPr>
        </p:nvSpPr>
        <p:spPr>
          <a:xfrm>
            <a:off x="250920" y="143280"/>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fr-FR" sz="2400" b="0" strike="noStrike" spc="-1">
                <a:solidFill>
                  <a:srgbClr val="777777"/>
                </a:solidFill>
                <a:latin typeface="Arial Narrow"/>
              </a:rPr>
              <a:t>ADIOS 2 (NOAA) – </a:t>
            </a:r>
            <a:r>
              <a:rPr lang="en-GB" sz="2400" b="0" strike="noStrike" spc="-1">
                <a:solidFill>
                  <a:srgbClr val="777777"/>
                </a:solidFill>
                <a:latin typeface="Arial Narrow"/>
              </a:rPr>
              <a:t>weathering </a:t>
            </a:r>
            <a:r>
              <a:rPr lang="en-GB" sz="1800" b="0" i="1" strike="noStrike" spc="-1">
                <a:solidFill>
                  <a:srgbClr val="777777"/>
                </a:solidFill>
                <a:latin typeface="Arial"/>
              </a:rPr>
              <a:t>(</a:t>
            </a:r>
            <a:r>
              <a:rPr lang="en-GB" sz="1800" b="0" i="1" strike="noStrike" spc="-1" err="1">
                <a:solidFill>
                  <a:srgbClr val="777777"/>
                </a:solidFill>
                <a:latin typeface="Arial"/>
              </a:rPr>
              <a:t>webgnome</a:t>
            </a:r>
            <a:r>
              <a:rPr lang="en-GB" sz="1800" b="0" i="1" strike="noStrike" spc="-1">
                <a:solidFill>
                  <a:srgbClr val="777777"/>
                </a:solidFill>
                <a:latin typeface="Arial"/>
              </a:rPr>
              <a:t> demonstration later)</a:t>
            </a:r>
            <a:endParaRPr lang="fr-FR" sz="1800" b="0" strike="noStrike" spc="-1">
              <a:solidFill>
                <a:srgbClr val="777777"/>
              </a:solidFill>
              <a:latin typeface="Arial Narrow"/>
            </a:endParaRPr>
          </a:p>
        </p:txBody>
      </p:sp>
      <p:sp>
        <p:nvSpPr>
          <p:cNvPr id="364" name="ZoneTexte 8"/>
          <p:cNvSpPr/>
          <p:nvPr/>
        </p:nvSpPr>
        <p:spPr>
          <a:xfrm>
            <a:off x="306548" y="1254600"/>
            <a:ext cx="4080016" cy="4296694"/>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a:lnSpc>
                <a:spcPct val="100000"/>
              </a:lnSpc>
              <a:buNone/>
            </a:pPr>
            <a:r>
              <a:rPr lang="en-US" sz="2400" b="0" strike="noStrike" spc="-1">
                <a:solidFill>
                  <a:srgbClr val="777777"/>
                </a:solidFill>
                <a:latin typeface="Arial Narrow" panose="020B0606020202030204" pitchFamily="34" charset="0"/>
              </a:rPr>
              <a:t>Output data :</a:t>
            </a:r>
            <a:endParaRPr lang="fr-FR" sz="2400" b="0" strike="noStrike" spc="-1">
              <a:latin typeface="Arial Narrow" panose="020B0606020202030204" pitchFamily="34" charset="0"/>
            </a:endParaRPr>
          </a:p>
          <a:p>
            <a:pPr>
              <a:lnSpc>
                <a:spcPct val="100000"/>
              </a:lnSpc>
              <a:buNone/>
            </a:pP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Overall budget</a:t>
            </a: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Evaporation</a:t>
            </a: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Emulsification (water content)</a:t>
            </a: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Dispersion</a:t>
            </a: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Viscosity</a:t>
            </a: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Density</a:t>
            </a: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panose="020B0606020202030204" pitchFamily="34" charset="0"/>
              </a:rPr>
              <a:t>Benzene concentration in air</a:t>
            </a:r>
            <a:endParaRPr lang="fr-FR" sz="2400" b="0" strike="noStrike" spc="-1">
              <a:latin typeface="Arial Narrow" panose="020B0606020202030204" pitchFamily="34" charset="0"/>
            </a:endParaRPr>
          </a:p>
        </p:txBody>
      </p:sp>
      <p:sp>
        <p:nvSpPr>
          <p:cNvPr id="365" name="Rectangle 12"/>
          <p:cNvSpPr/>
          <p:nvPr/>
        </p:nvSpPr>
        <p:spPr>
          <a:xfrm>
            <a:off x="306548" y="125460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66" name="Picture 6" descr="188_adios"/>
          <p:cNvPicPr/>
          <p:nvPr/>
        </p:nvPicPr>
        <p:blipFill>
          <a:blip r:embed="rId2"/>
          <a:stretch/>
        </p:blipFill>
        <p:spPr>
          <a:xfrm>
            <a:off x="4450506" y="1254600"/>
            <a:ext cx="4473174" cy="2961360"/>
          </a:xfrm>
          <a:prstGeom prst="rect">
            <a:avLst/>
          </a:prstGeom>
          <a:ln w="0">
            <a:noFill/>
          </a:ln>
        </p:spPr>
      </p:pic>
    </p:spTree>
    <p:extLst>
      <p:ext uri="{BB962C8B-B14F-4D97-AF65-F5344CB8AC3E}">
        <p14:creationId xmlns:p14="http://schemas.microsoft.com/office/powerpoint/2010/main" val="142034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8">
            <a:extLst>
              <a:ext uri="{FF2B5EF4-FFF2-40B4-BE49-F238E27FC236}">
                <a16:creationId xmlns:a16="http://schemas.microsoft.com/office/drawing/2014/main" id="{843F1B0F-927E-2A18-282E-908F0A18960D}"/>
              </a:ext>
            </a:extLst>
          </p:cNvPr>
          <p:cNvSpPr/>
          <p:nvPr/>
        </p:nvSpPr>
        <p:spPr>
          <a:xfrm>
            <a:off x="260828" y="858360"/>
            <a:ext cx="5407732" cy="5520106"/>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en-GB" sz="2400" spc="-1">
                <a:solidFill>
                  <a:srgbClr val="777777"/>
                </a:solidFill>
                <a:latin typeface="Arial Narrow"/>
              </a:rPr>
              <a:t>MOTHY system</a:t>
            </a:r>
          </a:p>
          <a:p>
            <a:pPr marL="743040" lvl="4" indent="-285840">
              <a:buClr>
                <a:srgbClr val="004C93"/>
              </a:buClr>
              <a:buFont typeface="Arial Narrow"/>
              <a:buChar char="□"/>
            </a:pPr>
            <a:r>
              <a:rPr lang="en-GB" sz="2200" spc="-1">
                <a:solidFill>
                  <a:srgbClr val="777777"/>
                </a:solidFill>
                <a:latin typeface="Arial Narrow"/>
              </a:rPr>
              <a:t>Surface/subsurface drift of hydrocarbons </a:t>
            </a:r>
          </a:p>
          <a:p>
            <a:pPr marL="743040" lvl="4" indent="-285840">
              <a:buClr>
                <a:srgbClr val="004C93"/>
              </a:buClr>
              <a:buFont typeface="Arial Narrow"/>
              <a:buChar char="□"/>
            </a:pPr>
            <a:r>
              <a:rPr lang="en-GB" sz="2200" spc="-1">
                <a:solidFill>
                  <a:srgbClr val="777777"/>
                </a:solidFill>
                <a:latin typeface="Arial Narrow"/>
              </a:rPr>
              <a:t>Since 1994</a:t>
            </a:r>
          </a:p>
          <a:p>
            <a:pPr marL="285840" indent="-285840">
              <a:spcBef>
                <a:spcPts val="600"/>
              </a:spcBef>
              <a:spcAft>
                <a:spcPts val="600"/>
              </a:spcAft>
              <a:buClr>
                <a:srgbClr val="004C93"/>
              </a:buClr>
              <a:buFont typeface="Arial Narrow"/>
              <a:buChar char="□"/>
            </a:pPr>
            <a:endParaRPr lang="en-GB" sz="1000" spc="-1">
              <a:solidFill>
                <a:srgbClr val="777777"/>
              </a:solidFill>
              <a:latin typeface="Arial Narrow"/>
            </a:endParaRPr>
          </a:p>
          <a:p>
            <a:pPr marL="743040" lvl="4" indent="-285840">
              <a:buClr>
                <a:srgbClr val="004C93"/>
              </a:buClr>
              <a:buFont typeface="Arial Narrow"/>
              <a:buChar char="□"/>
            </a:pPr>
            <a:r>
              <a:rPr lang="en-GB" sz="2200" spc="-1">
                <a:solidFill>
                  <a:srgbClr val="777777"/>
                </a:solidFill>
                <a:latin typeface="Arial Narrow"/>
              </a:rPr>
              <a:t>Cargo container drift </a:t>
            </a:r>
          </a:p>
          <a:p>
            <a:pPr marL="743040" lvl="4" indent="-285840">
              <a:buClr>
                <a:srgbClr val="004C93"/>
              </a:buClr>
              <a:buFont typeface="Arial Narrow"/>
              <a:buChar char="□"/>
            </a:pPr>
            <a:r>
              <a:rPr lang="en-GB" sz="2200" spc="-1">
                <a:solidFill>
                  <a:srgbClr val="777777"/>
                </a:solidFill>
                <a:latin typeface="Arial Narrow"/>
              </a:rPr>
              <a:t>Since 1998</a:t>
            </a:r>
          </a:p>
          <a:p>
            <a:pPr marL="285840" indent="-285840">
              <a:spcBef>
                <a:spcPts val="600"/>
              </a:spcBef>
              <a:spcAft>
                <a:spcPts val="600"/>
              </a:spcAft>
              <a:buClr>
                <a:srgbClr val="004C93"/>
              </a:buClr>
              <a:buFont typeface="Arial Narrow"/>
              <a:buChar char="□"/>
            </a:pPr>
            <a:endParaRPr lang="en-GB" sz="1000" spc="-1">
              <a:solidFill>
                <a:srgbClr val="777777"/>
              </a:solidFill>
              <a:latin typeface="Arial Narrow"/>
            </a:endParaRPr>
          </a:p>
          <a:p>
            <a:pPr marL="743040" lvl="4" indent="-285840">
              <a:buClr>
                <a:srgbClr val="004C93"/>
              </a:buClr>
              <a:buFont typeface="Arial Narrow"/>
              <a:buChar char="□"/>
            </a:pPr>
            <a:r>
              <a:rPr lang="en-GB" sz="2200" spc="-1">
                <a:solidFill>
                  <a:srgbClr val="777777"/>
                </a:solidFill>
                <a:latin typeface="Arial Narrow"/>
              </a:rPr>
              <a:t>81 SAR targets</a:t>
            </a:r>
          </a:p>
          <a:p>
            <a:pPr marL="743040" lvl="4" indent="-285840">
              <a:buClr>
                <a:srgbClr val="004C93"/>
              </a:buClr>
              <a:buFont typeface="Arial Narrow"/>
              <a:buChar char="□"/>
            </a:pPr>
            <a:r>
              <a:rPr lang="en-GB" sz="2200" spc="-1">
                <a:solidFill>
                  <a:srgbClr val="777777"/>
                </a:solidFill>
                <a:latin typeface="Arial Narrow"/>
              </a:rPr>
              <a:t>Since 2009</a:t>
            </a:r>
          </a:p>
          <a:p>
            <a:pPr marL="285840" indent="-285840">
              <a:spcBef>
                <a:spcPts val="600"/>
              </a:spcBef>
              <a:spcAft>
                <a:spcPts val="600"/>
              </a:spcAft>
              <a:buClr>
                <a:srgbClr val="004C93"/>
              </a:buClr>
              <a:buFont typeface="Arial Narrow"/>
              <a:buChar char="□"/>
            </a:pPr>
            <a:endParaRPr lang="en-GB" sz="1000" spc="-1">
              <a:solidFill>
                <a:srgbClr val="777777"/>
              </a:solidFill>
              <a:latin typeface="Arial Narrow"/>
            </a:endParaRPr>
          </a:p>
          <a:p>
            <a:pPr marL="285840" indent="-285840">
              <a:spcBef>
                <a:spcPts val="600"/>
              </a:spcBef>
              <a:spcAft>
                <a:spcPts val="600"/>
              </a:spcAft>
              <a:buClr>
                <a:srgbClr val="004C93"/>
              </a:buClr>
              <a:buFont typeface="Arial Narrow"/>
              <a:buChar char="□"/>
            </a:pPr>
            <a:r>
              <a:rPr lang="en-GB" sz="2400" spc="-1">
                <a:solidFill>
                  <a:srgbClr val="777777"/>
                </a:solidFill>
                <a:latin typeface="Arial Narrow"/>
              </a:rPr>
              <a:t>An emergency response service:</a:t>
            </a:r>
          </a:p>
          <a:p>
            <a:pPr marL="743040" lvl="5" indent="-285840">
              <a:buClr>
                <a:srgbClr val="004C93"/>
              </a:buClr>
              <a:buFont typeface="Arial Narrow"/>
              <a:buChar char="□"/>
            </a:pPr>
            <a:r>
              <a:rPr lang="en-GB" sz="2200" spc="-1">
                <a:solidFill>
                  <a:srgbClr val="777777"/>
                </a:solidFill>
                <a:latin typeface="Arial Narrow"/>
              </a:rPr>
              <a:t>Response time &lt; 30 min</a:t>
            </a:r>
          </a:p>
          <a:p>
            <a:pPr marL="743040" lvl="5" indent="-285840">
              <a:buClr>
                <a:srgbClr val="004C93"/>
              </a:buClr>
              <a:buFont typeface="Arial Narrow"/>
              <a:buChar char="□"/>
            </a:pPr>
            <a:r>
              <a:rPr lang="en-GB" sz="2200" spc="-1">
                <a:solidFill>
                  <a:srgbClr val="777777"/>
                </a:solidFill>
                <a:latin typeface="Arial Narrow"/>
              </a:rPr>
              <a:t>H24 availability</a:t>
            </a:r>
          </a:p>
          <a:p>
            <a:pPr marL="743040" lvl="5" indent="-285840">
              <a:buClr>
                <a:srgbClr val="004C93"/>
              </a:buClr>
              <a:buFont typeface="Arial Narrow"/>
              <a:buChar char="□"/>
            </a:pPr>
            <a:r>
              <a:rPr lang="en-GB" sz="2200" spc="-1">
                <a:solidFill>
                  <a:srgbClr val="777777"/>
                </a:solidFill>
                <a:latin typeface="Arial Narrow"/>
              </a:rPr>
              <a:t>Global response capacity</a:t>
            </a:r>
          </a:p>
        </p:txBody>
      </p:sp>
      <p:pic>
        <p:nvPicPr>
          <p:cNvPr id="262" name="Image 261"/>
          <p:cNvPicPr/>
          <p:nvPr/>
        </p:nvPicPr>
        <p:blipFill>
          <a:blip r:embed="rId2"/>
          <a:stretch/>
        </p:blipFill>
        <p:spPr>
          <a:xfrm>
            <a:off x="5833440" y="3613680"/>
            <a:ext cx="2638440" cy="1723680"/>
          </a:xfrm>
          <a:prstGeom prst="rect">
            <a:avLst/>
          </a:prstGeom>
          <a:ln w="0">
            <a:noFill/>
          </a:ln>
        </p:spPr>
      </p:pic>
      <p:pic>
        <p:nvPicPr>
          <p:cNvPr id="263" name="Image 262"/>
          <p:cNvPicPr/>
          <p:nvPr/>
        </p:nvPicPr>
        <p:blipFill>
          <a:blip r:embed="rId3"/>
          <a:stretch/>
        </p:blipFill>
        <p:spPr>
          <a:xfrm>
            <a:off x="5834520" y="1392120"/>
            <a:ext cx="3089160" cy="2077920"/>
          </a:xfrm>
          <a:prstGeom prst="rect">
            <a:avLst/>
          </a:prstGeom>
          <a:ln w="0">
            <a:noFill/>
          </a:ln>
        </p:spPr>
      </p:pic>
      <p:pic>
        <p:nvPicPr>
          <p:cNvPr id="264" name="Image 263"/>
          <p:cNvPicPr/>
          <p:nvPr/>
        </p:nvPicPr>
        <p:blipFill>
          <a:blip r:embed="rId4"/>
          <a:stretch/>
        </p:blipFill>
        <p:spPr>
          <a:xfrm>
            <a:off x="3975120" y="2071800"/>
            <a:ext cx="1739160" cy="1545120"/>
          </a:xfrm>
          <a:prstGeom prst="rect">
            <a:avLst/>
          </a:prstGeom>
          <a:ln w="0">
            <a:noFill/>
          </a:ln>
        </p:spPr>
      </p:pic>
      <p:sp>
        <p:nvSpPr>
          <p:cNvPr id="2" name="PlaceHolder 1">
            <a:extLst>
              <a:ext uri="{FF2B5EF4-FFF2-40B4-BE49-F238E27FC236}">
                <a16:creationId xmlns:a16="http://schemas.microsoft.com/office/drawing/2014/main" id="{DB265D20-25E7-8490-1EFE-7059E72D7A10}"/>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spc="-1">
                <a:solidFill>
                  <a:srgbClr val="777777"/>
                </a:solidFill>
                <a:latin typeface="Arial Narrow"/>
              </a:rPr>
              <a:t>Drift forecasts at </a:t>
            </a:r>
            <a:r>
              <a:rPr lang="en-GB" sz="2400" spc="-1" err="1">
                <a:solidFill>
                  <a:srgbClr val="777777"/>
                </a:solidFill>
                <a:latin typeface="Arial Narrow"/>
              </a:rPr>
              <a:t>Météo</a:t>
            </a:r>
            <a:r>
              <a:rPr lang="en-GB" sz="2400" spc="-1">
                <a:solidFill>
                  <a:srgbClr val="777777"/>
                </a:solidFill>
                <a:latin typeface="Arial Narrow"/>
              </a:rPr>
              <a:t>-France</a:t>
            </a:r>
          </a:p>
        </p:txBody>
      </p:sp>
      <p:sp>
        <p:nvSpPr>
          <p:cNvPr id="5" name="Rectangle 12">
            <a:extLst>
              <a:ext uri="{FF2B5EF4-FFF2-40B4-BE49-F238E27FC236}">
                <a16:creationId xmlns:a16="http://schemas.microsoft.com/office/drawing/2014/main" id="{319D91BC-BFF7-D71D-0145-F8850E87015E}"/>
              </a:ext>
            </a:extLst>
          </p:cNvPr>
          <p:cNvSpPr/>
          <p:nvPr/>
        </p:nvSpPr>
        <p:spPr>
          <a:xfrm>
            <a:off x="260828" y="858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2"/>
          <p:cNvSpPr>
            <a:spLocks noGrp="1"/>
          </p:cNvSpPr>
          <p:nvPr>
            <p:ph idx="4294967295"/>
          </p:nvPr>
        </p:nvSpPr>
        <p:spPr>
          <a:xfrm>
            <a:off x="-1030922" y="6714720"/>
            <a:ext cx="8742362" cy="685800"/>
          </a:xfrm>
          <a:prstGeom prst="rect">
            <a:avLst/>
          </a:prstGeom>
          <a:noFill/>
          <a:ln w="0">
            <a:noFill/>
          </a:ln>
        </p:spPr>
        <p:txBody>
          <a:bodyPr lIns="0" tIns="0" rIns="0" bIns="0" anchor="ctr">
            <a:noAutofit/>
          </a:bodyPr>
          <a:lstStyle/>
          <a:p>
            <a:pPr marL="612000" indent="-504000">
              <a:spcBef>
                <a:spcPts val="879"/>
              </a:spcBef>
            </a:pPr>
            <a:r>
              <a:rPr lang="fr-FR" sz="2200" b="1" strike="noStrike" spc="-1">
                <a:latin typeface="Arial"/>
              </a:rPr>
              <a:t>Over 1000 </a:t>
            </a:r>
            <a:r>
              <a:rPr lang="fr-FR" sz="2200" b="1" strike="noStrike" spc="-1" err="1">
                <a:latin typeface="Arial"/>
              </a:rPr>
              <a:t>requests</a:t>
            </a:r>
            <a:r>
              <a:rPr lang="fr-FR" sz="2200" b="1" strike="noStrike" spc="-1">
                <a:latin typeface="Arial"/>
              </a:rPr>
              <a:t> per </a:t>
            </a:r>
            <a:r>
              <a:rPr lang="fr-FR" sz="2200" b="1" strike="noStrike" spc="-1" err="1">
                <a:latin typeface="Arial"/>
              </a:rPr>
              <a:t>year</a:t>
            </a:r>
            <a:r>
              <a:rPr lang="fr-FR" sz="2200" b="1" strike="noStrike" spc="-1">
                <a:latin typeface="Arial"/>
              </a:rPr>
              <a:t>, 40 % for </a:t>
            </a:r>
            <a:r>
              <a:rPr lang="fr-FR" sz="2200" b="1" strike="noStrike" spc="-1" err="1">
                <a:latin typeface="Arial"/>
              </a:rPr>
              <a:t>oil</a:t>
            </a:r>
            <a:endParaRPr lang="fr-FR" sz="2200" b="0" strike="noStrike" spc="-1">
              <a:latin typeface="Arial"/>
            </a:endParaRPr>
          </a:p>
        </p:txBody>
      </p:sp>
      <p:pic>
        <p:nvPicPr>
          <p:cNvPr id="267" name="Image 266"/>
          <p:cNvPicPr/>
          <p:nvPr/>
        </p:nvPicPr>
        <p:blipFill>
          <a:blip r:embed="rId2"/>
          <a:stretch/>
        </p:blipFill>
        <p:spPr>
          <a:xfrm>
            <a:off x="2160" y="1902276"/>
            <a:ext cx="9144720" cy="3935520"/>
          </a:xfrm>
          <a:prstGeom prst="rect">
            <a:avLst/>
          </a:prstGeom>
          <a:ln w="0">
            <a:noFill/>
          </a:ln>
        </p:spPr>
      </p:pic>
      <p:sp>
        <p:nvSpPr>
          <p:cNvPr id="268" name="ZoneTexte 267"/>
          <p:cNvSpPr txBox="1"/>
          <p:nvPr/>
        </p:nvSpPr>
        <p:spPr>
          <a:xfrm>
            <a:off x="8056046" y="5201827"/>
            <a:ext cx="644040" cy="322200"/>
          </a:xfrm>
          <a:prstGeom prst="rect">
            <a:avLst/>
          </a:prstGeom>
          <a:noFill/>
          <a:ln w="0">
            <a:noFill/>
          </a:ln>
        </p:spPr>
        <p:txBody>
          <a:bodyPr lIns="90000" tIns="45000" rIns="90000" bIns="45000" anchor="t">
            <a:noAutofit/>
          </a:bodyPr>
          <a:lstStyle/>
          <a:p>
            <a:r>
              <a:rPr lang="fr-FR" sz="1629" b="0" strike="noStrike" spc="-1">
                <a:latin typeface="Arial"/>
              </a:rPr>
              <a:t>2022</a:t>
            </a:r>
            <a:endParaRPr lang="fr-FR" sz="1629" b="0" strike="noStrike" spc="-1">
              <a:latin typeface="Times New Roman"/>
            </a:endParaRPr>
          </a:p>
        </p:txBody>
      </p:sp>
      <p:sp>
        <p:nvSpPr>
          <p:cNvPr id="6" name="PlaceHolder 1">
            <a:extLst>
              <a:ext uri="{FF2B5EF4-FFF2-40B4-BE49-F238E27FC236}">
                <a16:creationId xmlns:a16="http://schemas.microsoft.com/office/drawing/2014/main" id="{A543443D-6281-6048-1BBB-466ADC321A31}"/>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b="1" spc="-1">
                <a:solidFill>
                  <a:srgbClr val="777777"/>
                </a:solidFill>
                <a:latin typeface="Arial Narrow"/>
              </a:rPr>
              <a:t>MOTHY</a:t>
            </a:r>
            <a:r>
              <a:rPr lang="en-GB" sz="2400" spc="-1">
                <a:solidFill>
                  <a:srgbClr val="777777"/>
                </a:solidFill>
                <a:latin typeface="Arial Narrow"/>
              </a:rPr>
              <a:t> drift forecasts</a:t>
            </a:r>
          </a:p>
        </p:txBody>
      </p:sp>
      <p:sp>
        <p:nvSpPr>
          <p:cNvPr id="7" name="ZoneTexte 8">
            <a:extLst>
              <a:ext uri="{FF2B5EF4-FFF2-40B4-BE49-F238E27FC236}">
                <a16:creationId xmlns:a16="http://schemas.microsoft.com/office/drawing/2014/main" id="{24FE2591-4A44-7947-0A37-2EC93BF196B4}"/>
              </a:ext>
            </a:extLst>
          </p:cNvPr>
          <p:cNvSpPr/>
          <p:nvPr/>
        </p:nvSpPr>
        <p:spPr>
          <a:xfrm>
            <a:off x="260828" y="858360"/>
            <a:ext cx="8280000" cy="841902"/>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en-GB" sz="2400" spc="-1">
                <a:solidFill>
                  <a:srgbClr val="777777"/>
                </a:solidFill>
                <a:latin typeface="Arial Narrow"/>
              </a:rPr>
              <a:t>Over 1000 requests per year, 40 % for oil</a:t>
            </a:r>
          </a:p>
        </p:txBody>
      </p:sp>
      <p:sp>
        <p:nvSpPr>
          <p:cNvPr id="8" name="Rectangle 12">
            <a:extLst>
              <a:ext uri="{FF2B5EF4-FFF2-40B4-BE49-F238E27FC236}">
                <a16:creationId xmlns:a16="http://schemas.microsoft.com/office/drawing/2014/main" id="{35B01202-3833-BB98-9248-4D63BF1EF97A}"/>
              </a:ext>
            </a:extLst>
          </p:cNvPr>
          <p:cNvSpPr/>
          <p:nvPr/>
        </p:nvSpPr>
        <p:spPr>
          <a:xfrm>
            <a:off x="260828" y="858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2"/>
          <p:cNvSpPr>
            <a:spLocks noGrp="1"/>
          </p:cNvSpPr>
          <p:nvPr>
            <p:ph idx="4294967295"/>
          </p:nvPr>
        </p:nvSpPr>
        <p:spPr>
          <a:xfrm>
            <a:off x="0" y="1076325"/>
            <a:ext cx="8742363" cy="3690938"/>
          </a:xfrm>
          <a:prstGeom prst="rect">
            <a:avLst/>
          </a:prstGeom>
          <a:noFill/>
          <a:ln w="0">
            <a:noFill/>
          </a:ln>
        </p:spPr>
        <p:txBody>
          <a:bodyPr lIns="0" tIns="0" rIns="0" bIns="0" anchor="t">
            <a:noAutofit/>
          </a:bodyPr>
          <a:lstStyle/>
          <a:p>
            <a:pPr marL="612000" indent="-504000">
              <a:spcBef>
                <a:spcPts val="879"/>
              </a:spcBef>
            </a:pPr>
            <a:endParaRPr lang="fr-FR" sz="2200" b="0" strike="noStrike" spc="-1">
              <a:latin typeface="Arial"/>
            </a:endParaRPr>
          </a:p>
          <a:p>
            <a:pPr marL="864000" lvl="3" indent="-216000">
              <a:spcBef>
                <a:spcPts val="513"/>
              </a:spcBef>
              <a:buClr>
                <a:srgbClr val="000000"/>
              </a:buClr>
              <a:buSzPct val="45000"/>
              <a:buFont typeface="Wingdings" charset="2"/>
              <a:buChar char=""/>
            </a:pPr>
            <a:endParaRPr lang="fr-FR" sz="2200" b="0" strike="noStrike" spc="-1">
              <a:latin typeface="Arial"/>
            </a:endParaRPr>
          </a:p>
        </p:txBody>
      </p:sp>
      <p:pic>
        <p:nvPicPr>
          <p:cNvPr id="271" name="Image 270"/>
          <p:cNvPicPr/>
          <p:nvPr/>
        </p:nvPicPr>
        <p:blipFill rotWithShape="1">
          <a:blip r:embed="rId2"/>
          <a:srcRect r="31506" b="1583"/>
          <a:stretch/>
        </p:blipFill>
        <p:spPr>
          <a:xfrm>
            <a:off x="10260" y="1251585"/>
            <a:ext cx="5338980" cy="5019675"/>
          </a:xfrm>
          <a:prstGeom prst="rect">
            <a:avLst/>
          </a:prstGeom>
          <a:ln w="0">
            <a:noFill/>
          </a:ln>
        </p:spPr>
      </p:pic>
      <p:pic>
        <p:nvPicPr>
          <p:cNvPr id="272" name="Image 271"/>
          <p:cNvPicPr/>
          <p:nvPr/>
        </p:nvPicPr>
        <p:blipFill rotWithShape="1">
          <a:blip r:embed="rId3"/>
          <a:srcRect r="3557"/>
          <a:stretch/>
        </p:blipFill>
        <p:spPr>
          <a:xfrm>
            <a:off x="5135368" y="795540"/>
            <a:ext cx="3833372" cy="2633460"/>
          </a:xfrm>
          <a:prstGeom prst="rect">
            <a:avLst/>
          </a:prstGeom>
          <a:ln w="0">
            <a:noFill/>
          </a:ln>
        </p:spPr>
      </p:pic>
      <p:pic>
        <p:nvPicPr>
          <p:cNvPr id="273" name="Image 272"/>
          <p:cNvPicPr/>
          <p:nvPr/>
        </p:nvPicPr>
        <p:blipFill>
          <a:blip r:embed="rId4"/>
          <a:stretch/>
        </p:blipFill>
        <p:spPr>
          <a:xfrm>
            <a:off x="5628046" y="3625966"/>
            <a:ext cx="2848016" cy="2588760"/>
          </a:xfrm>
          <a:prstGeom prst="rect">
            <a:avLst/>
          </a:prstGeom>
          <a:ln w="0">
            <a:noFill/>
          </a:ln>
        </p:spPr>
      </p:pic>
      <p:sp>
        <p:nvSpPr>
          <p:cNvPr id="2" name="PlaceHolder 1">
            <a:extLst>
              <a:ext uri="{FF2B5EF4-FFF2-40B4-BE49-F238E27FC236}">
                <a16:creationId xmlns:a16="http://schemas.microsoft.com/office/drawing/2014/main" id="{60D0387D-22C2-6DCA-77F1-37A3F4AA7574}"/>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spc="-1">
                <a:solidFill>
                  <a:srgbClr val="777777"/>
                </a:solidFill>
                <a:latin typeface="Arial Narrow"/>
              </a:rPr>
              <a:t>Oil drift forecasts examples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25BE9B-D610-B86F-4F3C-BB670147A028}"/>
              </a:ext>
            </a:extLst>
          </p:cNvPr>
          <p:cNvSpPr txBox="1">
            <a:spLocks/>
          </p:cNvSpPr>
          <p:nvPr/>
        </p:nvSpPr>
        <p:spPr>
          <a:xfrm>
            <a:off x="2476342" y="1520150"/>
            <a:ext cx="4187209" cy="994173"/>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300" b="1" dirty="0">
                <a:solidFill>
                  <a:srgbClr val="112369"/>
                </a:solidFill>
                <a:latin typeface="Arial Narrow" panose="020B0606020202030204" pitchFamily="34" charset="0"/>
              </a:rPr>
              <a:t>Speakers</a:t>
            </a:r>
          </a:p>
        </p:txBody>
      </p:sp>
      <p:sp>
        <p:nvSpPr>
          <p:cNvPr id="5" name="TextBox 4">
            <a:extLst>
              <a:ext uri="{FF2B5EF4-FFF2-40B4-BE49-F238E27FC236}">
                <a16:creationId xmlns:a16="http://schemas.microsoft.com/office/drawing/2014/main" id="{AABC4E68-64DF-79B2-1B60-D3420E726792}"/>
              </a:ext>
            </a:extLst>
          </p:cNvPr>
          <p:cNvSpPr txBox="1"/>
          <p:nvPr/>
        </p:nvSpPr>
        <p:spPr>
          <a:xfrm>
            <a:off x="5088661" y="2951946"/>
            <a:ext cx="3149779" cy="954107"/>
          </a:xfrm>
          <a:prstGeom prst="rect">
            <a:avLst/>
          </a:prstGeom>
          <a:noFill/>
        </p:spPr>
        <p:txBody>
          <a:bodyPr wrap="square" rtlCol="0">
            <a:spAutoFit/>
          </a:bodyPr>
          <a:lstStyle/>
          <a:p>
            <a:pPr algn="ctr" eaLnBrk="0" fontAlgn="base" hangingPunct="0">
              <a:spcBef>
                <a:spcPct val="0"/>
              </a:spcBef>
              <a:spcAft>
                <a:spcPct val="0"/>
              </a:spcAft>
              <a:buSzPct val="100000"/>
              <a:defRPr/>
            </a:pPr>
            <a:r>
              <a:rPr lang="fr-FR" sz="1400" b="1" dirty="0">
                <a:solidFill>
                  <a:srgbClr val="1F497D"/>
                </a:solidFill>
                <a:latin typeface="Arial Narrow" panose="020B0606020202030204" pitchFamily="34" charset="0"/>
                <a:cs typeface="Arial" charset="0"/>
              </a:rPr>
              <a:t>Pierre Daniel</a:t>
            </a:r>
          </a:p>
          <a:p>
            <a:pPr algn="ctr"/>
            <a:r>
              <a:rPr lang="en-US" sz="1400" b="0" i="0" dirty="0">
                <a:solidFill>
                  <a:srgbClr val="142F70"/>
                </a:solidFill>
                <a:effectLst/>
                <a:latin typeface="Arial Narrow" panose="020B0606020202030204" pitchFamily="34" charset="0"/>
              </a:rPr>
              <a:t>Forecasting Operations Directorate, Marine and Oceanographic Forecasting Department, </a:t>
            </a:r>
            <a:r>
              <a:rPr lang="en-US" sz="1400" b="0" i="0" dirty="0" err="1">
                <a:solidFill>
                  <a:srgbClr val="142F70"/>
                </a:solidFill>
                <a:effectLst/>
                <a:latin typeface="Arial Narrow" panose="020B0606020202030204" pitchFamily="34" charset="0"/>
              </a:rPr>
              <a:t>Météo</a:t>
            </a:r>
            <a:r>
              <a:rPr lang="en-US" sz="1400" b="0" i="0" dirty="0">
                <a:solidFill>
                  <a:srgbClr val="142F70"/>
                </a:solidFill>
                <a:effectLst/>
                <a:latin typeface="Arial Narrow" panose="020B0606020202030204" pitchFamily="34" charset="0"/>
              </a:rPr>
              <a:t>- France</a:t>
            </a:r>
            <a:endParaRPr lang="en-US" sz="1400" dirty="0">
              <a:solidFill>
                <a:srgbClr val="142F70"/>
              </a:solidFill>
              <a:effectLst/>
              <a:latin typeface="Arial Narrow" panose="020B0606020202030204" pitchFamily="34" charset="0"/>
            </a:endParaRPr>
          </a:p>
        </p:txBody>
      </p:sp>
      <p:pic>
        <p:nvPicPr>
          <p:cNvPr id="6" name="Picture 5">
            <a:extLst>
              <a:ext uri="{FF2B5EF4-FFF2-40B4-BE49-F238E27FC236}">
                <a16:creationId xmlns:a16="http://schemas.microsoft.com/office/drawing/2014/main" id="{5D2561ED-A833-B30D-6D77-057FDAEFDCA2}"/>
              </a:ext>
            </a:extLst>
          </p:cNvPr>
          <p:cNvPicPr>
            <a:picLocks noChangeAspect="1"/>
          </p:cNvPicPr>
          <p:nvPr/>
        </p:nvPicPr>
        <p:blipFill>
          <a:blip r:embed="rId2"/>
          <a:stretch>
            <a:fillRect/>
          </a:stretch>
        </p:blipFill>
        <p:spPr>
          <a:xfrm>
            <a:off x="2055134" y="3906053"/>
            <a:ext cx="1530477" cy="1370993"/>
          </a:xfrm>
          <a:prstGeom prst="rect">
            <a:avLst/>
          </a:prstGeom>
          <a:ln w="12700" cap="flat">
            <a:noFill/>
            <a:miter lim="400000"/>
          </a:ln>
          <a:effectLst/>
        </p:spPr>
      </p:pic>
      <p:pic>
        <p:nvPicPr>
          <p:cNvPr id="7" name="Picture 6">
            <a:extLst>
              <a:ext uri="{FF2B5EF4-FFF2-40B4-BE49-F238E27FC236}">
                <a16:creationId xmlns:a16="http://schemas.microsoft.com/office/drawing/2014/main" id="{2F5B10DF-C923-97D3-E9BF-D330BF47CB28}"/>
              </a:ext>
            </a:extLst>
          </p:cNvPr>
          <p:cNvPicPr>
            <a:picLocks noChangeAspect="1"/>
          </p:cNvPicPr>
          <p:nvPr/>
        </p:nvPicPr>
        <p:blipFill>
          <a:blip r:embed="rId3"/>
          <a:stretch>
            <a:fillRect/>
          </a:stretch>
        </p:blipFill>
        <p:spPr>
          <a:xfrm>
            <a:off x="5984100" y="3978950"/>
            <a:ext cx="1358900" cy="1358900"/>
          </a:xfrm>
          <a:prstGeom prst="rect">
            <a:avLst/>
          </a:prstGeom>
          <a:ln w="12700" cap="flat">
            <a:noFill/>
            <a:miter lim="400000"/>
          </a:ln>
          <a:effectLst/>
        </p:spPr>
      </p:pic>
      <p:sp>
        <p:nvSpPr>
          <p:cNvPr id="8" name="TextBox 7">
            <a:extLst>
              <a:ext uri="{FF2B5EF4-FFF2-40B4-BE49-F238E27FC236}">
                <a16:creationId xmlns:a16="http://schemas.microsoft.com/office/drawing/2014/main" id="{A8171CBF-DF62-B1DF-E8DF-D0A42538E62B}"/>
              </a:ext>
            </a:extLst>
          </p:cNvPr>
          <p:cNvSpPr txBox="1"/>
          <p:nvPr/>
        </p:nvSpPr>
        <p:spPr>
          <a:xfrm>
            <a:off x="1245484" y="3059668"/>
            <a:ext cx="3149779" cy="738664"/>
          </a:xfrm>
          <a:prstGeom prst="rect">
            <a:avLst/>
          </a:prstGeom>
          <a:noFill/>
        </p:spPr>
        <p:txBody>
          <a:bodyPr wrap="square" rtlCol="0">
            <a:spAutoFit/>
          </a:bodyPr>
          <a:lstStyle/>
          <a:p>
            <a:pPr algn="ctr" eaLnBrk="0" fontAlgn="base" hangingPunct="0">
              <a:spcBef>
                <a:spcPct val="0"/>
              </a:spcBef>
              <a:spcAft>
                <a:spcPct val="0"/>
              </a:spcAft>
              <a:buSzPct val="100000"/>
              <a:defRPr/>
            </a:pPr>
            <a:r>
              <a:rPr lang="fr-FR" sz="1400" b="1" dirty="0">
                <a:solidFill>
                  <a:srgbClr val="1F497D"/>
                </a:solidFill>
                <a:latin typeface="Arial Narrow" panose="020B0606020202030204" pitchFamily="34" charset="0"/>
                <a:cs typeface="Arial" charset="0"/>
              </a:rPr>
              <a:t>Vincent Gouriou</a:t>
            </a:r>
          </a:p>
          <a:p>
            <a:pPr algn="ctr" eaLnBrk="0" fontAlgn="base" hangingPunct="0">
              <a:spcBef>
                <a:spcPct val="0"/>
              </a:spcBef>
              <a:spcAft>
                <a:spcPct val="0"/>
              </a:spcAft>
              <a:buSzPct val="100000"/>
              <a:defRPr/>
            </a:pPr>
            <a:r>
              <a:rPr lang="en-US" sz="1400" dirty="0">
                <a:solidFill>
                  <a:srgbClr val="1F497D"/>
                </a:solidFill>
                <a:latin typeface="Arial Narrow" panose="020B0606020202030204" pitchFamily="34" charset="0"/>
                <a:cs typeface="Arial" charset="0"/>
              </a:rPr>
              <a:t>GIS Specialist, Information department, Cedre</a:t>
            </a:r>
            <a:endParaRPr lang="fr-FR" sz="1400" dirty="0">
              <a:solidFill>
                <a:srgbClr val="1F497D"/>
              </a:solidFill>
              <a:latin typeface="Arial Narrow" panose="020B0606020202030204" pitchFamily="34" charset="0"/>
              <a:cs typeface="Arial" charset="0"/>
            </a:endParaRPr>
          </a:p>
        </p:txBody>
      </p:sp>
    </p:spTree>
    <p:extLst>
      <p:ext uri="{BB962C8B-B14F-4D97-AF65-F5344CB8AC3E}">
        <p14:creationId xmlns:p14="http://schemas.microsoft.com/office/powerpoint/2010/main" val="301800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ircle, cartoon, screenshot&#10;&#10;Description automatically generated">
            <a:extLst>
              <a:ext uri="{FF2B5EF4-FFF2-40B4-BE49-F238E27FC236}">
                <a16:creationId xmlns:a16="http://schemas.microsoft.com/office/drawing/2014/main" id="{5EC38453-AEF0-A965-99A1-80E5DBE5B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920" y="987374"/>
            <a:ext cx="8613212" cy="5031039"/>
          </a:xfrm>
          <a:prstGeom prst="rect">
            <a:avLst/>
          </a:prstGeom>
        </p:spPr>
      </p:pic>
      <p:sp>
        <p:nvSpPr>
          <p:cNvPr id="2" name="PlaceHolder 1">
            <a:extLst>
              <a:ext uri="{FF2B5EF4-FFF2-40B4-BE49-F238E27FC236}">
                <a16:creationId xmlns:a16="http://schemas.microsoft.com/office/drawing/2014/main" id="{9E3B9092-5DBB-C099-4305-2B8E4122D507}"/>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fr-FR" sz="2400" b="1" spc="-1">
                <a:solidFill>
                  <a:srgbClr val="777777"/>
                </a:solidFill>
                <a:latin typeface="Arial Narrow"/>
              </a:rPr>
              <a:t>MOTHY</a:t>
            </a:r>
            <a:r>
              <a:rPr lang="fr-FR" sz="2400" spc="-1">
                <a:solidFill>
                  <a:srgbClr val="777777"/>
                </a:solidFill>
                <a:latin typeface="Arial Narrow"/>
              </a:rPr>
              <a:t> system</a:t>
            </a:r>
          </a:p>
        </p:txBody>
      </p:sp>
    </p:spTree>
    <p:extLst>
      <p:ext uri="{BB962C8B-B14F-4D97-AF65-F5344CB8AC3E}">
        <p14:creationId xmlns:p14="http://schemas.microsoft.com/office/powerpoint/2010/main" val="278926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 306"/>
          <p:cNvPicPr/>
          <p:nvPr/>
        </p:nvPicPr>
        <p:blipFill>
          <a:blip r:embed="rId2"/>
          <a:stretch/>
        </p:blipFill>
        <p:spPr>
          <a:xfrm>
            <a:off x="151867" y="2351332"/>
            <a:ext cx="4341960" cy="3701160"/>
          </a:xfrm>
          <a:prstGeom prst="rect">
            <a:avLst/>
          </a:prstGeom>
          <a:ln w="0">
            <a:noFill/>
          </a:ln>
        </p:spPr>
      </p:pic>
      <p:pic>
        <p:nvPicPr>
          <p:cNvPr id="308" name="Image 307"/>
          <p:cNvPicPr/>
          <p:nvPr/>
        </p:nvPicPr>
        <p:blipFill>
          <a:blip r:embed="rId3"/>
          <a:stretch/>
        </p:blipFill>
        <p:spPr>
          <a:xfrm>
            <a:off x="4221119" y="2286000"/>
            <a:ext cx="4833360" cy="3368520"/>
          </a:xfrm>
          <a:prstGeom prst="rect">
            <a:avLst/>
          </a:prstGeom>
          <a:ln w="0">
            <a:noFill/>
          </a:ln>
        </p:spPr>
      </p:pic>
      <p:sp>
        <p:nvSpPr>
          <p:cNvPr id="2" name="PlaceHolder 1">
            <a:extLst>
              <a:ext uri="{FF2B5EF4-FFF2-40B4-BE49-F238E27FC236}">
                <a16:creationId xmlns:a16="http://schemas.microsoft.com/office/drawing/2014/main" id="{99E47CB5-06E0-AA71-1FCB-7C469838FC5D}"/>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spc="-1">
                <a:solidFill>
                  <a:srgbClr val="777777"/>
                </a:solidFill>
                <a:latin typeface="Arial Narrow"/>
              </a:rPr>
              <a:t>Latest significant incident around Africa</a:t>
            </a:r>
          </a:p>
        </p:txBody>
      </p:sp>
      <p:sp>
        <p:nvSpPr>
          <p:cNvPr id="5" name="ZoneTexte 8">
            <a:extLst>
              <a:ext uri="{FF2B5EF4-FFF2-40B4-BE49-F238E27FC236}">
                <a16:creationId xmlns:a16="http://schemas.microsoft.com/office/drawing/2014/main" id="{C6759D39-8AE1-7B49-43FA-E0A18777BDE1}"/>
              </a:ext>
            </a:extLst>
          </p:cNvPr>
          <p:cNvSpPr/>
          <p:nvPr/>
        </p:nvSpPr>
        <p:spPr>
          <a:xfrm>
            <a:off x="260828" y="858360"/>
            <a:ext cx="8357392" cy="130356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25 July 2020: </a:t>
            </a:r>
            <a:r>
              <a:rPr lang="fr-FR" sz="2200" spc="-1" err="1">
                <a:solidFill>
                  <a:srgbClr val="777777"/>
                </a:solidFill>
                <a:latin typeface="Arial Narrow"/>
              </a:rPr>
              <a:t>grounding</a:t>
            </a:r>
            <a:r>
              <a:rPr lang="fr-FR" sz="2200" spc="-1">
                <a:solidFill>
                  <a:srgbClr val="777777"/>
                </a:solidFill>
                <a:latin typeface="Arial Narrow"/>
              </a:rPr>
              <a:t> of the bulk carrier </a:t>
            </a:r>
            <a:r>
              <a:rPr lang="fr-FR" sz="2200" spc="-1" err="1">
                <a:solidFill>
                  <a:srgbClr val="777777"/>
                </a:solidFill>
                <a:latin typeface="Arial Narrow"/>
              </a:rPr>
              <a:t>Wakashio</a:t>
            </a:r>
            <a:r>
              <a:rPr lang="fr-FR" sz="2200" spc="-1">
                <a:solidFill>
                  <a:srgbClr val="777777"/>
                </a:solidFill>
                <a:latin typeface="Arial Narrow"/>
              </a:rPr>
              <a:t> on a </a:t>
            </a:r>
            <a:r>
              <a:rPr lang="fr-FR" sz="2200" spc="-1" err="1">
                <a:solidFill>
                  <a:srgbClr val="777777"/>
                </a:solidFill>
                <a:latin typeface="Arial Narrow"/>
              </a:rPr>
              <a:t>reef</a:t>
            </a:r>
            <a:r>
              <a:rPr lang="fr-FR" sz="2200" spc="-1">
                <a:solidFill>
                  <a:srgbClr val="777777"/>
                </a:solidFill>
                <a:latin typeface="Arial Narrow"/>
              </a:rPr>
              <a:t> in Mauritius</a:t>
            </a:r>
          </a:p>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Risk </a:t>
            </a:r>
            <a:r>
              <a:rPr lang="fr-FR" sz="2200" spc="-1" err="1">
                <a:solidFill>
                  <a:srgbClr val="777777"/>
                </a:solidFill>
                <a:latin typeface="Arial Narrow"/>
              </a:rPr>
              <a:t>assessment</a:t>
            </a:r>
            <a:r>
              <a:rPr lang="fr-FR" sz="2200" spc="-1">
                <a:solidFill>
                  <a:srgbClr val="777777"/>
                </a:solidFill>
                <a:latin typeface="Arial Narrow"/>
              </a:rPr>
              <a:t> for Réunion Island, 200 km to the </a:t>
            </a:r>
            <a:r>
              <a:rPr lang="fr-FR" sz="2200" spc="-1" err="1">
                <a:solidFill>
                  <a:srgbClr val="777777"/>
                </a:solidFill>
                <a:latin typeface="Arial Narrow"/>
              </a:rPr>
              <a:t>west</a:t>
            </a:r>
            <a:endParaRPr lang="fr-FR" sz="2200" spc="-1">
              <a:solidFill>
                <a:srgbClr val="777777"/>
              </a:solidFill>
              <a:latin typeface="Arial Narrow"/>
            </a:endParaRPr>
          </a:p>
        </p:txBody>
      </p:sp>
      <p:sp>
        <p:nvSpPr>
          <p:cNvPr id="6" name="Rectangle 12">
            <a:extLst>
              <a:ext uri="{FF2B5EF4-FFF2-40B4-BE49-F238E27FC236}">
                <a16:creationId xmlns:a16="http://schemas.microsoft.com/office/drawing/2014/main" id="{B9265D50-93B6-48C5-D24C-FE2EAFB8549E}"/>
              </a:ext>
            </a:extLst>
          </p:cNvPr>
          <p:cNvSpPr/>
          <p:nvPr/>
        </p:nvSpPr>
        <p:spPr>
          <a:xfrm>
            <a:off x="260828" y="858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4286B74A-0255-1AD9-1B82-C5D499379C98}"/>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spc="-1">
                <a:solidFill>
                  <a:srgbClr val="777777"/>
                </a:solidFill>
                <a:latin typeface="Arial Narrow"/>
              </a:rPr>
              <a:t>Additional features: backward drift</a:t>
            </a:r>
          </a:p>
        </p:txBody>
      </p:sp>
      <p:sp>
        <p:nvSpPr>
          <p:cNvPr id="3" name="ZoneTexte 8">
            <a:extLst>
              <a:ext uri="{FF2B5EF4-FFF2-40B4-BE49-F238E27FC236}">
                <a16:creationId xmlns:a16="http://schemas.microsoft.com/office/drawing/2014/main" id="{B1895441-CF1F-1BEB-BC8C-137FD5284B85}"/>
              </a:ext>
            </a:extLst>
          </p:cNvPr>
          <p:cNvSpPr/>
          <p:nvPr/>
        </p:nvSpPr>
        <p:spPr>
          <a:xfrm>
            <a:off x="260828" y="1056480"/>
            <a:ext cx="8316000" cy="5066136"/>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400" spc="-1" err="1">
                <a:solidFill>
                  <a:srgbClr val="777777"/>
                </a:solidFill>
                <a:latin typeface="Arial Narrow"/>
              </a:rPr>
              <a:t>Searching</a:t>
            </a:r>
            <a:r>
              <a:rPr lang="fr-FR" sz="2400" spc="-1">
                <a:solidFill>
                  <a:srgbClr val="777777"/>
                </a:solidFill>
                <a:latin typeface="Arial Narrow"/>
              </a:rPr>
              <a:t> for the </a:t>
            </a:r>
            <a:r>
              <a:rPr lang="fr-FR" sz="2400" spc="-1" err="1">
                <a:solidFill>
                  <a:srgbClr val="777777"/>
                </a:solidFill>
                <a:latin typeface="Arial Narrow"/>
              </a:rPr>
              <a:t>origin</a:t>
            </a:r>
            <a:r>
              <a:rPr lang="fr-FR" sz="2400" spc="-1">
                <a:solidFill>
                  <a:srgbClr val="777777"/>
                </a:solidFill>
                <a:latin typeface="Arial Narrow"/>
              </a:rPr>
              <a:t> of a pollution:</a:t>
            </a:r>
          </a:p>
          <a:p>
            <a:pPr marL="743040" lvl="5" indent="-285840">
              <a:spcBef>
                <a:spcPts val="300"/>
              </a:spcBef>
              <a:spcAft>
                <a:spcPts val="300"/>
              </a:spcAft>
              <a:buClr>
                <a:srgbClr val="004C93"/>
              </a:buClr>
              <a:buFont typeface="Arial Narrow"/>
              <a:buChar char="□"/>
            </a:pPr>
            <a:r>
              <a:rPr lang="fr-FR" sz="2200" spc="-1" err="1">
                <a:solidFill>
                  <a:srgbClr val="777777"/>
                </a:solidFill>
                <a:latin typeface="Arial Narrow"/>
              </a:rPr>
              <a:t>which</a:t>
            </a:r>
            <a:r>
              <a:rPr lang="fr-FR" sz="2200" spc="-1">
                <a:solidFill>
                  <a:srgbClr val="777777"/>
                </a:solidFill>
                <a:latin typeface="Arial Narrow"/>
              </a:rPr>
              <a:t> </a:t>
            </a:r>
            <a:r>
              <a:rPr lang="fr-FR" sz="2200" spc="-1" err="1">
                <a:solidFill>
                  <a:srgbClr val="777777"/>
                </a:solidFill>
                <a:latin typeface="Arial Narrow"/>
              </a:rPr>
              <a:t>wreck</a:t>
            </a:r>
            <a:r>
              <a:rPr lang="fr-FR" sz="2200" spc="-1">
                <a:solidFill>
                  <a:srgbClr val="777777"/>
                </a:solidFill>
                <a:latin typeface="Arial Narrow"/>
              </a:rPr>
              <a:t> </a:t>
            </a:r>
            <a:r>
              <a:rPr lang="fr-FR" sz="2200" spc="-1" err="1">
                <a:solidFill>
                  <a:srgbClr val="777777"/>
                </a:solidFill>
                <a:latin typeface="Arial Narrow"/>
              </a:rPr>
              <a:t>is</a:t>
            </a:r>
            <a:r>
              <a:rPr lang="fr-FR" sz="2200" spc="-1">
                <a:solidFill>
                  <a:srgbClr val="777777"/>
                </a:solidFill>
                <a:latin typeface="Arial Narrow"/>
              </a:rPr>
              <a:t> </a:t>
            </a:r>
            <a:r>
              <a:rPr lang="fr-FR" sz="2200" spc="-1" err="1">
                <a:solidFill>
                  <a:srgbClr val="777777"/>
                </a:solidFill>
                <a:latin typeface="Arial Narrow"/>
              </a:rPr>
              <a:t>leaking</a:t>
            </a:r>
            <a:r>
              <a:rPr lang="fr-FR" sz="2200" spc="-1">
                <a:solidFill>
                  <a:srgbClr val="777777"/>
                </a:solidFill>
                <a:latin typeface="Arial Narrow"/>
              </a:rPr>
              <a:t>?</a:t>
            </a:r>
          </a:p>
          <a:p>
            <a:pPr marL="743040" lvl="5" indent="-285840">
              <a:spcBef>
                <a:spcPts val="300"/>
              </a:spcBef>
              <a:spcAft>
                <a:spcPts val="300"/>
              </a:spcAft>
              <a:buClr>
                <a:srgbClr val="004C93"/>
              </a:buClr>
              <a:buFont typeface="Arial Narrow"/>
              <a:buChar char="□"/>
            </a:pPr>
            <a:r>
              <a:rPr lang="fr-FR" sz="2200" spc="-1" err="1">
                <a:solidFill>
                  <a:srgbClr val="777777"/>
                </a:solidFill>
                <a:latin typeface="Arial Narrow"/>
              </a:rPr>
              <a:t>which</a:t>
            </a:r>
            <a:r>
              <a:rPr lang="fr-FR" sz="2200" spc="-1">
                <a:solidFill>
                  <a:srgbClr val="777777"/>
                </a:solidFill>
                <a:latin typeface="Arial Narrow"/>
              </a:rPr>
              <a:t> </a:t>
            </a:r>
            <a:r>
              <a:rPr lang="fr-FR" sz="2200" spc="-1" err="1">
                <a:solidFill>
                  <a:srgbClr val="777777"/>
                </a:solidFill>
                <a:latin typeface="Arial Narrow"/>
              </a:rPr>
              <a:t>ship</a:t>
            </a:r>
            <a:r>
              <a:rPr lang="fr-FR" sz="2200" spc="-1">
                <a:solidFill>
                  <a:srgbClr val="777777"/>
                </a:solidFill>
                <a:latin typeface="Arial Narrow"/>
              </a:rPr>
              <a:t> has </a:t>
            </a:r>
            <a:r>
              <a:rPr lang="fr-FR" sz="2200" spc="-1" err="1">
                <a:solidFill>
                  <a:srgbClr val="777777"/>
                </a:solidFill>
                <a:latin typeface="Arial Narrow"/>
              </a:rPr>
              <a:t>discharged</a:t>
            </a:r>
            <a:r>
              <a:rPr lang="fr-FR" sz="2200" spc="-1">
                <a:solidFill>
                  <a:srgbClr val="777777"/>
                </a:solidFill>
                <a:latin typeface="Arial Narrow"/>
              </a:rPr>
              <a:t> </a:t>
            </a:r>
            <a:r>
              <a:rPr lang="fr-FR" sz="2200" spc="-1" err="1">
                <a:solidFill>
                  <a:srgbClr val="777777"/>
                </a:solidFill>
                <a:latin typeface="Arial Narrow"/>
              </a:rPr>
              <a:t>gas</a:t>
            </a:r>
            <a:r>
              <a:rPr lang="fr-FR" sz="2200" spc="-1">
                <a:solidFill>
                  <a:srgbClr val="777777"/>
                </a:solidFill>
                <a:latin typeface="Arial Narrow"/>
              </a:rPr>
              <a:t>?</a:t>
            </a:r>
          </a:p>
          <a:p>
            <a:pPr marL="743040" lvl="5" indent="-285840">
              <a:spcBef>
                <a:spcPts val="300"/>
              </a:spcBef>
              <a:spcAft>
                <a:spcPts val="300"/>
              </a:spcAft>
              <a:buClr>
                <a:srgbClr val="004C93"/>
              </a:buClr>
              <a:buFont typeface="Arial Narrow"/>
              <a:buChar char="□"/>
            </a:pPr>
            <a:r>
              <a:rPr lang="fr-FR" sz="2200" spc="-1" err="1">
                <a:solidFill>
                  <a:srgbClr val="777777"/>
                </a:solidFill>
                <a:latin typeface="Arial Narrow"/>
              </a:rPr>
              <a:t>where</a:t>
            </a:r>
            <a:r>
              <a:rPr lang="fr-FR" sz="2200" spc="-1">
                <a:solidFill>
                  <a:srgbClr val="777777"/>
                </a:solidFill>
                <a:latin typeface="Arial Narrow"/>
              </a:rPr>
              <a:t> </a:t>
            </a:r>
            <a:r>
              <a:rPr lang="fr-FR" sz="2200" spc="-1" err="1">
                <a:solidFill>
                  <a:srgbClr val="777777"/>
                </a:solidFill>
                <a:latin typeface="Arial Narrow"/>
              </a:rPr>
              <a:t>is</a:t>
            </a:r>
            <a:r>
              <a:rPr lang="fr-FR" sz="2200" spc="-1">
                <a:solidFill>
                  <a:srgbClr val="777777"/>
                </a:solidFill>
                <a:latin typeface="Arial Narrow"/>
              </a:rPr>
              <a:t> the </a:t>
            </a:r>
            <a:r>
              <a:rPr lang="fr-FR" sz="2200" spc="-1" err="1">
                <a:solidFill>
                  <a:srgbClr val="777777"/>
                </a:solidFill>
                <a:latin typeface="Arial Narrow"/>
              </a:rPr>
              <a:t>wreckage</a:t>
            </a:r>
            <a:r>
              <a:rPr lang="fr-FR" sz="2200" spc="-1">
                <a:solidFill>
                  <a:srgbClr val="777777"/>
                </a:solidFill>
                <a:latin typeface="Arial Narrow"/>
              </a:rPr>
              <a:t> of the plane </a:t>
            </a:r>
            <a:r>
              <a:rPr lang="fr-FR" sz="2200" spc="-1" err="1">
                <a:solidFill>
                  <a:srgbClr val="777777"/>
                </a:solidFill>
                <a:latin typeface="Arial Narrow"/>
              </a:rPr>
              <a:t>that</a:t>
            </a:r>
            <a:r>
              <a:rPr lang="fr-FR" sz="2200" spc="-1">
                <a:solidFill>
                  <a:srgbClr val="777777"/>
                </a:solidFill>
                <a:latin typeface="Arial Narrow"/>
              </a:rPr>
              <a:t> </a:t>
            </a:r>
            <a:r>
              <a:rPr lang="fr-FR" sz="2200" spc="-1" err="1">
                <a:solidFill>
                  <a:srgbClr val="777777"/>
                </a:solidFill>
                <a:latin typeface="Arial Narrow"/>
              </a:rPr>
              <a:t>crashed</a:t>
            </a:r>
            <a:r>
              <a:rPr lang="fr-FR" sz="2200" spc="-1">
                <a:solidFill>
                  <a:srgbClr val="777777"/>
                </a:solidFill>
                <a:latin typeface="Arial Narrow"/>
              </a:rPr>
              <a:t>?</a:t>
            </a:r>
          </a:p>
          <a:p>
            <a:pPr>
              <a:spcBef>
                <a:spcPts val="600"/>
              </a:spcBef>
              <a:spcAft>
                <a:spcPts val="600"/>
              </a:spcAft>
              <a:buClr>
                <a:srgbClr val="004C93"/>
              </a:buClr>
            </a:pPr>
            <a:endParaRPr lang="fr-FR" sz="2200" spc="-1">
              <a:solidFill>
                <a:srgbClr val="777777"/>
              </a:solidFill>
              <a:latin typeface="Arial Narrow"/>
            </a:endParaRPr>
          </a:p>
          <a:p>
            <a:pPr marL="285840" indent="-285840">
              <a:spcBef>
                <a:spcPts val="600"/>
              </a:spcBef>
              <a:spcAft>
                <a:spcPts val="600"/>
              </a:spcAft>
              <a:buClr>
                <a:srgbClr val="004C93"/>
              </a:buClr>
              <a:buFont typeface="Arial Narrow"/>
              <a:buChar char="□"/>
            </a:pPr>
            <a:r>
              <a:rPr lang="fr-FR" sz="2400" spc="-1" err="1">
                <a:solidFill>
                  <a:srgbClr val="777777"/>
                </a:solidFill>
                <a:latin typeface="Arial Narrow"/>
              </a:rPr>
              <a:t>Examples</a:t>
            </a:r>
            <a:r>
              <a:rPr lang="fr-FR" sz="2400" spc="-1">
                <a:solidFill>
                  <a:srgbClr val="777777"/>
                </a:solidFill>
                <a:latin typeface="Arial Narrow"/>
              </a:rPr>
              <a:t> :</a:t>
            </a:r>
          </a:p>
          <a:p>
            <a:pPr marL="743040" lvl="5" indent="-285840">
              <a:spcBef>
                <a:spcPts val="300"/>
              </a:spcBef>
              <a:spcAft>
                <a:spcPts val="300"/>
              </a:spcAft>
              <a:buClr>
                <a:srgbClr val="004C93"/>
              </a:buClr>
              <a:buFont typeface="Arial Narrow"/>
              <a:buChar char="□"/>
            </a:pPr>
            <a:r>
              <a:rPr lang="fr-FR" sz="2200" spc="-1" err="1">
                <a:solidFill>
                  <a:srgbClr val="777777"/>
                </a:solidFill>
                <a:latin typeface="Arial Narrow"/>
              </a:rPr>
              <a:t>EgyptAir</a:t>
            </a:r>
            <a:r>
              <a:rPr lang="fr-FR" sz="2200" spc="-1">
                <a:solidFill>
                  <a:srgbClr val="777777"/>
                </a:solidFill>
                <a:latin typeface="Arial Narrow"/>
              </a:rPr>
              <a:t> flight 804 </a:t>
            </a:r>
            <a:r>
              <a:rPr lang="fr-FR" sz="2200" spc="-1" err="1">
                <a:solidFill>
                  <a:srgbClr val="777777"/>
                </a:solidFill>
                <a:latin typeface="Arial Narrow"/>
              </a:rPr>
              <a:t>from</a:t>
            </a:r>
            <a:r>
              <a:rPr lang="fr-FR" sz="2200" spc="-1">
                <a:solidFill>
                  <a:srgbClr val="777777"/>
                </a:solidFill>
                <a:latin typeface="Arial Narrow"/>
              </a:rPr>
              <a:t> Paris to Cairo </a:t>
            </a:r>
            <a:r>
              <a:rPr lang="fr-FR" sz="2200" spc="-1" err="1">
                <a:solidFill>
                  <a:srgbClr val="777777"/>
                </a:solidFill>
                <a:latin typeface="Arial Narrow"/>
              </a:rPr>
              <a:t>crashed</a:t>
            </a:r>
            <a:r>
              <a:rPr lang="fr-FR" sz="2200" spc="-1">
                <a:solidFill>
                  <a:srgbClr val="777777"/>
                </a:solidFill>
                <a:latin typeface="Arial Narrow"/>
              </a:rPr>
              <a:t> </a:t>
            </a:r>
            <a:r>
              <a:rPr lang="fr-FR" sz="2200" spc="-1" err="1">
                <a:solidFill>
                  <a:srgbClr val="777777"/>
                </a:solidFill>
                <a:latin typeface="Arial Narrow"/>
              </a:rPr>
              <a:t>into</a:t>
            </a:r>
            <a:r>
              <a:rPr lang="fr-FR" sz="2200" spc="-1">
                <a:solidFill>
                  <a:srgbClr val="777777"/>
                </a:solidFill>
                <a:latin typeface="Arial Narrow"/>
              </a:rPr>
              <a:t> the </a:t>
            </a:r>
            <a:r>
              <a:rPr lang="fr-FR" sz="2200" spc="-1" err="1">
                <a:solidFill>
                  <a:srgbClr val="777777"/>
                </a:solidFill>
                <a:latin typeface="Arial Narrow"/>
              </a:rPr>
              <a:t>Mediterranean</a:t>
            </a:r>
            <a:r>
              <a:rPr lang="fr-FR" sz="2200" spc="-1">
                <a:solidFill>
                  <a:srgbClr val="777777"/>
                </a:solidFill>
                <a:latin typeface="Arial Narrow"/>
              </a:rPr>
              <a:t> </a:t>
            </a:r>
            <a:r>
              <a:rPr lang="fr-FR" sz="2200" spc="-1" err="1">
                <a:solidFill>
                  <a:srgbClr val="777777"/>
                </a:solidFill>
                <a:latin typeface="Arial Narrow"/>
              </a:rPr>
              <a:t>Sea</a:t>
            </a:r>
            <a:r>
              <a:rPr lang="fr-FR" sz="2200" spc="-1">
                <a:solidFill>
                  <a:srgbClr val="777777"/>
                </a:solidFill>
                <a:latin typeface="Arial Narrow"/>
              </a:rPr>
              <a:t> on 19 May 2016. </a:t>
            </a:r>
          </a:p>
          <a:p>
            <a:pPr marL="743040" lvl="5" indent="-285840">
              <a:spcBef>
                <a:spcPts val="300"/>
              </a:spcBef>
              <a:spcAft>
                <a:spcPts val="300"/>
              </a:spcAft>
              <a:buClr>
                <a:srgbClr val="004C93"/>
              </a:buClr>
              <a:buFont typeface="Arial Narrow"/>
              <a:buChar char="□"/>
            </a:pPr>
            <a:r>
              <a:rPr lang="fr-FR" sz="2200" spc="-1" err="1">
                <a:solidFill>
                  <a:srgbClr val="777777"/>
                </a:solidFill>
                <a:latin typeface="Arial Narrow"/>
              </a:rPr>
              <a:t>Backward</a:t>
            </a:r>
            <a:r>
              <a:rPr lang="fr-FR" sz="2200" spc="-1">
                <a:solidFill>
                  <a:srgbClr val="777777"/>
                </a:solidFill>
                <a:latin typeface="Arial Narrow"/>
              </a:rPr>
              <a:t> drifts of </a:t>
            </a:r>
            <a:r>
              <a:rPr lang="fr-FR" sz="2200" spc="-1" err="1">
                <a:solidFill>
                  <a:srgbClr val="777777"/>
                </a:solidFill>
                <a:latin typeface="Arial Narrow"/>
              </a:rPr>
              <a:t>debris</a:t>
            </a:r>
            <a:r>
              <a:rPr lang="fr-FR" sz="2200" spc="-1">
                <a:solidFill>
                  <a:srgbClr val="777777"/>
                </a:solidFill>
                <a:latin typeface="Arial Narrow"/>
              </a:rPr>
              <a:t> and </a:t>
            </a:r>
            <a:r>
              <a:rPr lang="fr-FR" sz="2200" spc="-1" err="1">
                <a:solidFill>
                  <a:srgbClr val="777777"/>
                </a:solidFill>
                <a:latin typeface="Arial Narrow"/>
              </a:rPr>
              <a:t>kerozene</a:t>
            </a:r>
            <a:r>
              <a:rPr lang="fr-FR" sz="2200" spc="-1">
                <a:solidFill>
                  <a:srgbClr val="777777"/>
                </a:solidFill>
                <a:latin typeface="Arial Narrow"/>
              </a:rPr>
              <a:t> </a:t>
            </a:r>
            <a:r>
              <a:rPr lang="fr-FR" sz="2200" spc="-1" err="1">
                <a:solidFill>
                  <a:srgbClr val="777777"/>
                </a:solidFill>
                <a:latin typeface="Arial Narrow"/>
              </a:rPr>
              <a:t>were</a:t>
            </a:r>
            <a:r>
              <a:rPr lang="fr-FR" sz="2200" spc="-1">
                <a:solidFill>
                  <a:srgbClr val="777777"/>
                </a:solidFill>
                <a:latin typeface="Arial Narrow"/>
              </a:rPr>
              <a:t> </a:t>
            </a:r>
            <a:r>
              <a:rPr lang="fr-FR" sz="2200" spc="-1" err="1">
                <a:solidFill>
                  <a:srgbClr val="777777"/>
                </a:solidFill>
                <a:latin typeface="Arial Narrow"/>
              </a:rPr>
              <a:t>used</a:t>
            </a:r>
            <a:r>
              <a:rPr lang="fr-FR" sz="2200" spc="-1">
                <a:solidFill>
                  <a:srgbClr val="777777"/>
                </a:solidFill>
                <a:latin typeface="Arial Narrow"/>
              </a:rPr>
              <a:t> to </a:t>
            </a:r>
            <a:r>
              <a:rPr lang="fr-FR" sz="2200" spc="-1" err="1">
                <a:solidFill>
                  <a:srgbClr val="777777"/>
                </a:solidFill>
                <a:latin typeface="Arial Narrow"/>
              </a:rPr>
              <a:t>locate</a:t>
            </a:r>
            <a:r>
              <a:rPr lang="fr-FR" sz="2200" spc="-1">
                <a:solidFill>
                  <a:srgbClr val="777777"/>
                </a:solidFill>
                <a:latin typeface="Arial Narrow"/>
              </a:rPr>
              <a:t> the </a:t>
            </a:r>
            <a:r>
              <a:rPr lang="fr-FR" sz="2200" spc="-1" err="1">
                <a:solidFill>
                  <a:srgbClr val="777777"/>
                </a:solidFill>
                <a:latin typeface="Arial Narrow"/>
              </a:rPr>
              <a:t>wreckage</a:t>
            </a:r>
            <a:r>
              <a:rPr lang="fr-FR" sz="2200" spc="-1">
                <a:solidFill>
                  <a:srgbClr val="777777"/>
                </a:solidFill>
                <a:latin typeface="Arial Narrow"/>
              </a:rPr>
              <a:t>.</a:t>
            </a:r>
          </a:p>
          <a:p>
            <a:pPr marL="743040" lvl="5" indent="-285840">
              <a:spcBef>
                <a:spcPts val="300"/>
              </a:spcBef>
              <a:spcAft>
                <a:spcPts val="300"/>
              </a:spcAft>
              <a:buClr>
                <a:srgbClr val="004C93"/>
              </a:buClr>
              <a:buFont typeface="Arial Narrow"/>
              <a:buChar char="□"/>
            </a:pPr>
            <a:r>
              <a:rPr lang="fr-FR" sz="2200" spc="-1">
                <a:solidFill>
                  <a:srgbClr val="777777"/>
                </a:solidFill>
                <a:latin typeface="Arial Narrow"/>
              </a:rPr>
              <a:t>This information </a:t>
            </a:r>
            <a:r>
              <a:rPr lang="fr-FR" sz="2200" spc="-1" err="1">
                <a:solidFill>
                  <a:srgbClr val="777777"/>
                </a:solidFill>
                <a:latin typeface="Arial Narrow"/>
              </a:rPr>
              <a:t>was</a:t>
            </a:r>
            <a:r>
              <a:rPr lang="fr-FR" sz="2200" spc="-1">
                <a:solidFill>
                  <a:srgbClr val="777777"/>
                </a:solidFill>
                <a:latin typeface="Arial Narrow"/>
              </a:rPr>
              <a:t> </a:t>
            </a:r>
            <a:r>
              <a:rPr lang="fr-FR" sz="2200" spc="-1" err="1">
                <a:solidFill>
                  <a:srgbClr val="777777"/>
                </a:solidFill>
                <a:latin typeface="Arial Narrow"/>
              </a:rPr>
              <a:t>critical</a:t>
            </a:r>
            <a:r>
              <a:rPr lang="fr-FR" sz="2200" spc="-1">
                <a:solidFill>
                  <a:srgbClr val="777777"/>
                </a:solidFill>
                <a:latin typeface="Arial Narrow"/>
              </a:rPr>
              <a:t> in </a:t>
            </a:r>
            <a:r>
              <a:rPr lang="fr-FR" sz="2200" spc="-1" err="1">
                <a:solidFill>
                  <a:srgbClr val="777777"/>
                </a:solidFill>
                <a:latin typeface="Arial Narrow"/>
              </a:rPr>
              <a:t>determining</a:t>
            </a:r>
            <a:r>
              <a:rPr lang="fr-FR" sz="2200" spc="-1">
                <a:solidFill>
                  <a:srgbClr val="777777"/>
                </a:solidFill>
                <a:latin typeface="Arial Narrow"/>
              </a:rPr>
              <a:t> the cause of the crash.</a:t>
            </a:r>
          </a:p>
        </p:txBody>
      </p:sp>
      <p:sp>
        <p:nvSpPr>
          <p:cNvPr id="4" name="Rectangle 12">
            <a:extLst>
              <a:ext uri="{FF2B5EF4-FFF2-40B4-BE49-F238E27FC236}">
                <a16:creationId xmlns:a16="http://schemas.microsoft.com/office/drawing/2014/main" id="{9A303A3D-BE89-8390-260B-3F3686230E81}"/>
              </a:ext>
            </a:extLst>
          </p:cNvPr>
          <p:cNvSpPr/>
          <p:nvPr/>
        </p:nvSpPr>
        <p:spPr>
          <a:xfrm>
            <a:off x="260828" y="105648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8">
            <a:extLst>
              <a:ext uri="{FF2B5EF4-FFF2-40B4-BE49-F238E27FC236}">
                <a16:creationId xmlns:a16="http://schemas.microsoft.com/office/drawing/2014/main" id="{BC591638-EE30-7017-A309-60FB822B3434}"/>
              </a:ext>
            </a:extLst>
          </p:cNvPr>
          <p:cNvSpPr/>
          <p:nvPr/>
        </p:nvSpPr>
        <p:spPr>
          <a:xfrm>
            <a:off x="268448" y="4020296"/>
            <a:ext cx="5347492" cy="172676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743040" lvl="5" indent="-285840">
              <a:spcBef>
                <a:spcPts val="300"/>
              </a:spcBef>
              <a:spcAft>
                <a:spcPts val="300"/>
              </a:spcAft>
              <a:buClr>
                <a:srgbClr val="004C93"/>
              </a:buClr>
              <a:buFont typeface="Arial Narrow"/>
              <a:buChar char="□"/>
            </a:pPr>
            <a:endParaRPr lang="en-GB" sz="700" spc="-1">
              <a:solidFill>
                <a:srgbClr val="777777"/>
              </a:solidFill>
              <a:latin typeface="Arial Narrow"/>
            </a:endParaRP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Example :</a:t>
            </a:r>
          </a:p>
          <a:p>
            <a:pPr marL="743040" lvl="5" indent="-285840">
              <a:buClr>
                <a:srgbClr val="004C93"/>
              </a:buClr>
              <a:buFont typeface="Arial Narrow"/>
              <a:buChar char="□"/>
            </a:pPr>
            <a:r>
              <a:rPr lang="en-GB" sz="2000" spc="-1">
                <a:solidFill>
                  <a:srgbClr val="777777"/>
                </a:solidFill>
                <a:latin typeface="Arial Narrow"/>
              </a:rPr>
              <a:t>Wreckage risk analysis with hourly release for 30 years: 262,980 trajectory simulations.</a:t>
            </a:r>
            <a:endParaRPr lang="en-GB" sz="1600"/>
          </a:p>
        </p:txBody>
      </p:sp>
      <p:sp>
        <p:nvSpPr>
          <p:cNvPr id="2" name="PlaceHolder 1">
            <a:extLst>
              <a:ext uri="{FF2B5EF4-FFF2-40B4-BE49-F238E27FC236}">
                <a16:creationId xmlns:a16="http://schemas.microsoft.com/office/drawing/2014/main" id="{3F3B37AE-8618-F000-6822-1E8583E37856}"/>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spc="-1">
                <a:solidFill>
                  <a:srgbClr val="777777"/>
                </a:solidFill>
                <a:latin typeface="Arial Narrow"/>
              </a:rPr>
              <a:t>Additional features: statistical trajectory analysis</a:t>
            </a:r>
          </a:p>
        </p:txBody>
      </p:sp>
      <p:sp>
        <p:nvSpPr>
          <p:cNvPr id="4" name="ZoneTexte 8">
            <a:extLst>
              <a:ext uri="{FF2B5EF4-FFF2-40B4-BE49-F238E27FC236}">
                <a16:creationId xmlns:a16="http://schemas.microsoft.com/office/drawing/2014/main" id="{8CF22458-2422-7CB7-88BB-13374C474429}"/>
              </a:ext>
            </a:extLst>
          </p:cNvPr>
          <p:cNvSpPr/>
          <p:nvPr/>
        </p:nvSpPr>
        <p:spPr>
          <a:xfrm>
            <a:off x="260828" y="942180"/>
            <a:ext cx="8316000" cy="2850144"/>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Given a specific spill location, where might it go and what might it harm?</a:t>
            </a:r>
          </a:p>
          <a:p>
            <a:pPr marL="541338" lvl="5" indent="-285750">
              <a:spcBef>
                <a:spcPts val="100"/>
              </a:spcBef>
              <a:spcAft>
                <a:spcPts val="100"/>
              </a:spcAft>
              <a:buClr>
                <a:srgbClr val="004C93"/>
              </a:buClr>
              <a:buFont typeface="Arial Narrow"/>
              <a:buChar char="□"/>
            </a:pPr>
            <a:r>
              <a:rPr lang="en-GB" sz="2000" spc="-1">
                <a:solidFill>
                  <a:srgbClr val="777777"/>
                </a:solidFill>
                <a:latin typeface="Arial Narrow"/>
              </a:rPr>
              <a:t>Evaluate potential threats to sensitive locations from possible spill sites</a:t>
            </a:r>
          </a:p>
          <a:p>
            <a:pPr marL="541338" lvl="5" indent="-285750">
              <a:spcBef>
                <a:spcPts val="100"/>
              </a:spcBef>
              <a:spcAft>
                <a:spcPts val="100"/>
              </a:spcAft>
              <a:buClr>
                <a:srgbClr val="004C93"/>
              </a:buClr>
              <a:buFont typeface="Arial Narrow"/>
              <a:buChar char="□"/>
            </a:pPr>
            <a:r>
              <a:rPr lang="en-GB" sz="2000" spc="-1">
                <a:solidFill>
                  <a:srgbClr val="777777"/>
                </a:solidFill>
                <a:latin typeface="Arial Narrow"/>
              </a:rPr>
              <a:t>Identify shoreline areas that are likely to be impacted</a:t>
            </a:r>
          </a:p>
          <a:p>
            <a:pPr marL="541338" lvl="5" indent="-285750">
              <a:spcBef>
                <a:spcPts val="100"/>
              </a:spcBef>
              <a:spcAft>
                <a:spcPts val="100"/>
              </a:spcAft>
              <a:buClr>
                <a:srgbClr val="004C93"/>
              </a:buClr>
              <a:buFont typeface="Arial Narrow"/>
              <a:buChar char="□"/>
            </a:pPr>
            <a:r>
              <a:rPr lang="en-GB" sz="2000" spc="-1">
                <a:solidFill>
                  <a:srgbClr val="777777"/>
                </a:solidFill>
                <a:latin typeface="Arial Narrow"/>
              </a:rPr>
              <a:t>Calculate the likelihood of a certain amount of oil reach a given site within a specific timeframe</a:t>
            </a:r>
          </a:p>
          <a:p>
            <a:pPr marL="541338" lvl="5" indent="-285750">
              <a:spcBef>
                <a:spcPts val="100"/>
              </a:spcBef>
              <a:spcAft>
                <a:spcPts val="100"/>
              </a:spcAft>
              <a:buClr>
                <a:srgbClr val="004C93"/>
              </a:buClr>
              <a:buFont typeface="Arial Narrow"/>
              <a:buChar char="□"/>
            </a:pPr>
            <a:r>
              <a:rPr lang="en-GB" sz="2000" spc="-1">
                <a:solidFill>
                  <a:srgbClr val="777777"/>
                </a:solidFill>
                <a:latin typeface="Arial Narrow"/>
              </a:rPr>
              <a:t>Estimate the impact of a spill on a particular resource</a:t>
            </a:r>
          </a:p>
          <a:p>
            <a:pPr marL="541338" lvl="5" indent="-285750">
              <a:spcBef>
                <a:spcPts val="100"/>
              </a:spcBef>
              <a:spcAft>
                <a:spcPts val="100"/>
              </a:spcAft>
              <a:buClr>
                <a:srgbClr val="004C93"/>
              </a:buClr>
              <a:buFont typeface="Arial Narrow"/>
              <a:buChar char="□"/>
            </a:pPr>
            <a:r>
              <a:rPr lang="en-GB" sz="2000" spc="-1" err="1">
                <a:solidFill>
                  <a:srgbClr val="777777"/>
                </a:solidFill>
                <a:latin typeface="Arial Narrow"/>
              </a:rPr>
              <a:t>Analyze</a:t>
            </a:r>
            <a:r>
              <a:rPr lang="en-GB" sz="2000" spc="-1">
                <a:solidFill>
                  <a:srgbClr val="777777"/>
                </a:solidFill>
                <a:latin typeface="Arial Narrow"/>
              </a:rPr>
              <a:t> deficiencies in response personnel and equipment</a:t>
            </a:r>
          </a:p>
        </p:txBody>
      </p:sp>
      <p:sp>
        <p:nvSpPr>
          <p:cNvPr id="5" name="Rectangle 12">
            <a:extLst>
              <a:ext uri="{FF2B5EF4-FFF2-40B4-BE49-F238E27FC236}">
                <a16:creationId xmlns:a16="http://schemas.microsoft.com/office/drawing/2014/main" id="{F8D79170-3FFD-20A2-CD15-BF963BDB739B}"/>
              </a:ext>
            </a:extLst>
          </p:cNvPr>
          <p:cNvSpPr/>
          <p:nvPr/>
        </p:nvSpPr>
        <p:spPr>
          <a:xfrm>
            <a:off x="260828" y="94218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13" name="Image 312">
            <a:hlinkClick r:id="rId2"/>
          </p:cNvPr>
          <p:cNvPicPr/>
          <p:nvPr/>
        </p:nvPicPr>
        <p:blipFill rotWithShape="1">
          <a:blip r:embed="rId3"/>
          <a:srcRect b="3083"/>
          <a:stretch/>
        </p:blipFill>
        <p:spPr>
          <a:xfrm>
            <a:off x="5789452" y="3656321"/>
            <a:ext cx="3293280" cy="2549766"/>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8A251-97E8-0414-69DC-02C6736E83B1}"/>
              </a:ext>
            </a:extLst>
          </p:cNvPr>
          <p:cNvSpPr>
            <a:spLocks noGrp="1"/>
          </p:cNvSpPr>
          <p:nvPr>
            <p:ph type="subTitle"/>
          </p:nvPr>
        </p:nvSpPr>
        <p:spPr>
          <a:xfrm>
            <a:off x="999540" y="3149820"/>
            <a:ext cx="7144920" cy="558360"/>
          </a:xfrm>
        </p:spPr>
        <p:txBody>
          <a:bodyPr/>
          <a:lstStyle/>
          <a:p>
            <a:pPr marL="0" indent="0" algn="ctr">
              <a:buNone/>
            </a:pPr>
            <a:r>
              <a:rPr lang="en-GB" dirty="0">
                <a:solidFill>
                  <a:schemeClr val="tx2"/>
                </a:solidFill>
              </a:rPr>
              <a:t>Quiz 1</a:t>
            </a:r>
          </a:p>
          <a:p>
            <a:pPr marL="0" indent="0" algn="ctr">
              <a:buNone/>
            </a:pPr>
            <a:r>
              <a:rPr lang="en-GB" sz="1800" dirty="0">
                <a:solidFill>
                  <a:schemeClr val="tx2"/>
                </a:solidFill>
              </a:rPr>
              <a:t>(Quit full screen mode, check the chat !) </a:t>
            </a:r>
          </a:p>
          <a:p>
            <a:pPr marL="0" indent="0">
              <a:buNone/>
            </a:pPr>
            <a:endParaRPr lang="en-GB" dirty="0"/>
          </a:p>
        </p:txBody>
      </p:sp>
    </p:spTree>
    <p:extLst>
      <p:ext uri="{BB962C8B-B14F-4D97-AF65-F5344CB8AC3E}">
        <p14:creationId xmlns:p14="http://schemas.microsoft.com/office/powerpoint/2010/main" val="116395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4"/>
          <p:cNvSpPr>
            <a:spLocks noGrp="1"/>
          </p:cNvSpPr>
          <p:nvPr>
            <p:ph type="sldNum"/>
          </p:nvPr>
        </p:nvSpPr>
        <p:spPr>
          <a:xfrm>
            <a:off x="8106120" y="6523920"/>
            <a:ext cx="888840" cy="18828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44B07B-35E2-41B1-9348-7DC83A8EA5C9}" type="slidenum">
              <a:rPr kumimoji="0" lang="fr-FR" sz="1400" b="0" i="0" u="none" strike="noStrike" kern="1200" cap="none" spc="-1" normalizeH="0" baseline="0" noProof="0">
                <a:ln>
                  <a:noFill/>
                </a:ln>
                <a:solidFill>
                  <a:srgbClr val="000000"/>
                </a:solidFill>
                <a:effectLst/>
                <a:uLnTx/>
                <a:uFillTx/>
                <a:latin typeface="Arial"/>
                <a:ea typeface="DejaVu Sans"/>
                <a:cs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400" b="0" i="0" u="none" strike="noStrike" kern="1200" cap="none" spc="-1" normalizeH="0" baseline="0" noProof="0">
              <a:ln>
                <a:noFill/>
              </a:ln>
              <a:solidFill>
                <a:prstClr val="black"/>
              </a:solidFill>
              <a:effectLst/>
              <a:uLnTx/>
              <a:uFillTx/>
              <a:latin typeface="Times New Roman"/>
              <a:ea typeface="DejaVu Sans"/>
              <a:cs typeface="DejaVu Sans"/>
            </a:endParaRPr>
          </a:p>
        </p:txBody>
      </p:sp>
      <p:pic>
        <p:nvPicPr>
          <p:cNvPr id="55" name="Image 54"/>
          <p:cNvPicPr/>
          <p:nvPr/>
        </p:nvPicPr>
        <p:blipFill>
          <a:blip r:embed="rId2"/>
          <a:stretch/>
        </p:blipFill>
        <p:spPr>
          <a:xfrm>
            <a:off x="3860100" y="748800"/>
            <a:ext cx="4319640" cy="5504929"/>
          </a:xfrm>
          <a:prstGeom prst="rect">
            <a:avLst/>
          </a:prstGeom>
          <a:ln w="0">
            <a:noFill/>
          </a:ln>
        </p:spPr>
      </p:pic>
      <p:sp>
        <p:nvSpPr>
          <p:cNvPr id="4" name="ZoneTexte 11">
            <a:extLst>
              <a:ext uri="{FF2B5EF4-FFF2-40B4-BE49-F238E27FC236}">
                <a16:creationId xmlns:a16="http://schemas.microsoft.com/office/drawing/2014/main" id="{5E823EA5-8416-54F7-3966-E26ADAC19C6E}"/>
              </a:ext>
            </a:extLst>
          </p:cNvPr>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(MOTHY) - Angola</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6" name="Image 14">
            <a:extLst>
              <a:ext uri="{FF2B5EF4-FFF2-40B4-BE49-F238E27FC236}">
                <a16:creationId xmlns:a16="http://schemas.microsoft.com/office/drawing/2014/main" id="{83CC8D1D-49E7-A50B-6C14-C1BCB5B10C05}"/>
              </a:ext>
            </a:extLst>
          </p:cNvPr>
          <p:cNvPicPr/>
          <p:nvPr/>
        </p:nvPicPr>
        <p:blipFill>
          <a:blip r:embed="rId3"/>
          <a:stretch/>
        </p:blipFill>
        <p:spPr>
          <a:xfrm>
            <a:off x="1259640" y="6309360"/>
            <a:ext cx="548280" cy="548280"/>
          </a:xfrm>
          <a:prstGeom prst="rect">
            <a:avLst/>
          </a:prstGeom>
          <a:ln w="0">
            <a:noFill/>
          </a:ln>
        </p:spPr>
      </p:pic>
      <p:sp>
        <p:nvSpPr>
          <p:cNvPr id="2" name="ZoneTexte 8">
            <a:extLst>
              <a:ext uri="{FF2B5EF4-FFF2-40B4-BE49-F238E27FC236}">
                <a16:creationId xmlns:a16="http://schemas.microsoft.com/office/drawing/2014/main" id="{9C3F4CEB-936D-463F-EC99-C45AED72F077}"/>
              </a:ext>
            </a:extLst>
          </p:cNvPr>
          <p:cNvSpPr/>
          <p:nvPr/>
        </p:nvSpPr>
        <p:spPr>
          <a:xfrm>
            <a:off x="257400" y="1278703"/>
            <a:ext cx="2874420" cy="179601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Request by e-mail</a:t>
            </a: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Specific form</a:t>
            </a: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Phone confirmation</a:t>
            </a:r>
          </a:p>
        </p:txBody>
      </p:sp>
      <p:sp>
        <p:nvSpPr>
          <p:cNvPr id="3" name="Rectangle 12">
            <a:extLst>
              <a:ext uri="{FF2B5EF4-FFF2-40B4-BE49-F238E27FC236}">
                <a16:creationId xmlns:a16="http://schemas.microsoft.com/office/drawing/2014/main" id="{7337FD5E-84BE-0C4A-9764-768CC7F90CC4}"/>
              </a:ext>
            </a:extLst>
          </p:cNvPr>
          <p:cNvSpPr/>
          <p:nvPr/>
        </p:nvSpPr>
        <p:spPr>
          <a:xfrm>
            <a:off x="257400" y="1278703"/>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210094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4"/>
          <p:cNvSpPr>
            <a:spLocks noGrp="1"/>
          </p:cNvSpPr>
          <p:nvPr>
            <p:ph type="sldNum"/>
          </p:nvPr>
        </p:nvSpPr>
        <p:spPr>
          <a:xfrm>
            <a:off x="8106120" y="6523920"/>
            <a:ext cx="888840" cy="18828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84368A-E3DF-4B67-A4D9-D814C1C6EEC7}" type="slidenum">
              <a:rPr kumimoji="0" lang="fr-FR" sz="1400" b="0" i="0" u="none" strike="noStrike" kern="1200" cap="none" spc="-1" normalizeH="0" baseline="0" noProof="0">
                <a:ln>
                  <a:noFill/>
                </a:ln>
                <a:solidFill>
                  <a:srgbClr val="000000"/>
                </a:solidFill>
                <a:effectLst/>
                <a:uLnTx/>
                <a:uFillTx/>
                <a:latin typeface="Arial"/>
                <a:ea typeface="DejaVu Sans"/>
                <a:cs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r-FR" sz="1400" b="0" i="0" u="none" strike="noStrike" kern="1200" cap="none" spc="-1" normalizeH="0" baseline="0" noProof="0">
              <a:ln>
                <a:noFill/>
              </a:ln>
              <a:solidFill>
                <a:prstClr val="black"/>
              </a:solidFill>
              <a:effectLst/>
              <a:uLnTx/>
              <a:uFillTx/>
              <a:latin typeface="Times New Roman"/>
              <a:ea typeface="DejaVu Sans"/>
              <a:cs typeface="DejaVu Sans"/>
            </a:endParaRPr>
          </a:p>
        </p:txBody>
      </p:sp>
      <p:pic>
        <p:nvPicPr>
          <p:cNvPr id="60" name="Image 59"/>
          <p:cNvPicPr/>
          <p:nvPr/>
        </p:nvPicPr>
        <p:blipFill>
          <a:blip r:embed="rId2"/>
          <a:stretch/>
        </p:blipFill>
        <p:spPr>
          <a:xfrm>
            <a:off x="2833320" y="1151160"/>
            <a:ext cx="6280200" cy="4570920"/>
          </a:xfrm>
          <a:prstGeom prst="rect">
            <a:avLst/>
          </a:prstGeom>
          <a:ln w="0">
            <a:noFill/>
          </a:ln>
        </p:spPr>
      </p:pic>
      <p:sp>
        <p:nvSpPr>
          <p:cNvPr id="3" name="ZoneTexte 11">
            <a:extLst>
              <a:ext uri="{FF2B5EF4-FFF2-40B4-BE49-F238E27FC236}">
                <a16:creationId xmlns:a16="http://schemas.microsoft.com/office/drawing/2014/main" id="{BA2F4C11-A377-6611-D6BE-4B0B9E0FBD06}"/>
              </a:ext>
            </a:extLst>
          </p:cNvPr>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(MOTHY) - Angola</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5" name="Image 14">
            <a:extLst>
              <a:ext uri="{FF2B5EF4-FFF2-40B4-BE49-F238E27FC236}">
                <a16:creationId xmlns:a16="http://schemas.microsoft.com/office/drawing/2014/main" id="{C227DC7D-BABA-EC33-4F71-3AF9FA022165}"/>
              </a:ext>
            </a:extLst>
          </p:cNvPr>
          <p:cNvPicPr/>
          <p:nvPr/>
        </p:nvPicPr>
        <p:blipFill>
          <a:blip r:embed="rId3"/>
          <a:stretch/>
        </p:blipFill>
        <p:spPr>
          <a:xfrm>
            <a:off x="1259640" y="6309360"/>
            <a:ext cx="548280" cy="548280"/>
          </a:xfrm>
          <a:prstGeom prst="rect">
            <a:avLst/>
          </a:prstGeom>
          <a:ln w="0">
            <a:noFill/>
          </a:ln>
        </p:spPr>
      </p:pic>
      <p:sp>
        <p:nvSpPr>
          <p:cNvPr id="6" name="ZoneTexte 8">
            <a:extLst>
              <a:ext uri="{FF2B5EF4-FFF2-40B4-BE49-F238E27FC236}">
                <a16:creationId xmlns:a16="http://schemas.microsoft.com/office/drawing/2014/main" id="{B6F3CCF7-93C7-F29F-FF60-A64A4A51F90D}"/>
              </a:ext>
            </a:extLst>
          </p:cNvPr>
          <p:cNvSpPr/>
          <p:nvPr/>
        </p:nvSpPr>
        <p:spPr>
          <a:xfrm>
            <a:off x="257400" y="1354903"/>
            <a:ext cx="2442600" cy="4158195"/>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Delivered on a dedicated website</a:t>
            </a: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Maps </a:t>
            </a:r>
            <a:r>
              <a:rPr lang="en-GB" sz="2000" spc="-1">
                <a:solidFill>
                  <a:srgbClr val="777777"/>
                </a:solidFill>
                <a:latin typeface="Arial Narrow"/>
              </a:rPr>
              <a:t>(GIF)</a:t>
            </a: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Animation </a:t>
            </a:r>
            <a:r>
              <a:rPr lang="en-GB" sz="2000" spc="-1">
                <a:solidFill>
                  <a:srgbClr val="777777"/>
                </a:solidFill>
                <a:latin typeface="Arial Narrow"/>
              </a:rPr>
              <a:t>(GIF)</a:t>
            </a: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Specific formats</a:t>
            </a:r>
          </a:p>
          <a:p>
            <a:pPr marL="743040" lvl="2" indent="-285840">
              <a:spcBef>
                <a:spcPts val="300"/>
              </a:spcBef>
              <a:spcAft>
                <a:spcPts val="300"/>
              </a:spcAft>
              <a:buClr>
                <a:srgbClr val="004C93"/>
              </a:buClr>
              <a:buFont typeface="Arial Narrow"/>
              <a:buChar char="□"/>
            </a:pPr>
            <a:r>
              <a:rPr lang="en-GB" sz="2000" spc="-1">
                <a:solidFill>
                  <a:srgbClr val="777777"/>
                </a:solidFill>
                <a:latin typeface="Arial Narrow"/>
              </a:rPr>
              <a:t>KMZ</a:t>
            </a:r>
          </a:p>
          <a:p>
            <a:pPr marL="743040" lvl="2" indent="-285840">
              <a:spcBef>
                <a:spcPts val="300"/>
              </a:spcBef>
              <a:spcAft>
                <a:spcPts val="300"/>
              </a:spcAft>
              <a:buClr>
                <a:srgbClr val="004C93"/>
              </a:buClr>
              <a:buFont typeface="Arial Narrow"/>
              <a:buChar char="□"/>
            </a:pPr>
            <a:r>
              <a:rPr lang="en-GB" sz="2000" spc="-1">
                <a:solidFill>
                  <a:srgbClr val="777777"/>
                </a:solidFill>
                <a:latin typeface="Arial Narrow"/>
              </a:rPr>
              <a:t>GPX</a:t>
            </a:r>
          </a:p>
          <a:p>
            <a:pPr marL="743040" lvl="2" indent="-285840">
              <a:spcBef>
                <a:spcPts val="300"/>
              </a:spcBef>
              <a:spcAft>
                <a:spcPts val="300"/>
              </a:spcAft>
              <a:buClr>
                <a:srgbClr val="004C93"/>
              </a:buClr>
              <a:buFont typeface="Arial Narrow"/>
              <a:buChar char="□"/>
            </a:pPr>
            <a:r>
              <a:rPr lang="en-GB" sz="2000" spc="-1">
                <a:solidFill>
                  <a:srgbClr val="777777"/>
                </a:solidFill>
                <a:latin typeface="Arial Narrow"/>
              </a:rPr>
              <a:t>SHP</a:t>
            </a:r>
            <a:endParaRPr lang="en-GB" sz="2200" spc="-1">
              <a:solidFill>
                <a:srgbClr val="777777"/>
              </a:solidFill>
              <a:latin typeface="Arial Narrow"/>
            </a:endParaRPr>
          </a:p>
        </p:txBody>
      </p:sp>
      <p:sp>
        <p:nvSpPr>
          <p:cNvPr id="7" name="Rectangle 12">
            <a:extLst>
              <a:ext uri="{FF2B5EF4-FFF2-40B4-BE49-F238E27FC236}">
                <a16:creationId xmlns:a16="http://schemas.microsoft.com/office/drawing/2014/main" id="{A8F85BBB-87F6-8782-79DA-194967705AF1}"/>
              </a:ext>
            </a:extLst>
          </p:cNvPr>
          <p:cNvSpPr/>
          <p:nvPr/>
        </p:nvSpPr>
        <p:spPr>
          <a:xfrm>
            <a:off x="257400" y="1354903"/>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3980198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C0EF8BB3-A46E-4187-9772-7E08F73AB0AC}"/>
              </a:ext>
            </a:extLst>
          </p:cNvPr>
          <p:cNvPicPr>
            <a:picLocks noChangeAspect="1"/>
          </p:cNvPicPr>
          <p:nvPr/>
        </p:nvPicPr>
        <p:blipFill>
          <a:blip r:embed="rId3"/>
          <a:stretch>
            <a:fillRect/>
          </a:stretch>
        </p:blipFill>
        <p:spPr>
          <a:xfrm>
            <a:off x="0" y="963202"/>
            <a:ext cx="9144000" cy="4931596"/>
          </a:xfrm>
          <a:prstGeom prst="rect">
            <a:avLst/>
          </a:prstGeom>
        </p:spPr>
      </p:pic>
      <p:pic>
        <p:nvPicPr>
          <p:cNvPr id="4" name="Image 14">
            <a:extLst>
              <a:ext uri="{FF2B5EF4-FFF2-40B4-BE49-F238E27FC236}">
                <a16:creationId xmlns:a16="http://schemas.microsoft.com/office/drawing/2014/main" id="{DEE50F40-BAEA-0542-C8AB-1F0F904E3C0F}"/>
              </a:ext>
            </a:extLst>
          </p:cNvPr>
          <p:cNvPicPr/>
          <p:nvPr/>
        </p:nvPicPr>
        <p:blipFill>
          <a:blip r:embed="rId4"/>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764227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9636176E-D744-442F-82F1-E9525C6D6E50}"/>
              </a:ext>
            </a:extLst>
          </p:cNvPr>
          <p:cNvPicPr>
            <a:picLocks noChangeAspect="1"/>
          </p:cNvPicPr>
          <p:nvPr/>
        </p:nvPicPr>
        <p:blipFill>
          <a:blip r:embed="rId3"/>
          <a:stretch>
            <a:fillRect/>
          </a:stretch>
        </p:blipFill>
        <p:spPr>
          <a:xfrm>
            <a:off x="0" y="732490"/>
            <a:ext cx="9144000" cy="5492521"/>
          </a:xfrm>
          <a:prstGeom prst="rect">
            <a:avLst/>
          </a:prstGeom>
        </p:spPr>
      </p:pic>
      <p:pic>
        <p:nvPicPr>
          <p:cNvPr id="4" name="Image 14">
            <a:extLst>
              <a:ext uri="{FF2B5EF4-FFF2-40B4-BE49-F238E27FC236}">
                <a16:creationId xmlns:a16="http://schemas.microsoft.com/office/drawing/2014/main" id="{297D4533-0C24-D2EA-B21C-1EB573AD8FB2}"/>
              </a:ext>
            </a:extLst>
          </p:cNvPr>
          <p:cNvPicPr/>
          <p:nvPr/>
        </p:nvPicPr>
        <p:blipFill>
          <a:blip r:embed="rId4"/>
          <a:stretch/>
        </p:blipFill>
        <p:spPr>
          <a:xfrm>
            <a:off x="1259640" y="6309360"/>
            <a:ext cx="548280" cy="548280"/>
          </a:xfrm>
          <a:prstGeom prst="rect">
            <a:avLst/>
          </a:prstGeom>
          <a:ln w="0">
            <a:noFill/>
          </a:ln>
        </p:spPr>
      </p:pic>
      <p:sp>
        <p:nvSpPr>
          <p:cNvPr id="2" name="ZoneTexte 1">
            <a:extLst>
              <a:ext uri="{FF2B5EF4-FFF2-40B4-BE49-F238E27FC236}">
                <a16:creationId xmlns:a16="http://schemas.microsoft.com/office/drawing/2014/main" id="{216945C2-EBD4-2229-F784-C2D8BF4D3B9A}"/>
              </a:ext>
            </a:extLst>
          </p:cNvPr>
          <p:cNvSpPr txBox="1"/>
          <p:nvPr/>
        </p:nvSpPr>
        <p:spPr>
          <a:xfrm>
            <a:off x="6305238" y="730770"/>
            <a:ext cx="2838762"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i="1" err="1"/>
              <a:t>Possibility</a:t>
            </a:r>
            <a:r>
              <a:rPr lang="fr-FR" i="1"/>
              <a:t> of </a:t>
            </a:r>
            <a:r>
              <a:rPr lang="fr-FR" i="1" err="1"/>
              <a:t>using</a:t>
            </a:r>
            <a:r>
              <a:rPr lang="fr-FR" i="1"/>
              <a:t> </a:t>
            </a:r>
            <a:r>
              <a:rPr lang="fr-FR" i="1" err="1"/>
              <a:t>your</a:t>
            </a:r>
            <a:r>
              <a:rPr lang="fr-FR" i="1"/>
              <a:t> </a:t>
            </a:r>
            <a:r>
              <a:rPr lang="fr-FR" i="1" err="1"/>
              <a:t>own</a:t>
            </a:r>
            <a:r>
              <a:rPr lang="fr-FR" i="1"/>
              <a:t> </a:t>
            </a:r>
            <a:r>
              <a:rPr lang="fr-FR" i="1" err="1"/>
              <a:t>datasets</a:t>
            </a:r>
            <a:endParaRPr lang="fr-FR" i="1"/>
          </a:p>
        </p:txBody>
      </p:sp>
    </p:spTree>
    <p:extLst>
      <p:ext uri="{BB962C8B-B14F-4D97-AF65-F5344CB8AC3E}">
        <p14:creationId xmlns:p14="http://schemas.microsoft.com/office/powerpoint/2010/main" val="307269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08418C39-A986-4AE2-AE1A-947609A042A3}"/>
              </a:ext>
            </a:extLst>
          </p:cNvPr>
          <p:cNvPicPr>
            <a:picLocks noChangeAspect="1"/>
          </p:cNvPicPr>
          <p:nvPr/>
        </p:nvPicPr>
        <p:blipFill>
          <a:blip r:embed="rId3"/>
          <a:stretch>
            <a:fillRect/>
          </a:stretch>
        </p:blipFill>
        <p:spPr>
          <a:xfrm>
            <a:off x="339222" y="776566"/>
            <a:ext cx="8092095" cy="5468689"/>
          </a:xfrm>
          <a:prstGeom prst="rect">
            <a:avLst/>
          </a:prstGeom>
        </p:spPr>
      </p:pic>
      <p:pic>
        <p:nvPicPr>
          <p:cNvPr id="4" name="Image 14">
            <a:extLst>
              <a:ext uri="{FF2B5EF4-FFF2-40B4-BE49-F238E27FC236}">
                <a16:creationId xmlns:a16="http://schemas.microsoft.com/office/drawing/2014/main" id="{38B46D56-CBC9-B062-2FF3-C87BAC590D7D}"/>
              </a:ext>
            </a:extLst>
          </p:cNvPr>
          <p:cNvPicPr/>
          <p:nvPr/>
        </p:nvPicPr>
        <p:blipFill>
          <a:blip r:embed="rId4"/>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384837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6B5A7-12FF-282A-269D-77C532A28340}"/>
              </a:ext>
            </a:extLst>
          </p:cNvPr>
          <p:cNvSpPr/>
          <p:nvPr/>
        </p:nvSpPr>
        <p:spPr>
          <a:xfrm>
            <a:off x="254287" y="308631"/>
            <a:ext cx="6888501" cy="100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p:cNvPicPr>
          <p:nvPr/>
        </p:nvPicPr>
        <p:blipFill rotWithShape="1">
          <a:blip r:embed="rId3">
            <a:alphaModFix amt="80000"/>
          </a:blip>
          <a:srcRect t="16968" r="46597" b="35200"/>
          <a:stretch/>
        </p:blipFill>
        <p:spPr>
          <a:xfrm>
            <a:off x="5082149" y="876867"/>
            <a:ext cx="4061853" cy="5146823"/>
          </a:xfrm>
          <a:prstGeom prst="rect">
            <a:avLst/>
          </a:prstGeom>
        </p:spPr>
      </p:pic>
      <p:sp>
        <p:nvSpPr>
          <p:cNvPr id="3" name="Title 1">
            <a:extLst>
              <a:ext uri="{FF2B5EF4-FFF2-40B4-BE49-F238E27FC236}">
                <a16:creationId xmlns:a16="http://schemas.microsoft.com/office/drawing/2014/main" id="{804F8354-DFC5-8574-5BFB-1743DD3A8D52}"/>
              </a:ext>
            </a:extLst>
          </p:cNvPr>
          <p:cNvSpPr txBox="1">
            <a:spLocks/>
          </p:cNvSpPr>
          <p:nvPr/>
        </p:nvSpPr>
        <p:spPr>
          <a:xfrm>
            <a:off x="190212" y="-87676"/>
            <a:ext cx="7773883" cy="994173"/>
          </a:xfrm>
          <a:prstGeom prst="rect">
            <a:avLst/>
          </a:prstGeom>
        </p:spPr>
        <p:txBody>
          <a:bodyPr/>
          <a:lstStyle>
            <a:lvl1pPr algn="l" defTabSz="914400" rtl="0" eaLnBrk="1" latinLnBrk="0" hangingPunct="1">
              <a:lnSpc>
                <a:spcPct val="90000"/>
              </a:lnSpc>
              <a:spcBef>
                <a:spcPct val="0"/>
              </a:spcBef>
              <a:buNone/>
              <a:defRPr sz="4400" kern="1200">
                <a:solidFill>
                  <a:srgbClr val="112369"/>
                </a:solidFill>
                <a:latin typeface="+mj-lt"/>
                <a:ea typeface="+mj-ea"/>
                <a:cs typeface="+mj-cs"/>
              </a:defRPr>
            </a:lvl1pPr>
          </a:lstStyle>
          <a:p>
            <a:endParaRPr lang="fr-FR" sz="1800" b="1" dirty="0"/>
          </a:p>
          <a:p>
            <a:r>
              <a:rPr lang="fr-FR" sz="3300" b="1" dirty="0"/>
              <a:t>The Global Initiative for West, Central and </a:t>
            </a:r>
            <a:r>
              <a:rPr lang="fr-FR" sz="3300" b="1" dirty="0" err="1"/>
              <a:t>Southern</a:t>
            </a:r>
            <a:r>
              <a:rPr lang="fr-FR" sz="3300" b="1" dirty="0"/>
              <a:t> </a:t>
            </a:r>
            <a:r>
              <a:rPr lang="fr-FR" sz="3300" b="1" dirty="0" err="1"/>
              <a:t>Africa</a:t>
            </a:r>
            <a:r>
              <a:rPr lang="fr-FR" sz="3300" b="1" dirty="0"/>
              <a:t> (WACAF)</a:t>
            </a:r>
          </a:p>
        </p:txBody>
      </p:sp>
      <p:grpSp>
        <p:nvGrpSpPr>
          <p:cNvPr id="13" name="Group 10">
            <a:extLst>
              <a:ext uri="{FF2B5EF4-FFF2-40B4-BE49-F238E27FC236}">
                <a16:creationId xmlns:a16="http://schemas.microsoft.com/office/drawing/2014/main" id="{A2406F00-B252-3840-EE2A-14FC7903AC83}"/>
              </a:ext>
            </a:extLst>
          </p:cNvPr>
          <p:cNvGrpSpPr/>
          <p:nvPr/>
        </p:nvGrpSpPr>
        <p:grpSpPr>
          <a:xfrm>
            <a:off x="5210993" y="3263926"/>
            <a:ext cx="2344616" cy="2741173"/>
            <a:chOff x="0" y="33718"/>
            <a:chExt cx="1642772" cy="1755951"/>
          </a:xfrm>
        </p:grpSpPr>
        <p:sp>
          <p:nvSpPr>
            <p:cNvPr id="83" name="Freeform 11">
              <a:extLst>
                <a:ext uri="{FF2B5EF4-FFF2-40B4-BE49-F238E27FC236}">
                  <a16:creationId xmlns:a16="http://schemas.microsoft.com/office/drawing/2014/main" id="{32AC1F96-BD80-ADF1-ACD7-AFD9ED28E962}"/>
                </a:ext>
              </a:extLst>
            </p:cNvPr>
            <p:cNvSpPr/>
            <p:nvPr/>
          </p:nvSpPr>
          <p:spPr>
            <a:xfrm>
              <a:off x="0" y="33718"/>
              <a:ext cx="1642772" cy="1755951"/>
            </a:xfrm>
            <a:custGeom>
              <a:avLst/>
              <a:gdLst/>
              <a:ahLst/>
              <a:cxnLst/>
              <a:rect l="l" t="t" r="r" b="b"/>
              <a:pathLst>
                <a:path w="1642772" h="1789669">
                  <a:moveTo>
                    <a:pt x="0" y="0"/>
                  </a:moveTo>
                  <a:lnTo>
                    <a:pt x="1642772" y="0"/>
                  </a:lnTo>
                  <a:lnTo>
                    <a:pt x="1642772" y="1789669"/>
                  </a:lnTo>
                  <a:lnTo>
                    <a:pt x="0" y="1789669"/>
                  </a:lnTo>
                  <a:close/>
                </a:path>
              </a:pathLst>
            </a:custGeom>
            <a:solidFill>
              <a:srgbClr val="FFFFFF">
                <a:alpha val="50196"/>
              </a:srgbClr>
            </a:solidFill>
          </p:spPr>
        </p:sp>
      </p:grpSp>
      <p:sp>
        <p:nvSpPr>
          <p:cNvPr id="80" name="TextBox 12">
            <a:extLst>
              <a:ext uri="{FF2B5EF4-FFF2-40B4-BE49-F238E27FC236}">
                <a16:creationId xmlns:a16="http://schemas.microsoft.com/office/drawing/2014/main" id="{9950A9B5-1C41-B036-5B39-DD180A89F4B0}"/>
              </a:ext>
            </a:extLst>
          </p:cNvPr>
          <p:cNvSpPr txBox="1"/>
          <p:nvPr/>
        </p:nvSpPr>
        <p:spPr>
          <a:xfrm>
            <a:off x="5292637" y="3300713"/>
            <a:ext cx="1141989" cy="2664832"/>
          </a:xfrm>
          <a:prstGeom prst="rect">
            <a:avLst/>
          </a:prstGeom>
        </p:spPr>
        <p:txBody>
          <a:bodyPr wrap="square" lIns="0" tIns="0" rIns="0" bIns="0" rtlCol="0" anchor="t">
            <a:spAutoFit/>
          </a:bodyPr>
          <a:lstStyle/>
          <a:p>
            <a:pPr>
              <a:spcBef>
                <a:spcPts val="150"/>
              </a:spcBef>
              <a:spcAft>
                <a:spcPts val="150"/>
              </a:spcAft>
            </a:pPr>
            <a:r>
              <a:rPr lang="en-US" sz="1050" dirty="0">
                <a:solidFill>
                  <a:srgbClr val="112369"/>
                </a:solidFill>
                <a:latin typeface="Nunito Bold" panose="00000800000000000000" pitchFamily="2" charset="0"/>
              </a:rPr>
              <a:t>Angola</a:t>
            </a:r>
          </a:p>
          <a:p>
            <a:pPr>
              <a:spcBef>
                <a:spcPts val="150"/>
              </a:spcBef>
              <a:spcAft>
                <a:spcPts val="150"/>
              </a:spcAft>
            </a:pPr>
            <a:r>
              <a:rPr lang="en-US" sz="1050" dirty="0">
                <a:solidFill>
                  <a:srgbClr val="112369"/>
                </a:solidFill>
                <a:latin typeface="Nunito Bold" panose="00000800000000000000" pitchFamily="2" charset="0"/>
              </a:rPr>
              <a:t>Benin</a:t>
            </a:r>
          </a:p>
          <a:p>
            <a:pPr>
              <a:spcBef>
                <a:spcPts val="150"/>
              </a:spcBef>
              <a:spcAft>
                <a:spcPts val="150"/>
              </a:spcAft>
            </a:pPr>
            <a:r>
              <a:rPr lang="en-US" sz="1050" dirty="0">
                <a:solidFill>
                  <a:srgbClr val="112369"/>
                </a:solidFill>
                <a:latin typeface="Nunito Bold" panose="00000800000000000000" pitchFamily="2" charset="0"/>
              </a:rPr>
              <a:t>Cabo Verde</a:t>
            </a:r>
          </a:p>
          <a:p>
            <a:pPr>
              <a:spcBef>
                <a:spcPts val="150"/>
              </a:spcBef>
              <a:spcAft>
                <a:spcPts val="150"/>
              </a:spcAft>
            </a:pPr>
            <a:r>
              <a:rPr lang="en-US" sz="1050" dirty="0">
                <a:solidFill>
                  <a:srgbClr val="112369"/>
                </a:solidFill>
                <a:latin typeface="Nunito Bold" panose="00000800000000000000" pitchFamily="2" charset="0"/>
              </a:rPr>
              <a:t>Cameroon</a:t>
            </a:r>
          </a:p>
          <a:p>
            <a:pPr>
              <a:spcBef>
                <a:spcPts val="150"/>
              </a:spcBef>
              <a:spcAft>
                <a:spcPts val="150"/>
              </a:spcAft>
            </a:pPr>
            <a:r>
              <a:rPr lang="en-US" sz="1050" dirty="0">
                <a:solidFill>
                  <a:srgbClr val="112369"/>
                </a:solidFill>
                <a:latin typeface="Nunito Bold" panose="00000800000000000000" pitchFamily="2" charset="0"/>
              </a:rPr>
              <a:t>Congo</a:t>
            </a:r>
          </a:p>
          <a:p>
            <a:pPr>
              <a:spcBef>
                <a:spcPts val="150"/>
              </a:spcBef>
              <a:spcAft>
                <a:spcPts val="150"/>
              </a:spcAft>
            </a:pPr>
            <a:r>
              <a:rPr lang="en-US" sz="1050" dirty="0">
                <a:solidFill>
                  <a:srgbClr val="112369"/>
                </a:solidFill>
                <a:latin typeface="Nunito Bold" panose="00000800000000000000" pitchFamily="2" charset="0"/>
              </a:rPr>
              <a:t>Democratic Republic of Congo</a:t>
            </a:r>
          </a:p>
          <a:p>
            <a:pPr>
              <a:spcBef>
                <a:spcPts val="150"/>
              </a:spcBef>
              <a:spcAft>
                <a:spcPts val="150"/>
              </a:spcAft>
            </a:pPr>
            <a:r>
              <a:rPr lang="en-US" sz="1050" dirty="0">
                <a:solidFill>
                  <a:srgbClr val="112369"/>
                </a:solidFill>
                <a:latin typeface="Nunito Bold" panose="00000800000000000000" pitchFamily="2" charset="0"/>
              </a:rPr>
              <a:t>Equatorial Guinea</a:t>
            </a:r>
          </a:p>
          <a:p>
            <a:pPr>
              <a:spcBef>
                <a:spcPts val="150"/>
              </a:spcBef>
              <a:spcAft>
                <a:spcPts val="150"/>
              </a:spcAft>
            </a:pPr>
            <a:r>
              <a:rPr lang="en-US" sz="1050" dirty="0">
                <a:solidFill>
                  <a:srgbClr val="112369"/>
                </a:solidFill>
                <a:latin typeface="Nunito Bold" panose="00000800000000000000" pitchFamily="2" charset="0"/>
              </a:rPr>
              <a:t>Gabon</a:t>
            </a:r>
          </a:p>
          <a:p>
            <a:pPr>
              <a:spcBef>
                <a:spcPts val="150"/>
              </a:spcBef>
              <a:spcAft>
                <a:spcPts val="150"/>
              </a:spcAft>
            </a:pPr>
            <a:r>
              <a:rPr lang="en-US" sz="1050" dirty="0">
                <a:solidFill>
                  <a:srgbClr val="112369"/>
                </a:solidFill>
                <a:latin typeface="Nunito Bold" panose="00000800000000000000" pitchFamily="2" charset="0"/>
              </a:rPr>
              <a:t>Ghana</a:t>
            </a:r>
          </a:p>
          <a:p>
            <a:pPr>
              <a:spcBef>
                <a:spcPts val="150"/>
              </a:spcBef>
              <a:spcAft>
                <a:spcPts val="150"/>
              </a:spcAft>
            </a:pPr>
            <a:r>
              <a:rPr lang="en-US" sz="1050" dirty="0">
                <a:solidFill>
                  <a:srgbClr val="112369"/>
                </a:solidFill>
                <a:latin typeface="Nunito Bold" panose="00000800000000000000" pitchFamily="2" charset="0"/>
              </a:rPr>
              <a:t>Guinea</a:t>
            </a:r>
          </a:p>
          <a:p>
            <a:pPr>
              <a:spcBef>
                <a:spcPts val="150"/>
              </a:spcBef>
              <a:spcAft>
                <a:spcPts val="150"/>
              </a:spcAft>
            </a:pPr>
            <a:r>
              <a:rPr lang="en-US" sz="1050" dirty="0">
                <a:solidFill>
                  <a:srgbClr val="112369"/>
                </a:solidFill>
                <a:latin typeface="Nunito Bold" panose="00000800000000000000" pitchFamily="2" charset="0"/>
              </a:rPr>
              <a:t>Guinea-Bissau</a:t>
            </a:r>
          </a:p>
          <a:p>
            <a:pPr>
              <a:spcBef>
                <a:spcPts val="150"/>
              </a:spcBef>
              <a:spcAft>
                <a:spcPts val="150"/>
              </a:spcAft>
            </a:pPr>
            <a:r>
              <a:rPr lang="en-US" sz="1050" dirty="0">
                <a:solidFill>
                  <a:srgbClr val="112369"/>
                </a:solidFill>
                <a:latin typeface="Nunito Bold" panose="00000800000000000000" pitchFamily="2" charset="0"/>
              </a:rPr>
              <a:t>Ivory Coast</a:t>
            </a:r>
          </a:p>
        </p:txBody>
      </p:sp>
      <p:sp>
        <p:nvSpPr>
          <p:cNvPr id="87" name="TextBox 12">
            <a:extLst>
              <a:ext uri="{FF2B5EF4-FFF2-40B4-BE49-F238E27FC236}">
                <a16:creationId xmlns:a16="http://schemas.microsoft.com/office/drawing/2014/main" id="{3148708E-6486-14AD-927B-9343143D87CE}"/>
              </a:ext>
            </a:extLst>
          </p:cNvPr>
          <p:cNvSpPr txBox="1"/>
          <p:nvPr/>
        </p:nvSpPr>
        <p:spPr>
          <a:xfrm>
            <a:off x="6575947" y="3853847"/>
            <a:ext cx="986806" cy="2239074"/>
          </a:xfrm>
          <a:prstGeom prst="rect">
            <a:avLst/>
          </a:prstGeom>
        </p:spPr>
        <p:txBody>
          <a:bodyPr wrap="square" lIns="0" tIns="0" rIns="0" bIns="0" rtlCol="0" anchor="t">
            <a:spAutoFit/>
          </a:bodyPr>
          <a:lstStyle/>
          <a:p>
            <a:pPr>
              <a:spcBef>
                <a:spcPts val="150"/>
              </a:spcBef>
              <a:spcAft>
                <a:spcPts val="150"/>
              </a:spcAft>
            </a:pPr>
            <a:r>
              <a:rPr lang="en-US" sz="1050" dirty="0">
                <a:solidFill>
                  <a:srgbClr val="112369"/>
                </a:solidFill>
                <a:latin typeface="Nunito Bold"/>
              </a:rPr>
              <a:t>Liberia</a:t>
            </a:r>
          </a:p>
          <a:p>
            <a:pPr>
              <a:spcBef>
                <a:spcPts val="150"/>
              </a:spcBef>
              <a:spcAft>
                <a:spcPts val="150"/>
              </a:spcAft>
            </a:pPr>
            <a:r>
              <a:rPr lang="en-US" sz="1050" dirty="0">
                <a:solidFill>
                  <a:srgbClr val="112369"/>
                </a:solidFill>
                <a:latin typeface="Nunito Bold"/>
              </a:rPr>
              <a:t>Mauritania</a:t>
            </a:r>
          </a:p>
          <a:p>
            <a:pPr>
              <a:spcBef>
                <a:spcPts val="150"/>
              </a:spcBef>
              <a:spcAft>
                <a:spcPts val="150"/>
              </a:spcAft>
            </a:pPr>
            <a:r>
              <a:rPr lang="en-US" sz="1050" dirty="0">
                <a:solidFill>
                  <a:srgbClr val="112369"/>
                </a:solidFill>
                <a:latin typeface="Nunito Bold"/>
              </a:rPr>
              <a:t>Namibia</a:t>
            </a:r>
          </a:p>
          <a:p>
            <a:pPr>
              <a:spcBef>
                <a:spcPts val="150"/>
              </a:spcBef>
              <a:spcAft>
                <a:spcPts val="150"/>
              </a:spcAft>
            </a:pPr>
            <a:r>
              <a:rPr lang="en-US" sz="1050" dirty="0">
                <a:solidFill>
                  <a:srgbClr val="112369"/>
                </a:solidFill>
                <a:latin typeface="Nunito Bold"/>
              </a:rPr>
              <a:t>Nigeria</a:t>
            </a:r>
          </a:p>
          <a:p>
            <a:pPr>
              <a:spcBef>
                <a:spcPts val="150"/>
              </a:spcBef>
              <a:spcAft>
                <a:spcPts val="150"/>
              </a:spcAft>
            </a:pPr>
            <a:r>
              <a:rPr lang="en-US" sz="1050" dirty="0">
                <a:solidFill>
                  <a:srgbClr val="112369"/>
                </a:solidFill>
                <a:latin typeface="Nunito Bold"/>
              </a:rPr>
              <a:t>Sao Tome and Principe</a:t>
            </a:r>
          </a:p>
          <a:p>
            <a:pPr>
              <a:spcBef>
                <a:spcPts val="150"/>
              </a:spcBef>
              <a:spcAft>
                <a:spcPts val="150"/>
              </a:spcAft>
            </a:pPr>
            <a:r>
              <a:rPr lang="en-US" sz="1050" dirty="0">
                <a:solidFill>
                  <a:srgbClr val="112369"/>
                </a:solidFill>
                <a:latin typeface="Nunito Bold"/>
              </a:rPr>
              <a:t>Senegal</a:t>
            </a:r>
          </a:p>
          <a:p>
            <a:pPr>
              <a:spcBef>
                <a:spcPts val="150"/>
              </a:spcBef>
              <a:spcAft>
                <a:spcPts val="150"/>
              </a:spcAft>
            </a:pPr>
            <a:r>
              <a:rPr lang="en-US" sz="1050" dirty="0">
                <a:solidFill>
                  <a:srgbClr val="112369"/>
                </a:solidFill>
                <a:latin typeface="Nunito Bold"/>
              </a:rPr>
              <a:t>Sierra Leone</a:t>
            </a:r>
          </a:p>
          <a:p>
            <a:pPr>
              <a:spcBef>
                <a:spcPts val="150"/>
              </a:spcBef>
              <a:spcAft>
                <a:spcPts val="150"/>
              </a:spcAft>
            </a:pPr>
            <a:r>
              <a:rPr lang="en-US" sz="1050" dirty="0">
                <a:solidFill>
                  <a:srgbClr val="112369"/>
                </a:solidFill>
                <a:latin typeface="Nunito Bold"/>
              </a:rPr>
              <a:t>South Africa</a:t>
            </a:r>
          </a:p>
          <a:p>
            <a:pPr>
              <a:spcBef>
                <a:spcPts val="150"/>
              </a:spcBef>
              <a:spcAft>
                <a:spcPts val="150"/>
              </a:spcAft>
            </a:pPr>
            <a:r>
              <a:rPr lang="en-US" sz="1050" dirty="0">
                <a:solidFill>
                  <a:srgbClr val="112369"/>
                </a:solidFill>
                <a:latin typeface="Nunito Bold"/>
              </a:rPr>
              <a:t>The Gambia</a:t>
            </a:r>
          </a:p>
          <a:p>
            <a:pPr>
              <a:spcBef>
                <a:spcPts val="150"/>
              </a:spcBef>
              <a:spcAft>
                <a:spcPts val="150"/>
              </a:spcAft>
            </a:pPr>
            <a:r>
              <a:rPr lang="en-US" sz="1050" dirty="0">
                <a:solidFill>
                  <a:srgbClr val="112369"/>
                </a:solidFill>
                <a:latin typeface="Nunito Bold"/>
              </a:rPr>
              <a:t>Togo</a:t>
            </a:r>
          </a:p>
        </p:txBody>
      </p:sp>
      <p:sp>
        <p:nvSpPr>
          <p:cNvPr id="2" name="TextBox 2"/>
          <p:cNvSpPr txBox="1"/>
          <p:nvPr/>
        </p:nvSpPr>
        <p:spPr>
          <a:xfrm>
            <a:off x="77143" y="2021682"/>
            <a:ext cx="5335624" cy="3871381"/>
          </a:xfrm>
          <a:prstGeom prst="rect">
            <a:avLst/>
          </a:prstGeom>
        </p:spPr>
        <p:txBody>
          <a:bodyPr wrap="square" lIns="0" tIns="0" rIns="0" bIns="0" rtlCol="0" anchor="t">
            <a:spAutoFit/>
          </a:bodyPr>
          <a:lstStyle/>
          <a:p>
            <a:pPr marL="161934" lvl="1">
              <a:lnSpc>
                <a:spcPts val="1665"/>
              </a:lnSpc>
            </a:pPr>
            <a:endParaRPr lang="en-GB" sz="1500" spc="-38" dirty="0">
              <a:solidFill>
                <a:srgbClr val="112369"/>
              </a:solidFill>
              <a:latin typeface="Nunito Bold"/>
            </a:endParaRPr>
          </a:p>
          <a:p>
            <a:pPr marL="323867" lvl="1" indent="-161934">
              <a:lnSpc>
                <a:spcPts val="1665"/>
              </a:lnSpc>
              <a:buFont typeface="Arial"/>
              <a:buChar char="•"/>
            </a:pPr>
            <a:r>
              <a:rPr lang="en-GB" sz="1500" spc="-38" dirty="0">
                <a:solidFill>
                  <a:srgbClr val="112369"/>
                </a:solidFill>
                <a:latin typeface="Nunito Bold"/>
              </a:rPr>
              <a:t>Launch in 2006 </a:t>
            </a:r>
          </a:p>
          <a:p>
            <a:pPr marL="323867" lvl="1" indent="-161934">
              <a:lnSpc>
                <a:spcPts val="1665"/>
              </a:lnSpc>
              <a:buFont typeface="Arial"/>
              <a:buChar char="•"/>
            </a:pPr>
            <a:endParaRPr lang="en-GB" sz="1500" spc="-38" dirty="0">
              <a:solidFill>
                <a:srgbClr val="112369"/>
              </a:solidFill>
              <a:latin typeface="Nunito Bold"/>
            </a:endParaRPr>
          </a:p>
          <a:p>
            <a:pPr marL="323867" lvl="1" indent="-161934">
              <a:buFont typeface="Arial"/>
              <a:buChar char="•"/>
            </a:pPr>
            <a:r>
              <a:rPr lang="en-GB" sz="1500" spc="-38" dirty="0">
                <a:solidFill>
                  <a:srgbClr val="112369"/>
                </a:solidFill>
                <a:latin typeface="Nunito Bold"/>
              </a:rPr>
              <a:t>Objective </a:t>
            </a:r>
          </a:p>
          <a:p>
            <a:pPr marL="323867" lvl="1" indent="-161934">
              <a:buFont typeface="Arial"/>
              <a:buChar char="•"/>
            </a:pPr>
            <a:endParaRPr lang="en-GB" sz="501" spc="-38" dirty="0">
              <a:solidFill>
                <a:srgbClr val="112369"/>
              </a:solidFill>
              <a:latin typeface="Nunito"/>
            </a:endParaRPr>
          </a:p>
          <a:p>
            <a:pPr marL="161934" lvl="1"/>
            <a:r>
              <a:rPr lang="en-GB" sz="1401" spc="-38" dirty="0">
                <a:solidFill>
                  <a:srgbClr val="112369"/>
                </a:solidFill>
                <a:latin typeface="Nunito"/>
              </a:rPr>
              <a:t>Enhance the capacity of States to prepare for and respond to oil spills, so they can better protect their marine and coastal environment</a:t>
            </a:r>
          </a:p>
          <a:p>
            <a:pPr>
              <a:lnSpc>
                <a:spcPts val="1665"/>
              </a:lnSpc>
            </a:pPr>
            <a:endParaRPr lang="en-GB" sz="1500" spc="-38" dirty="0">
              <a:solidFill>
                <a:srgbClr val="112369"/>
              </a:solidFill>
              <a:latin typeface="Nunito"/>
            </a:endParaRPr>
          </a:p>
          <a:p>
            <a:pPr marL="323867" lvl="1" indent="-161934">
              <a:buFont typeface="Arial"/>
              <a:buChar char="•"/>
            </a:pPr>
            <a:r>
              <a:rPr lang="en-GB" sz="1500" spc="-38" dirty="0">
                <a:solidFill>
                  <a:srgbClr val="112369"/>
                </a:solidFill>
                <a:latin typeface="Nunito Bold"/>
              </a:rPr>
              <a:t>Technical assistance </a:t>
            </a:r>
            <a:endParaRPr lang="en-GB" sz="1500" spc="-38" dirty="0">
              <a:solidFill>
                <a:srgbClr val="112369"/>
              </a:solidFill>
              <a:latin typeface="Nunito"/>
            </a:endParaRPr>
          </a:p>
          <a:p>
            <a:pPr marL="323867" lvl="1" indent="-161934">
              <a:buFont typeface="Arial"/>
              <a:buChar char="•"/>
            </a:pPr>
            <a:endParaRPr lang="en-GB" sz="501" spc="-38" dirty="0">
              <a:solidFill>
                <a:srgbClr val="112369"/>
              </a:solidFill>
              <a:latin typeface="Nunito"/>
            </a:endParaRPr>
          </a:p>
          <a:p>
            <a:pPr marL="647733" lvl="2" indent="-215911">
              <a:buFont typeface="Arial"/>
              <a:buChar char="⚬"/>
            </a:pPr>
            <a:r>
              <a:rPr lang="en-GB" sz="1401" spc="-38" dirty="0">
                <a:solidFill>
                  <a:srgbClr val="112369"/>
                </a:solidFill>
                <a:latin typeface="Nunito"/>
              </a:rPr>
              <a:t>National and subregional workshops</a:t>
            </a:r>
          </a:p>
          <a:p>
            <a:pPr marL="647700" lvl="2" indent="-215742">
              <a:buFont typeface="Arial"/>
              <a:buChar char="⚬"/>
            </a:pPr>
            <a:r>
              <a:rPr lang="en-GB" sz="1388" spc="-38" dirty="0">
                <a:solidFill>
                  <a:srgbClr val="112369"/>
                </a:solidFill>
                <a:latin typeface="Nunito"/>
              </a:rPr>
              <a:t>Trainings </a:t>
            </a:r>
          </a:p>
          <a:p>
            <a:pPr marL="647733" lvl="2" indent="-215911">
              <a:buFont typeface="Arial"/>
              <a:buChar char="⚬"/>
            </a:pPr>
            <a:r>
              <a:rPr lang="en-GB" sz="1401" spc="-38" dirty="0">
                <a:solidFill>
                  <a:srgbClr val="112369"/>
                </a:solidFill>
                <a:latin typeface="Nunito"/>
              </a:rPr>
              <a:t>Exercises </a:t>
            </a:r>
          </a:p>
          <a:p>
            <a:pPr marL="647733" lvl="2" indent="-215911">
              <a:buFont typeface="Arial"/>
              <a:buChar char="⚬"/>
            </a:pPr>
            <a:r>
              <a:rPr lang="en-GB" sz="1401" spc="-38" dirty="0">
                <a:solidFill>
                  <a:srgbClr val="112369"/>
                </a:solidFill>
                <a:latin typeface="Nunito"/>
              </a:rPr>
              <a:t>Conferences</a:t>
            </a:r>
          </a:p>
          <a:p>
            <a:pPr marL="431822" lvl="2"/>
            <a:endParaRPr lang="en-GB" sz="1500" spc="-38" dirty="0">
              <a:solidFill>
                <a:srgbClr val="112369"/>
              </a:solidFill>
              <a:latin typeface="Nunito"/>
            </a:endParaRPr>
          </a:p>
          <a:p>
            <a:pPr marL="323867" lvl="1" indent="-161934">
              <a:lnSpc>
                <a:spcPts val="1665"/>
              </a:lnSpc>
              <a:buFont typeface="Arial"/>
              <a:buChar char="•"/>
            </a:pPr>
            <a:r>
              <a:rPr lang="en-GB" sz="1600" spc="-38" dirty="0">
                <a:solidFill>
                  <a:srgbClr val="112369"/>
                </a:solidFill>
                <a:latin typeface="Nunito Bold"/>
              </a:rPr>
              <a:t>Annual budget</a:t>
            </a:r>
            <a:r>
              <a:rPr lang="en-GB" sz="1600" spc="-38" dirty="0">
                <a:solidFill>
                  <a:srgbClr val="112369"/>
                </a:solidFill>
                <a:latin typeface="Nunito"/>
              </a:rPr>
              <a:t>:</a:t>
            </a:r>
          </a:p>
          <a:p>
            <a:pPr marL="647733" lvl="2" indent="-215911">
              <a:lnSpc>
                <a:spcPts val="1665"/>
              </a:lnSpc>
              <a:buFont typeface="Arial"/>
              <a:buChar char="⚬"/>
            </a:pPr>
            <a:r>
              <a:rPr lang="en-GB" sz="1200" spc="-38" dirty="0">
                <a:solidFill>
                  <a:srgbClr val="112369"/>
                </a:solidFill>
                <a:latin typeface="Nunito"/>
              </a:rPr>
              <a:t>IMO</a:t>
            </a:r>
          </a:p>
          <a:p>
            <a:pPr marL="647733" lvl="2" indent="-215911">
              <a:lnSpc>
                <a:spcPts val="1665"/>
              </a:lnSpc>
              <a:buFont typeface="Arial"/>
              <a:buChar char="⚬"/>
            </a:pPr>
            <a:r>
              <a:rPr lang="en-GB" sz="1200" spc="-38" dirty="0">
                <a:solidFill>
                  <a:srgbClr val="112369"/>
                </a:solidFill>
                <a:latin typeface="Nunito"/>
              </a:rPr>
              <a:t>Ipieca : 6 O&amp;G companies</a:t>
            </a:r>
            <a:endParaRPr lang="en-GB" sz="1401" spc="-38" dirty="0">
              <a:solidFill>
                <a:srgbClr val="112369"/>
              </a:solidFill>
              <a:latin typeface="Nunito"/>
            </a:endParaRPr>
          </a:p>
        </p:txBody>
      </p:sp>
      <p:grpSp>
        <p:nvGrpSpPr>
          <p:cNvPr id="14" name="Group 14"/>
          <p:cNvGrpSpPr>
            <a:grpSpLocks noChangeAspect="1"/>
          </p:cNvGrpSpPr>
          <p:nvPr/>
        </p:nvGrpSpPr>
        <p:grpSpPr>
          <a:xfrm>
            <a:off x="6091344" y="1777993"/>
            <a:ext cx="286725" cy="346135"/>
            <a:chOff x="0" y="0"/>
            <a:chExt cx="6350000" cy="7665720"/>
          </a:xfrm>
        </p:grpSpPr>
        <p:sp>
          <p:nvSpPr>
            <p:cNvPr id="15" name="Freeform 1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16" name="Freeform 1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6059" t="5019" r="5459" b="21686"/>
              </a:stretch>
            </a:blipFill>
          </p:spPr>
        </p:sp>
      </p:grpSp>
      <p:grpSp>
        <p:nvGrpSpPr>
          <p:cNvPr id="17" name="Group 17"/>
          <p:cNvGrpSpPr>
            <a:grpSpLocks noChangeAspect="1"/>
          </p:cNvGrpSpPr>
          <p:nvPr/>
        </p:nvGrpSpPr>
        <p:grpSpPr>
          <a:xfrm>
            <a:off x="8177572" y="5531808"/>
            <a:ext cx="286725" cy="346135"/>
            <a:chOff x="0" y="0"/>
            <a:chExt cx="6350000" cy="7665720"/>
          </a:xfrm>
        </p:grpSpPr>
        <p:sp>
          <p:nvSpPr>
            <p:cNvPr id="18" name="Freeform 18"/>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112369"/>
            </a:solidFill>
          </p:spPr>
        </p:sp>
        <p:sp>
          <p:nvSpPr>
            <p:cNvPr id="19" name="Freeform 19"/>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5"/>
              <a:stretch>
                <a:fillRect l="5460" t="21669" r="6060" b="5036"/>
              </a:stretch>
            </a:blipFill>
          </p:spPr>
        </p:sp>
      </p:grpSp>
      <p:grpSp>
        <p:nvGrpSpPr>
          <p:cNvPr id="20" name="Group 20"/>
          <p:cNvGrpSpPr>
            <a:grpSpLocks noChangeAspect="1"/>
          </p:cNvGrpSpPr>
          <p:nvPr/>
        </p:nvGrpSpPr>
        <p:grpSpPr>
          <a:xfrm>
            <a:off x="6349171" y="2894156"/>
            <a:ext cx="286725" cy="28672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22" name="Freeform 22"/>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6"/>
              <a:stretch>
                <a:fillRect l="5760" t="5340" r="5760" b="6179"/>
              </a:stretch>
            </a:blipFill>
          </p:spPr>
        </p:sp>
      </p:grpSp>
      <p:grpSp>
        <p:nvGrpSpPr>
          <p:cNvPr id="23" name="Group 23"/>
          <p:cNvGrpSpPr>
            <a:grpSpLocks noChangeAspect="1"/>
          </p:cNvGrpSpPr>
          <p:nvPr/>
        </p:nvGrpSpPr>
        <p:grpSpPr>
          <a:xfrm>
            <a:off x="5374531" y="2180025"/>
            <a:ext cx="286725" cy="286725"/>
            <a:chOff x="0" y="0"/>
            <a:chExt cx="6350000" cy="6350000"/>
          </a:xfrm>
        </p:grpSpPr>
        <p:sp>
          <p:nvSpPr>
            <p:cNvPr id="24" name="Freeform 2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112369"/>
            </a:solidFill>
          </p:spPr>
        </p:sp>
        <p:sp>
          <p:nvSpPr>
            <p:cNvPr id="25" name="Freeform 25"/>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7"/>
              <a:stretch>
                <a:fillRect l="6149" t="5740" r="5330" b="5740"/>
              </a:stretch>
            </a:blipFill>
          </p:spPr>
        </p:sp>
      </p:grpSp>
      <p:grpSp>
        <p:nvGrpSpPr>
          <p:cNvPr id="26" name="Group 26"/>
          <p:cNvGrpSpPr>
            <a:grpSpLocks noChangeAspect="1"/>
          </p:cNvGrpSpPr>
          <p:nvPr/>
        </p:nvGrpSpPr>
        <p:grpSpPr>
          <a:xfrm>
            <a:off x="6294531" y="2496454"/>
            <a:ext cx="286725" cy="346135"/>
            <a:chOff x="0" y="0"/>
            <a:chExt cx="6350000" cy="7665720"/>
          </a:xfrm>
        </p:grpSpPr>
        <p:sp>
          <p:nvSpPr>
            <p:cNvPr id="27" name="Freeform 27"/>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28" name="Freeform 28"/>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6060" t="5019" r="5460" b="21686"/>
              </a:stretch>
            </a:blipFill>
          </p:spPr>
        </p:sp>
      </p:grpSp>
      <p:grpSp>
        <p:nvGrpSpPr>
          <p:cNvPr id="29" name="Group 29"/>
          <p:cNvGrpSpPr>
            <a:grpSpLocks noChangeAspect="1"/>
          </p:cNvGrpSpPr>
          <p:nvPr/>
        </p:nvGrpSpPr>
        <p:grpSpPr>
          <a:xfrm>
            <a:off x="5427933" y="2555863"/>
            <a:ext cx="286725" cy="286725"/>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31" name="Freeform 31"/>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9"/>
              <a:stretch>
                <a:fillRect l="5759" t="5339" r="5759" b="6179"/>
              </a:stretch>
            </a:blipFill>
          </p:spPr>
        </p:sp>
      </p:grpSp>
      <p:grpSp>
        <p:nvGrpSpPr>
          <p:cNvPr id="32" name="Group 32"/>
          <p:cNvGrpSpPr>
            <a:grpSpLocks noChangeAspect="1"/>
          </p:cNvGrpSpPr>
          <p:nvPr/>
        </p:nvGrpSpPr>
        <p:grpSpPr>
          <a:xfrm>
            <a:off x="7687621" y="2729330"/>
            <a:ext cx="286725" cy="286725"/>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34" name="Freeform 3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0"/>
              <a:stretch>
                <a:fillRect l="5759" t="6180" r="5759" b="5339"/>
              </a:stretch>
            </a:blipFill>
          </p:spPr>
        </p:sp>
      </p:grpSp>
      <p:grpSp>
        <p:nvGrpSpPr>
          <p:cNvPr id="35" name="Group 35"/>
          <p:cNvGrpSpPr>
            <a:grpSpLocks noChangeAspect="1"/>
          </p:cNvGrpSpPr>
          <p:nvPr/>
        </p:nvGrpSpPr>
        <p:grpSpPr>
          <a:xfrm>
            <a:off x="5947981" y="2382797"/>
            <a:ext cx="286725" cy="346135"/>
            <a:chOff x="0" y="0"/>
            <a:chExt cx="6350000" cy="7665720"/>
          </a:xfrm>
        </p:grpSpPr>
        <p:sp>
          <p:nvSpPr>
            <p:cNvPr id="36" name="Freeform 36"/>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37" name="Freeform 37"/>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1"/>
              <a:stretch>
                <a:fillRect l="6060" t="5019" r="5460" b="21686"/>
              </a:stretch>
            </a:blipFill>
          </p:spPr>
        </p:sp>
      </p:grpSp>
      <p:grpSp>
        <p:nvGrpSpPr>
          <p:cNvPr id="38" name="Group 38"/>
          <p:cNvGrpSpPr>
            <a:grpSpLocks noChangeAspect="1"/>
          </p:cNvGrpSpPr>
          <p:nvPr/>
        </p:nvGrpSpPr>
        <p:grpSpPr>
          <a:xfrm>
            <a:off x="5661256" y="2842588"/>
            <a:ext cx="286725" cy="286725"/>
            <a:chOff x="0" y="0"/>
            <a:chExt cx="6350000" cy="6350000"/>
          </a:xfrm>
        </p:grpSpPr>
        <p:sp>
          <p:nvSpPr>
            <p:cNvPr id="39" name="Freeform 39"/>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40" name="Freeform 40"/>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12"/>
              <a:stretch>
                <a:fillRect l="5759" t="5339" r="5759" b="6179"/>
              </a:stretch>
            </a:blipFill>
          </p:spPr>
        </p:sp>
      </p:grpSp>
      <p:grpSp>
        <p:nvGrpSpPr>
          <p:cNvPr id="41" name="Group 41"/>
          <p:cNvGrpSpPr>
            <a:grpSpLocks noChangeAspect="1"/>
          </p:cNvGrpSpPr>
          <p:nvPr/>
        </p:nvGrpSpPr>
        <p:grpSpPr>
          <a:xfrm>
            <a:off x="6007806" y="3016055"/>
            <a:ext cx="286725" cy="346135"/>
            <a:chOff x="0" y="0"/>
            <a:chExt cx="6350000" cy="7665720"/>
          </a:xfrm>
        </p:grpSpPr>
        <p:sp>
          <p:nvSpPr>
            <p:cNvPr id="42" name="Freeform 42"/>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112369"/>
            </a:solidFill>
          </p:spPr>
        </p:sp>
        <p:sp>
          <p:nvSpPr>
            <p:cNvPr id="43" name="Freeform 43"/>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13"/>
              <a:stretch>
                <a:fillRect l="5459" t="21669" r="6059" b="5036"/>
              </a:stretch>
            </a:blipFill>
          </p:spPr>
        </p:sp>
      </p:grpSp>
      <p:grpSp>
        <p:nvGrpSpPr>
          <p:cNvPr id="44" name="Group 44"/>
          <p:cNvGrpSpPr>
            <a:grpSpLocks noChangeAspect="1"/>
          </p:cNvGrpSpPr>
          <p:nvPr/>
        </p:nvGrpSpPr>
        <p:grpSpPr>
          <a:xfrm>
            <a:off x="6660280" y="2902397"/>
            <a:ext cx="286725" cy="286725"/>
            <a:chOff x="0" y="0"/>
            <a:chExt cx="6350000" cy="6350000"/>
          </a:xfrm>
        </p:grpSpPr>
        <p:sp>
          <p:nvSpPr>
            <p:cNvPr id="45" name="Freeform 45"/>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46" name="Freeform 46"/>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14"/>
              <a:stretch>
                <a:fillRect l="5759" t="5340" r="5759" b="6179"/>
              </a:stretch>
            </a:blipFill>
          </p:spPr>
        </p:sp>
      </p:grpSp>
      <p:grpSp>
        <p:nvGrpSpPr>
          <p:cNvPr id="47" name="Group 47"/>
          <p:cNvGrpSpPr>
            <a:grpSpLocks noChangeAspect="1"/>
          </p:cNvGrpSpPr>
          <p:nvPr/>
        </p:nvGrpSpPr>
        <p:grpSpPr>
          <a:xfrm>
            <a:off x="7232431" y="3045759"/>
            <a:ext cx="286725" cy="286725"/>
            <a:chOff x="0" y="0"/>
            <a:chExt cx="6350000" cy="6350000"/>
          </a:xfrm>
        </p:grpSpPr>
        <p:sp>
          <p:nvSpPr>
            <p:cNvPr id="48" name="Freeform 48"/>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112369"/>
            </a:solidFill>
          </p:spPr>
        </p:sp>
        <p:sp>
          <p:nvSpPr>
            <p:cNvPr id="49" name="Freeform 49"/>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5"/>
              <a:stretch>
                <a:fillRect l="6149" t="5739" r="5330" b="5739"/>
              </a:stretch>
            </a:blipFill>
          </p:spPr>
        </p:sp>
      </p:grpSp>
      <p:grpSp>
        <p:nvGrpSpPr>
          <p:cNvPr id="50" name="Group 50"/>
          <p:cNvGrpSpPr>
            <a:grpSpLocks noChangeAspect="1"/>
          </p:cNvGrpSpPr>
          <p:nvPr/>
        </p:nvGrpSpPr>
        <p:grpSpPr>
          <a:xfrm>
            <a:off x="7715758" y="4724697"/>
            <a:ext cx="286725" cy="286725"/>
            <a:chOff x="0" y="0"/>
            <a:chExt cx="6350000" cy="6350000"/>
          </a:xfrm>
        </p:grpSpPr>
        <p:sp>
          <p:nvSpPr>
            <p:cNvPr id="51" name="Freeform 51"/>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112369"/>
            </a:solidFill>
          </p:spPr>
        </p:sp>
        <p:sp>
          <p:nvSpPr>
            <p:cNvPr id="52" name="Freeform 52"/>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6"/>
              <a:stretch>
                <a:fillRect l="6149" t="5739" r="5330" b="5739"/>
              </a:stretch>
            </a:blipFill>
          </p:spPr>
        </p:sp>
      </p:grpSp>
      <p:grpSp>
        <p:nvGrpSpPr>
          <p:cNvPr id="53" name="Group 53"/>
          <p:cNvGrpSpPr>
            <a:grpSpLocks noChangeAspect="1"/>
          </p:cNvGrpSpPr>
          <p:nvPr/>
        </p:nvGrpSpPr>
        <p:grpSpPr>
          <a:xfrm>
            <a:off x="6687735" y="2323387"/>
            <a:ext cx="286725" cy="346135"/>
            <a:chOff x="0" y="0"/>
            <a:chExt cx="6350000" cy="7665720"/>
          </a:xfrm>
        </p:grpSpPr>
        <p:sp>
          <p:nvSpPr>
            <p:cNvPr id="54" name="Freeform 54"/>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55" name="Freeform 55"/>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7"/>
              <a:stretch>
                <a:fillRect l="6059" t="5019" r="5459" b="21686"/>
              </a:stretch>
            </a:blipFill>
          </p:spPr>
        </p:sp>
      </p:grpSp>
      <p:grpSp>
        <p:nvGrpSpPr>
          <p:cNvPr id="56" name="Group 56"/>
          <p:cNvGrpSpPr>
            <a:grpSpLocks noChangeAspect="1"/>
          </p:cNvGrpSpPr>
          <p:nvPr/>
        </p:nvGrpSpPr>
        <p:grpSpPr>
          <a:xfrm>
            <a:off x="7156780" y="2412502"/>
            <a:ext cx="286725" cy="346135"/>
            <a:chOff x="0" y="0"/>
            <a:chExt cx="6350000" cy="7665720"/>
          </a:xfrm>
        </p:grpSpPr>
        <p:sp>
          <p:nvSpPr>
            <p:cNvPr id="57" name="Freeform 57"/>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58" name="Freeform 58"/>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8"/>
              <a:stretch>
                <a:fillRect l="6059" t="5019" r="5459" b="21686"/>
              </a:stretch>
            </a:blipFill>
          </p:spPr>
        </p:sp>
      </p:grpSp>
      <p:grpSp>
        <p:nvGrpSpPr>
          <p:cNvPr id="59" name="Group 59"/>
          <p:cNvGrpSpPr>
            <a:grpSpLocks noChangeAspect="1"/>
          </p:cNvGrpSpPr>
          <p:nvPr/>
        </p:nvGrpSpPr>
        <p:grpSpPr>
          <a:xfrm>
            <a:off x="5804619" y="2096071"/>
            <a:ext cx="286725" cy="286725"/>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61" name="Freeform 61"/>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9"/>
              <a:stretch>
                <a:fillRect l="5759" t="6179" r="5759" b="5339"/>
              </a:stretch>
            </a:blipFill>
          </p:spPr>
        </p:sp>
      </p:grpSp>
      <p:grpSp>
        <p:nvGrpSpPr>
          <p:cNvPr id="62" name="Group 62"/>
          <p:cNvGrpSpPr>
            <a:grpSpLocks noChangeAspect="1"/>
          </p:cNvGrpSpPr>
          <p:nvPr/>
        </p:nvGrpSpPr>
        <p:grpSpPr>
          <a:xfrm>
            <a:off x="8388204" y="3429187"/>
            <a:ext cx="286725" cy="286725"/>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64" name="Freeform 6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0"/>
              <a:stretch>
                <a:fillRect l="5759" t="6180" r="5759" b="5339"/>
              </a:stretch>
            </a:blipFill>
          </p:spPr>
        </p:sp>
      </p:grpSp>
      <p:grpSp>
        <p:nvGrpSpPr>
          <p:cNvPr id="65" name="Group 65"/>
          <p:cNvGrpSpPr>
            <a:grpSpLocks noChangeAspect="1"/>
          </p:cNvGrpSpPr>
          <p:nvPr/>
        </p:nvGrpSpPr>
        <p:grpSpPr>
          <a:xfrm>
            <a:off x="7285671" y="3502526"/>
            <a:ext cx="286725" cy="286725"/>
            <a:chOff x="0" y="0"/>
            <a:chExt cx="6350000" cy="6350000"/>
          </a:xfrm>
        </p:grpSpPr>
        <p:sp>
          <p:nvSpPr>
            <p:cNvPr id="66" name="Freeform 66"/>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67" name="Freeform 67"/>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1"/>
              <a:stretch>
                <a:fillRect l="5760" t="5340" r="5760" b="6179"/>
              </a:stretch>
            </a:blipFill>
          </p:spPr>
        </p:sp>
      </p:grpSp>
      <p:grpSp>
        <p:nvGrpSpPr>
          <p:cNvPr id="68" name="Group 68"/>
          <p:cNvGrpSpPr>
            <a:grpSpLocks noChangeAspect="1"/>
          </p:cNvGrpSpPr>
          <p:nvPr/>
        </p:nvGrpSpPr>
        <p:grpSpPr>
          <a:xfrm>
            <a:off x="4966496" y="2353092"/>
            <a:ext cx="286725" cy="286725"/>
            <a:chOff x="0" y="0"/>
            <a:chExt cx="6350000" cy="6350000"/>
          </a:xfrm>
        </p:grpSpPr>
        <p:sp>
          <p:nvSpPr>
            <p:cNvPr id="69" name="Freeform 69"/>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70" name="Freeform 70"/>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2"/>
              <a:stretch>
                <a:fillRect l="5760" t="5339" r="5760" b="6180"/>
              </a:stretch>
            </a:blipFill>
          </p:spPr>
        </p:sp>
      </p:grpSp>
      <p:grpSp>
        <p:nvGrpSpPr>
          <p:cNvPr id="71" name="Group 71"/>
          <p:cNvGrpSpPr>
            <a:grpSpLocks noChangeAspect="1"/>
          </p:cNvGrpSpPr>
          <p:nvPr/>
        </p:nvGrpSpPr>
        <p:grpSpPr>
          <a:xfrm>
            <a:off x="7830983" y="3215801"/>
            <a:ext cx="286725" cy="286725"/>
            <a:chOff x="0" y="0"/>
            <a:chExt cx="6350000" cy="6350000"/>
          </a:xfrm>
        </p:grpSpPr>
        <p:sp>
          <p:nvSpPr>
            <p:cNvPr id="72" name="Freeform 72"/>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73" name="Freeform 73"/>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3"/>
              <a:stretch>
                <a:fillRect l="5759" t="6179" r="5759" b="5339"/>
              </a:stretch>
            </a:blipFill>
          </p:spPr>
        </p:sp>
      </p:grpSp>
      <p:grpSp>
        <p:nvGrpSpPr>
          <p:cNvPr id="74" name="Group 74"/>
          <p:cNvGrpSpPr>
            <a:grpSpLocks noChangeAspect="1"/>
          </p:cNvGrpSpPr>
          <p:nvPr/>
        </p:nvGrpSpPr>
        <p:grpSpPr>
          <a:xfrm>
            <a:off x="7572396" y="4124694"/>
            <a:ext cx="286725" cy="286725"/>
            <a:chOff x="0" y="0"/>
            <a:chExt cx="6350000" cy="6350000"/>
          </a:xfrm>
        </p:grpSpPr>
        <p:sp>
          <p:nvSpPr>
            <p:cNvPr id="75" name="Freeform 75"/>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76" name="Freeform 76"/>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4"/>
              <a:stretch>
                <a:fillRect l="5759" t="5339" r="5759" b="6179"/>
              </a:stretch>
            </a:blipFill>
          </p:spPr>
        </p:sp>
      </p:grpSp>
      <p:grpSp>
        <p:nvGrpSpPr>
          <p:cNvPr id="77" name="Group 77"/>
          <p:cNvGrpSpPr>
            <a:grpSpLocks noChangeAspect="1"/>
          </p:cNvGrpSpPr>
          <p:nvPr/>
        </p:nvGrpSpPr>
        <p:grpSpPr>
          <a:xfrm>
            <a:off x="6947005" y="3429187"/>
            <a:ext cx="286725" cy="286725"/>
            <a:chOff x="0" y="0"/>
            <a:chExt cx="6350000" cy="6350000"/>
          </a:xfrm>
        </p:grpSpPr>
        <p:sp>
          <p:nvSpPr>
            <p:cNvPr id="78" name="Freeform 78"/>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79" name="Freeform 79"/>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5"/>
              <a:stretch>
                <a:fillRect l="5760" t="5339" r="5760" b="6180"/>
              </a:stretch>
            </a:blipFill>
          </p:spPr>
        </p:sp>
      </p:grpSp>
      <p:pic>
        <p:nvPicPr>
          <p:cNvPr id="82" name="Image 13">
            <a:extLst>
              <a:ext uri="{FF2B5EF4-FFF2-40B4-BE49-F238E27FC236}">
                <a16:creationId xmlns:a16="http://schemas.microsoft.com/office/drawing/2014/main" id="{22B0C59D-C447-E581-4962-1C97232DBAB6}"/>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3743" b="91444" l="1391" r="98029">
                        <a14:foregroundMark x1="4348" y1="62032" x2="1623" y2="52406"/>
                        <a14:foregroundMark x1="1623" y1="52406" x2="4174" y2="37433"/>
                        <a14:foregroundMark x1="4174" y1="37433" x2="4754" y2="68984"/>
                        <a14:foregroundMark x1="4754" y1="68984" x2="4754" y2="68984"/>
                        <a14:foregroundMark x1="1681" y1="60963" x2="1623" y2="45455"/>
                        <a14:foregroundMark x1="5545" y1="15616" x2="4696" y2="16043"/>
                        <a14:foregroundMark x1="6652" y1="15059" x2="5563" y2="15607"/>
                        <a14:foregroundMark x1="4696" y1="16043" x2="4457" y2="15602"/>
                        <a14:foregroundMark x1="11768" y1="14439" x2="19536" y2="10695"/>
                        <a14:foregroundMark x1="19536" y1="10695" x2="21275" y2="12834"/>
                        <a14:foregroundMark x1="12522" y1="39037" x2="17971" y2="48128"/>
                        <a14:foregroundMark x1="17971" y1="48128" x2="19768" y2="39037"/>
                        <a14:foregroundMark x1="12754" y1="73262" x2="15652" y2="75401"/>
                        <a14:foregroundMark x1="15652" y1="75401" x2="20522" y2="64171"/>
                        <a14:foregroundMark x1="26493" y1="7487" x2="28986" y2="35829"/>
                        <a14:foregroundMark x1="28986" y1="35829" x2="32058" y2="35294"/>
                        <a14:foregroundMark x1="32058" y1="35294" x2="32232" y2="76471"/>
                        <a14:foregroundMark x1="32232" y1="76471" x2="26145" y2="86096"/>
                        <a14:foregroundMark x1="38087" y1="58824" x2="44058" y2="63102"/>
                        <a14:foregroundMark x1="44058" y1="63102" x2="50319" y2="54545"/>
                        <a14:foregroundMark x1="50319" y1="54545" x2="58319" y2="59358"/>
                        <a14:foregroundMark x1="76232" y1="33155" x2="81101" y2="41711"/>
                        <a14:foregroundMark x1="81101" y1="41711" x2="85084" y2="39670"/>
                        <a14:foregroundMark x1="84952" y1="36745" x2="82493" y2="32620"/>
                        <a14:foregroundMark x1="82493" y1="32620" x2="84580" y2="52941"/>
                        <a14:foregroundMark x1="84580" y1="52941" x2="85648" y2="52237"/>
                        <a14:foregroundMark x1="76058" y1="80749" x2="81333" y2="81283"/>
                        <a14:foregroundMark x1="81333" y1="81283" x2="86762" y2="77031"/>
                        <a14:foregroundMark x1="75942" y1="74332" x2="83130" y2="76471"/>
                        <a14:foregroundMark x1="91130" y1="20321" x2="96232" y2="57754"/>
                        <a14:foregroundMark x1="96232" y1="57754" x2="93217" y2="80749"/>
                        <a14:foregroundMark x1="93217" y1="80749" x2="95246" y2="34759"/>
                        <a14:foregroundMark x1="95246" y1="34759" x2="98029" y2="9091"/>
                        <a14:foregroundMark x1="5508" y1="14005" x2="6652" y2="14204"/>
                        <a14:foregroundMark x1="4928" y1="13904" x2="5489" y2="14002"/>
                        <a14:foregroundMark x1="7617" y1="12834" x2="6725" y2="9091"/>
                        <a14:foregroundMark x1="4580" y1="4278" x2="4580" y2="4278"/>
                        <a14:foregroundMark x1="4812" y1="4813" x2="5043" y2="19251"/>
                        <a14:foregroundMark x1="57217" y1="44385" x2="57217" y2="44385"/>
                        <a14:foregroundMark x1="65217" y1="91444" x2="71304" y2="88235"/>
                        <a14:foregroundMark x1="85333" y1="71658" x2="85333" y2="71658"/>
                        <a14:foregroundMark x1="82058" y1="32692" x2="85605" y2="40385"/>
                        <a14:foregroundMark x1="85396" y1="37821" x2="87135" y2="28205"/>
                        <a14:foregroundMark x1="82406" y1="26923" x2="86161" y2="28846"/>
                        <a14:backgroundMark x1="7884" y1="12834" x2="7884" y2="17112"/>
                        <a14:backgroundMark x1="74200" y1="92949" x2="76982" y2="10256"/>
                        <a14:backgroundMark x1="76982" y1="10256" x2="85535" y2="14103"/>
                        <a14:backgroundMark x1="86619" y1="38241" x2="89221" y2="96154"/>
                        <a14:backgroundMark x1="85535" y1="14103" x2="85656" y2="16796"/>
                        <a14:backgroundMark x1="89221" y1="96154" x2="74687" y2="92949"/>
                        <a14:backgroundMark x1="22045" y1="64744" x2="22531" y2="9615"/>
                        <a14:backgroundMark x1="1113" y1="19231" x2="3825" y2="23718"/>
                        <a14:backgroundMark x1="15299" y1="28205" x2="16273" y2="25641"/>
                      </a14:backgroundRemoval>
                    </a14:imgEffect>
                  </a14:imgLayer>
                </a14:imgProps>
              </a:ext>
              <a:ext uri="{28A0092B-C50C-407E-A947-70E740481C1C}">
                <a14:useLocalDpi xmlns:a14="http://schemas.microsoft.com/office/drawing/2010/main" val="0"/>
              </a:ext>
            </a:extLst>
          </a:blip>
          <a:srcRect l="58974" r="11310" b="14505"/>
          <a:stretch/>
        </p:blipFill>
        <p:spPr>
          <a:xfrm>
            <a:off x="2940654" y="5626570"/>
            <a:ext cx="850829" cy="265365"/>
          </a:xfrm>
          <a:prstGeom prst="rect">
            <a:avLst/>
          </a:prstGeom>
        </p:spPr>
      </p:pic>
      <p:pic>
        <p:nvPicPr>
          <p:cNvPr id="84" name="Image 13">
            <a:extLst>
              <a:ext uri="{FF2B5EF4-FFF2-40B4-BE49-F238E27FC236}">
                <a16:creationId xmlns:a16="http://schemas.microsoft.com/office/drawing/2014/main" id="{273B8BA4-F928-AF35-005E-BC5249FD8A92}"/>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3743" b="91444" l="1391" r="98029">
                        <a14:foregroundMark x1="4348" y1="62032" x2="1623" y2="52406"/>
                        <a14:foregroundMark x1="1623" y1="52406" x2="4174" y2="37433"/>
                        <a14:foregroundMark x1="4174" y1="37433" x2="4754" y2="68984"/>
                        <a14:foregroundMark x1="4754" y1="68984" x2="4754" y2="68984"/>
                        <a14:foregroundMark x1="1681" y1="60963" x2="1623" y2="45455"/>
                        <a14:foregroundMark x1="5545" y1="15616" x2="4696" y2="16043"/>
                        <a14:foregroundMark x1="6652" y1="15059" x2="5563" y2="15607"/>
                        <a14:foregroundMark x1="4696" y1="16043" x2="4457" y2="15602"/>
                        <a14:foregroundMark x1="11768" y1="14439" x2="19536" y2="10695"/>
                        <a14:foregroundMark x1="19536" y1="10695" x2="21275" y2="12834"/>
                        <a14:foregroundMark x1="12522" y1="39037" x2="17971" y2="48128"/>
                        <a14:foregroundMark x1="17971" y1="48128" x2="19768" y2="39037"/>
                        <a14:foregroundMark x1="12754" y1="73262" x2="15652" y2="75401"/>
                        <a14:foregroundMark x1="15652" y1="75401" x2="20522" y2="64171"/>
                        <a14:foregroundMark x1="26493" y1="7487" x2="28986" y2="35829"/>
                        <a14:foregroundMark x1="28986" y1="35829" x2="32058" y2="35294"/>
                        <a14:foregroundMark x1="32058" y1="35294" x2="32232" y2="76471"/>
                        <a14:foregroundMark x1="32232" y1="76471" x2="26145" y2="86096"/>
                        <a14:foregroundMark x1="38087" y1="58824" x2="44058" y2="63102"/>
                        <a14:foregroundMark x1="44058" y1="63102" x2="50319" y2="54545"/>
                        <a14:foregroundMark x1="50319" y1="54545" x2="58319" y2="59358"/>
                        <a14:foregroundMark x1="76232" y1="33155" x2="81101" y2="41711"/>
                        <a14:foregroundMark x1="81101" y1="41711" x2="85084" y2="39670"/>
                        <a14:foregroundMark x1="84952" y1="36745" x2="82493" y2="32620"/>
                        <a14:foregroundMark x1="82493" y1="32620" x2="84580" y2="52941"/>
                        <a14:foregroundMark x1="84580" y1="52941" x2="85648" y2="52237"/>
                        <a14:foregroundMark x1="76058" y1="80749" x2="81333" y2="81283"/>
                        <a14:foregroundMark x1="81333" y1="81283" x2="86762" y2="77031"/>
                        <a14:foregroundMark x1="75942" y1="74332" x2="83130" y2="76471"/>
                        <a14:foregroundMark x1="91130" y1="20321" x2="96232" y2="57754"/>
                        <a14:foregroundMark x1="96232" y1="57754" x2="93217" y2="80749"/>
                        <a14:foregroundMark x1="93217" y1="80749" x2="95246" y2="34759"/>
                        <a14:foregroundMark x1="95246" y1="34759" x2="98029" y2="9091"/>
                        <a14:foregroundMark x1="5508" y1="14005" x2="6652" y2="14204"/>
                        <a14:foregroundMark x1="4928" y1="13904" x2="5489" y2="14002"/>
                        <a14:foregroundMark x1="7617" y1="12834" x2="6725" y2="9091"/>
                        <a14:foregroundMark x1="4580" y1="4278" x2="4580" y2="4278"/>
                        <a14:foregroundMark x1="4812" y1="4813" x2="5043" y2="19251"/>
                        <a14:foregroundMark x1="57217" y1="44385" x2="57217" y2="44385"/>
                        <a14:foregroundMark x1="65217" y1="91444" x2="71304" y2="88235"/>
                        <a14:foregroundMark x1="85333" y1="71658" x2="85333" y2="71658"/>
                        <a14:foregroundMark x1="82058" y1="32692" x2="85605" y2="40385"/>
                        <a14:foregroundMark x1="85396" y1="37821" x2="87135" y2="28205"/>
                        <a14:foregroundMark x1="82406" y1="26923" x2="86161" y2="28846"/>
                        <a14:backgroundMark x1="7884" y1="12834" x2="7884" y2="17112"/>
                        <a14:backgroundMark x1="74200" y1="92949" x2="76982" y2="10256"/>
                        <a14:backgroundMark x1="76982" y1="10256" x2="85535" y2="14103"/>
                        <a14:backgroundMark x1="86619" y1="38241" x2="89221" y2="96154"/>
                        <a14:backgroundMark x1="85535" y1="14103" x2="85656" y2="16796"/>
                        <a14:backgroundMark x1="89221" y1="96154" x2="74687" y2="92949"/>
                        <a14:backgroundMark x1="22045" y1="64744" x2="22531" y2="9615"/>
                        <a14:backgroundMark x1="1113" y1="19231" x2="3825" y2="23718"/>
                        <a14:backgroundMark x1="15299" y1="28205" x2="16273" y2="25641"/>
                      </a14:backgroundRemoval>
                    </a14:imgEffect>
                  </a14:imgLayer>
                </a14:imgProps>
              </a:ext>
              <a:ext uri="{28A0092B-C50C-407E-A947-70E740481C1C}">
                <a14:useLocalDpi xmlns:a14="http://schemas.microsoft.com/office/drawing/2010/main" val="0"/>
              </a:ext>
            </a:extLst>
          </a:blip>
          <a:srcRect r="41773"/>
          <a:stretch/>
        </p:blipFill>
        <p:spPr>
          <a:xfrm>
            <a:off x="2847473" y="5249157"/>
            <a:ext cx="1842298" cy="31038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EB26D3B0-F031-4D72-A7AA-7B1EA31586CF}"/>
              </a:ext>
            </a:extLst>
          </p:cNvPr>
          <p:cNvPicPr>
            <a:picLocks noChangeAspect="1"/>
          </p:cNvPicPr>
          <p:nvPr/>
        </p:nvPicPr>
        <p:blipFill>
          <a:blip r:embed="rId3"/>
          <a:stretch>
            <a:fillRect/>
          </a:stretch>
        </p:blipFill>
        <p:spPr>
          <a:xfrm>
            <a:off x="0" y="812156"/>
            <a:ext cx="9144000" cy="5233688"/>
          </a:xfrm>
          <a:prstGeom prst="rect">
            <a:avLst/>
          </a:prstGeom>
        </p:spPr>
      </p:pic>
      <p:pic>
        <p:nvPicPr>
          <p:cNvPr id="4" name="Image 14">
            <a:extLst>
              <a:ext uri="{FF2B5EF4-FFF2-40B4-BE49-F238E27FC236}">
                <a16:creationId xmlns:a16="http://schemas.microsoft.com/office/drawing/2014/main" id="{E708157C-7420-38BB-FBF5-60F8F99A368B}"/>
              </a:ext>
            </a:extLst>
          </p:cNvPr>
          <p:cNvPicPr/>
          <p:nvPr/>
        </p:nvPicPr>
        <p:blipFill>
          <a:blip r:embed="rId4"/>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3511155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1734C60D-4424-4D32-918D-825B9ADFFFD7}"/>
              </a:ext>
            </a:extLst>
          </p:cNvPr>
          <p:cNvPicPr>
            <a:picLocks noChangeAspect="1"/>
          </p:cNvPicPr>
          <p:nvPr/>
        </p:nvPicPr>
        <p:blipFill>
          <a:blip r:embed="rId3"/>
          <a:stretch>
            <a:fillRect/>
          </a:stretch>
        </p:blipFill>
        <p:spPr>
          <a:xfrm>
            <a:off x="625936" y="788540"/>
            <a:ext cx="2942107" cy="2779478"/>
          </a:xfrm>
          <a:prstGeom prst="rect">
            <a:avLst/>
          </a:prstGeom>
        </p:spPr>
      </p:pic>
      <p:pic>
        <p:nvPicPr>
          <p:cNvPr id="5" name="Image 4">
            <a:extLst>
              <a:ext uri="{FF2B5EF4-FFF2-40B4-BE49-F238E27FC236}">
                <a16:creationId xmlns:a16="http://schemas.microsoft.com/office/drawing/2014/main" id="{395DD416-F8CC-47AC-B4B8-80B03F19FABF}"/>
              </a:ext>
            </a:extLst>
          </p:cNvPr>
          <p:cNvPicPr>
            <a:picLocks noChangeAspect="1"/>
          </p:cNvPicPr>
          <p:nvPr/>
        </p:nvPicPr>
        <p:blipFill>
          <a:blip r:embed="rId4"/>
          <a:stretch>
            <a:fillRect/>
          </a:stretch>
        </p:blipFill>
        <p:spPr>
          <a:xfrm>
            <a:off x="4707208" y="778960"/>
            <a:ext cx="3665990" cy="5300079"/>
          </a:xfrm>
          <a:prstGeom prst="rect">
            <a:avLst/>
          </a:prstGeom>
        </p:spPr>
      </p:pic>
      <p:pic>
        <p:nvPicPr>
          <p:cNvPr id="9" name="Image 8">
            <a:extLst>
              <a:ext uri="{FF2B5EF4-FFF2-40B4-BE49-F238E27FC236}">
                <a16:creationId xmlns:a16="http://schemas.microsoft.com/office/drawing/2014/main" id="{BD5EE6EC-CACB-4C6A-A025-E81AAAA4B05D}"/>
              </a:ext>
            </a:extLst>
          </p:cNvPr>
          <p:cNvPicPr>
            <a:picLocks noChangeAspect="1"/>
          </p:cNvPicPr>
          <p:nvPr/>
        </p:nvPicPr>
        <p:blipFill>
          <a:blip r:embed="rId5"/>
          <a:stretch>
            <a:fillRect/>
          </a:stretch>
        </p:blipFill>
        <p:spPr>
          <a:xfrm>
            <a:off x="625936" y="3702248"/>
            <a:ext cx="3219945" cy="2564030"/>
          </a:xfrm>
          <a:prstGeom prst="rect">
            <a:avLst/>
          </a:prstGeom>
        </p:spPr>
      </p:pic>
      <p:pic>
        <p:nvPicPr>
          <p:cNvPr id="4" name="Image 14">
            <a:extLst>
              <a:ext uri="{FF2B5EF4-FFF2-40B4-BE49-F238E27FC236}">
                <a16:creationId xmlns:a16="http://schemas.microsoft.com/office/drawing/2014/main" id="{04ACB355-4FBC-A6B6-E9E5-306069EA529A}"/>
              </a:ext>
            </a:extLst>
          </p:cNvPr>
          <p:cNvPicPr/>
          <p:nvPr/>
        </p:nvPicPr>
        <p:blipFill>
          <a:blip r:embed="rId6"/>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7006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 - Angola</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2" name="Webgnome_export_angola_derive_06_juin_2023">
            <a:hlinkClick r:id="" action="ppaction://media"/>
            <a:extLst>
              <a:ext uri="{FF2B5EF4-FFF2-40B4-BE49-F238E27FC236}">
                <a16:creationId xmlns:a16="http://schemas.microsoft.com/office/drawing/2014/main" id="{14159FC8-DE5B-45BA-8A51-3F7ECB783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4288"/>
            <a:ext cx="9144000" cy="4289425"/>
          </a:xfrm>
          <a:prstGeom prst="rect">
            <a:avLst/>
          </a:prstGeom>
        </p:spPr>
      </p:pic>
      <p:pic>
        <p:nvPicPr>
          <p:cNvPr id="4" name="Image 14">
            <a:extLst>
              <a:ext uri="{FF2B5EF4-FFF2-40B4-BE49-F238E27FC236}">
                <a16:creationId xmlns:a16="http://schemas.microsoft.com/office/drawing/2014/main" id="{A7276ECD-FC1F-3069-D57C-7FFA92E9816D}"/>
              </a:ext>
            </a:extLst>
          </p:cNvPr>
          <p:cNvPicPr/>
          <p:nvPr/>
        </p:nvPicPr>
        <p:blipFill>
          <a:blip r:embed="rId6"/>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47691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77B3AA-5F8B-4912-98B2-A254456CAAE6}"/>
              </a:ext>
            </a:extLst>
          </p:cNvPr>
          <p:cNvPicPr>
            <a:picLocks noChangeAspect="1"/>
          </p:cNvPicPr>
          <p:nvPr/>
        </p:nvPicPr>
        <p:blipFill>
          <a:blip r:embed="rId3"/>
          <a:stretch>
            <a:fillRect/>
          </a:stretch>
        </p:blipFill>
        <p:spPr>
          <a:xfrm>
            <a:off x="0" y="917778"/>
            <a:ext cx="9144000" cy="5022443"/>
          </a:xfrm>
          <a:prstGeom prst="rect">
            <a:avLst/>
          </a:prstGeom>
        </p:spPr>
      </p:pic>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1" normalizeH="0" baseline="0" noProof="0">
                <a:ln>
                  <a:noFill/>
                </a:ln>
                <a:solidFill>
                  <a:srgbClr val="777777"/>
                </a:solidFill>
                <a:effectLst/>
                <a:uLnTx/>
                <a:uFillTx/>
                <a:latin typeface="Arial"/>
                <a:ea typeface="DejaVu Sans"/>
                <a:cs typeface="DejaVu Sans"/>
              </a:rPr>
              <a:t>Webinaire ENG - Angola (MOTHY / WEBGNOME)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sp>
        <p:nvSpPr>
          <p:cNvPr id="7" name="ZoneTexte 6">
            <a:extLst>
              <a:ext uri="{FF2B5EF4-FFF2-40B4-BE49-F238E27FC236}">
                <a16:creationId xmlns:a16="http://schemas.microsoft.com/office/drawing/2014/main" id="{5D14F68D-CAD7-4C6C-B19C-FB1BA1F46A7E}"/>
              </a:ext>
            </a:extLst>
          </p:cNvPr>
          <p:cNvSpPr txBox="1"/>
          <p:nvPr/>
        </p:nvSpPr>
        <p:spPr>
          <a:xfrm>
            <a:off x="3708000" y="2372505"/>
            <a:ext cx="69442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7030A0"/>
                </a:solidFill>
                <a:effectLst/>
                <a:uLnTx/>
                <a:uFillTx/>
                <a:latin typeface="Arial"/>
                <a:ea typeface="DejaVu Sans"/>
                <a:cs typeface="DejaVu Sans"/>
              </a:rPr>
              <a:t>MOTHY</a:t>
            </a:r>
            <a:endParaRPr kumimoji="0" lang="fr-FR" sz="1800" b="0" i="0" u="none" strike="noStrike" kern="1200" cap="none" spc="0" normalizeH="0" baseline="0" noProof="0">
              <a:ln>
                <a:noFill/>
              </a:ln>
              <a:solidFill>
                <a:srgbClr val="7030A0"/>
              </a:solidFill>
              <a:effectLst/>
              <a:uLnTx/>
              <a:uFillTx/>
              <a:latin typeface="Arial"/>
              <a:ea typeface="DejaVu Sans"/>
              <a:cs typeface="DejaVu Sans"/>
            </a:endParaRPr>
          </a:p>
        </p:txBody>
      </p:sp>
      <p:sp>
        <p:nvSpPr>
          <p:cNvPr id="18" name="ZoneTexte 17">
            <a:extLst>
              <a:ext uri="{FF2B5EF4-FFF2-40B4-BE49-F238E27FC236}">
                <a16:creationId xmlns:a16="http://schemas.microsoft.com/office/drawing/2014/main" id="{A32948B9-49FA-4788-92A6-18AC10C77813}"/>
              </a:ext>
            </a:extLst>
          </p:cNvPr>
          <p:cNvSpPr txBox="1"/>
          <p:nvPr/>
        </p:nvSpPr>
        <p:spPr>
          <a:xfrm>
            <a:off x="5091389" y="2900659"/>
            <a:ext cx="10390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D24280"/>
                </a:solidFill>
                <a:effectLst/>
                <a:uLnTx/>
                <a:uFillTx/>
                <a:latin typeface="Arial"/>
                <a:ea typeface="DejaVu Sans"/>
                <a:cs typeface="DejaVu Sans"/>
              </a:rPr>
              <a:t>WEBGNOME</a:t>
            </a:r>
            <a:endParaRPr kumimoji="0" lang="fr-FR" sz="1800" b="0" i="0" u="none" strike="noStrike" kern="1200" cap="none" spc="0" normalizeH="0" baseline="0" noProof="0">
              <a:ln>
                <a:noFill/>
              </a:ln>
              <a:solidFill>
                <a:srgbClr val="D24280"/>
              </a:solidFill>
              <a:effectLst/>
              <a:uLnTx/>
              <a:uFillTx/>
              <a:latin typeface="Arial"/>
              <a:ea typeface="DejaVu Sans"/>
              <a:cs typeface="DejaVu Sans"/>
            </a:endParaRPr>
          </a:p>
        </p:txBody>
      </p:sp>
      <p:pic>
        <p:nvPicPr>
          <p:cNvPr id="6" name="Image 14">
            <a:extLst>
              <a:ext uri="{FF2B5EF4-FFF2-40B4-BE49-F238E27FC236}">
                <a16:creationId xmlns:a16="http://schemas.microsoft.com/office/drawing/2014/main" id="{F299F428-1416-6E24-C8D2-402F33419183}"/>
              </a:ext>
            </a:extLst>
          </p:cNvPr>
          <p:cNvPicPr/>
          <p:nvPr/>
        </p:nvPicPr>
        <p:blipFill>
          <a:blip r:embed="rId4"/>
          <a:stretch/>
        </p:blipFill>
        <p:spPr>
          <a:xfrm>
            <a:off x="1259640" y="6309360"/>
            <a:ext cx="548280" cy="548280"/>
          </a:xfrm>
          <a:prstGeom prst="rect">
            <a:avLst/>
          </a:prstGeom>
          <a:ln w="0">
            <a:noFill/>
          </a:ln>
        </p:spPr>
      </p:pic>
      <p:sp>
        <p:nvSpPr>
          <p:cNvPr id="8" name="ZoneTexte 8">
            <a:extLst>
              <a:ext uri="{FF2B5EF4-FFF2-40B4-BE49-F238E27FC236}">
                <a16:creationId xmlns:a16="http://schemas.microsoft.com/office/drawing/2014/main" id="{3A61A553-51A5-6D23-2306-7489A37E3B14}"/>
              </a:ext>
            </a:extLst>
          </p:cNvPr>
          <p:cNvSpPr/>
          <p:nvPr/>
        </p:nvSpPr>
        <p:spPr>
          <a:xfrm>
            <a:off x="0" y="1599969"/>
            <a:ext cx="3528060" cy="3319504"/>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55245" marR="0" lvl="0" indent="-285750" fontAlgn="auto">
              <a:lnSpc>
                <a:spcPct val="100000"/>
              </a:lnSpc>
              <a:spcBef>
                <a:spcPts val="600"/>
              </a:spcBef>
              <a:spcAft>
                <a:spcPts val="600"/>
              </a:spcAft>
              <a:buClr>
                <a:srgbClr val="004C93"/>
              </a:buClr>
              <a:buSzTx/>
              <a:buFont typeface="Arial Narrow"/>
              <a:buChar char="□"/>
              <a:tabLst/>
              <a:defRPr/>
            </a:pPr>
            <a:r>
              <a:rPr lang="en-GB" sz="2000" b="1" spc="-1">
                <a:solidFill>
                  <a:srgbClr val="777777"/>
                </a:solidFill>
                <a:latin typeface="Arial Narrow"/>
              </a:rPr>
              <a:t>Scenario</a:t>
            </a:r>
            <a:r>
              <a:rPr lang="en-GB" sz="2000" spc="-1">
                <a:solidFill>
                  <a:srgbClr val="777777"/>
                </a:solidFill>
                <a:latin typeface="Arial Narrow"/>
              </a:rPr>
              <a:t> :</a:t>
            </a:r>
            <a:endParaRPr lang="en-US" dirty="0"/>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2023/06/15 12:00:00</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1000 tons of Arabian light</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Instantaneous spill</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Location : 58 nautical miles from the Angola shoreline (</a:t>
            </a:r>
            <a:r>
              <a:rPr lang="en-GB" sz="1600" spc="-1" dirty="0">
                <a:solidFill>
                  <a:srgbClr val="777777"/>
                </a:solidFill>
                <a:latin typeface="Arial Narrow"/>
              </a:rPr>
              <a:t>7</a:t>
            </a:r>
            <a:r>
              <a:rPr lang="en-GB" sz="1600" spc="-1">
                <a:solidFill>
                  <a:srgbClr val="777777"/>
                </a:solidFill>
                <a:latin typeface="Arial Narrow"/>
              </a:rPr>
              <a:t>°S/</a:t>
            </a:r>
            <a:r>
              <a:rPr lang="en-GB" sz="1600" spc="-1" dirty="0">
                <a:solidFill>
                  <a:srgbClr val="777777"/>
                </a:solidFill>
                <a:latin typeface="Arial Narrow"/>
              </a:rPr>
              <a:t>12°30E</a:t>
            </a:r>
            <a:r>
              <a:rPr lang="en-GB" sz="1600" spc="-1">
                <a:solidFill>
                  <a:srgbClr val="777777"/>
                </a:solidFill>
                <a:latin typeface="Arial Narrow"/>
              </a:rPr>
              <a:t>)</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Simulation duration : 48 h</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Run with MOTHY (</a:t>
            </a:r>
            <a:r>
              <a:rPr lang="en-GB" sz="1600" spc="-1" err="1">
                <a:solidFill>
                  <a:srgbClr val="777777"/>
                </a:solidFill>
                <a:latin typeface="Arial Narrow"/>
              </a:rPr>
              <a:t>Météo</a:t>
            </a:r>
            <a:r>
              <a:rPr lang="en-GB" sz="1600" spc="-1">
                <a:solidFill>
                  <a:srgbClr val="777777"/>
                </a:solidFill>
                <a:latin typeface="Arial Narrow"/>
              </a:rPr>
              <a:t>-France). Winds : IFS / Currents : Copernicus</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Run with </a:t>
            </a:r>
            <a:r>
              <a:rPr lang="en-GB" sz="1600" spc="-1" err="1">
                <a:solidFill>
                  <a:srgbClr val="777777"/>
                </a:solidFill>
                <a:latin typeface="Arial Narrow"/>
              </a:rPr>
              <a:t>Webgnome</a:t>
            </a:r>
            <a:r>
              <a:rPr lang="en-GB" sz="1600" spc="-1">
                <a:solidFill>
                  <a:srgbClr val="777777"/>
                </a:solidFill>
                <a:latin typeface="Arial Narrow"/>
              </a:rPr>
              <a:t> (NOAA). Winds GFS / Currents : HYCOM</a:t>
            </a:r>
            <a:endParaRPr lang="en-GB" spc="-1">
              <a:solidFill>
                <a:srgbClr val="777777"/>
              </a:solidFill>
              <a:latin typeface="Arial Narrow"/>
            </a:endParaRPr>
          </a:p>
        </p:txBody>
      </p:sp>
      <p:sp>
        <p:nvSpPr>
          <p:cNvPr id="9" name="Rectangle 12">
            <a:extLst>
              <a:ext uri="{FF2B5EF4-FFF2-40B4-BE49-F238E27FC236}">
                <a16:creationId xmlns:a16="http://schemas.microsoft.com/office/drawing/2014/main" id="{7B39AEDB-2555-3504-1061-0229E305BFBA}"/>
              </a:ext>
            </a:extLst>
          </p:cNvPr>
          <p:cNvSpPr/>
          <p:nvPr/>
        </p:nvSpPr>
        <p:spPr>
          <a:xfrm>
            <a:off x="0" y="1599969"/>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3999270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9080" y="7423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 </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2" name="Webgnome_export_senegal_weathering_15_juin_2023_v2">
            <a:hlinkClick r:id="" action="ppaction://media"/>
            <a:extLst>
              <a:ext uri="{FF2B5EF4-FFF2-40B4-BE49-F238E27FC236}">
                <a16:creationId xmlns:a16="http://schemas.microsoft.com/office/drawing/2014/main" id="{E2B30BF8-0756-457B-9EDD-EA0FF7DE0B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95400"/>
            <a:ext cx="9144000" cy="4267200"/>
          </a:xfrm>
          <a:prstGeom prst="rect">
            <a:avLst/>
          </a:prstGeom>
        </p:spPr>
      </p:pic>
      <p:pic>
        <p:nvPicPr>
          <p:cNvPr id="4" name="Image 14">
            <a:extLst>
              <a:ext uri="{FF2B5EF4-FFF2-40B4-BE49-F238E27FC236}">
                <a16:creationId xmlns:a16="http://schemas.microsoft.com/office/drawing/2014/main" id="{394935A5-A5C7-6E20-636F-57760F224A98}"/>
              </a:ext>
            </a:extLst>
          </p:cNvPr>
          <p:cNvPicPr/>
          <p:nvPr/>
        </p:nvPicPr>
        <p:blipFill>
          <a:blip r:embed="rId6"/>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3399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p:cNvSpPr>
          <p:nvPr>
            <p:ph type="title"/>
          </p:nvPr>
        </p:nvSpPr>
        <p:spPr>
          <a:xfrm>
            <a:off x="142920" y="33228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404"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405" name="Groupe 7"/>
          <p:cNvGrpSpPr/>
          <p:nvPr/>
        </p:nvGrpSpPr>
        <p:grpSpPr>
          <a:xfrm>
            <a:off x="8645400" y="-720"/>
            <a:ext cx="318960" cy="693000"/>
            <a:chOff x="8645400" y="-720"/>
            <a:chExt cx="318960" cy="693000"/>
          </a:xfrm>
        </p:grpSpPr>
        <p:sp>
          <p:nvSpPr>
            <p:cNvPr id="406"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407"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408"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409" name="ZoneTexte 11"/>
          <p:cNvSpPr/>
          <p:nvPr/>
        </p:nvSpPr>
        <p:spPr>
          <a:xfrm>
            <a:off x="287640" y="123480"/>
            <a:ext cx="8424720" cy="7987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200" spc="-1">
                <a:solidFill>
                  <a:srgbClr val="777777"/>
                </a:solidFill>
                <a:latin typeface="Arial Narrow"/>
              </a:rPr>
              <a:t>Choice and comparison of models (ex : </a:t>
            </a:r>
            <a:r>
              <a:rPr lang="en-US" sz="2200" b="0" strike="noStrike" spc="-1">
                <a:solidFill>
                  <a:srgbClr val="777777"/>
                </a:solidFill>
                <a:latin typeface="Arial Narrow"/>
              </a:rPr>
              <a:t>French </a:t>
            </a:r>
            <a:r>
              <a:rPr lang="en-US" sz="2200" spc="-1">
                <a:solidFill>
                  <a:srgbClr val="777777"/>
                </a:solidFill>
                <a:latin typeface="Arial Narrow"/>
              </a:rPr>
              <a:t>prediction committee)</a:t>
            </a:r>
            <a:endParaRPr lang="fr-FR"/>
          </a:p>
          <a:p>
            <a:pPr>
              <a:lnSpc>
                <a:spcPct val="100000"/>
              </a:lnSpc>
              <a:buNone/>
            </a:pPr>
            <a:endParaRPr lang="en-US" sz="2400" b="0" strike="noStrike" spc="-1">
              <a:solidFill>
                <a:srgbClr val="777777"/>
              </a:solidFill>
              <a:latin typeface="Arial Narrow"/>
            </a:endParaRPr>
          </a:p>
        </p:txBody>
      </p:sp>
      <p:sp>
        <p:nvSpPr>
          <p:cNvPr id="410" name="ZoneTexte 12"/>
          <p:cNvSpPr/>
          <p:nvPr/>
        </p:nvSpPr>
        <p:spPr>
          <a:xfrm>
            <a:off x="262750" y="1277240"/>
            <a:ext cx="8280000" cy="4627554"/>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a:spcBef>
                <a:spcPts val="600"/>
              </a:spcBef>
              <a:spcAft>
                <a:spcPts val="600"/>
              </a:spcAft>
              <a:buClr>
                <a:srgbClr val="004C93"/>
              </a:buClr>
              <a:defRPr/>
            </a:pPr>
            <a:r>
              <a:rPr lang="en-GB" sz="2000" spc="-1">
                <a:solidFill>
                  <a:srgbClr val="777777"/>
                </a:solidFill>
                <a:latin typeface="Arial Narrow"/>
              </a:rPr>
              <a:t>French Monitoring and Prediction Committee (for oil and chemical spill) is composed of  Cedre, </a:t>
            </a:r>
            <a:r>
              <a:rPr lang="en-GB" sz="2000" spc="-1" err="1">
                <a:solidFill>
                  <a:srgbClr val="777777"/>
                </a:solidFill>
                <a:latin typeface="Arial Narrow"/>
              </a:rPr>
              <a:t>Météo</a:t>
            </a:r>
            <a:r>
              <a:rPr lang="en-GB" sz="2000" spc="-1">
                <a:solidFill>
                  <a:srgbClr val="777777"/>
                </a:solidFill>
                <a:latin typeface="Arial Narrow"/>
              </a:rPr>
              <a:t>-France, </a:t>
            </a:r>
            <a:r>
              <a:rPr lang="en-GB" sz="2000" spc="-1" err="1">
                <a:solidFill>
                  <a:srgbClr val="777777"/>
                </a:solidFill>
                <a:latin typeface="Arial Narrow"/>
              </a:rPr>
              <a:t>Ifremer</a:t>
            </a:r>
            <a:r>
              <a:rPr lang="en-GB" sz="2000" spc="-1">
                <a:solidFill>
                  <a:srgbClr val="777777"/>
                </a:solidFill>
                <a:latin typeface="Arial Narrow"/>
              </a:rPr>
              <a:t>, National Hydrographic service (SHOM) and state action at sea.</a:t>
            </a:r>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Running and comparing the different models</a:t>
            </a:r>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Comparing the same transport model with different datasets</a:t>
            </a:r>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Comparing the transports models with each other</a:t>
            </a:r>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Analyse the crisis situation and data using every output available from model</a:t>
            </a:r>
            <a:endParaRPr lang="en-GB"/>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 Make operational recommendations</a:t>
            </a:r>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 Produce a synthetic map for broadcasting</a:t>
            </a:r>
          </a:p>
          <a:p>
            <a:pPr marL="512445" lvl="1" indent="-285750">
              <a:spcBef>
                <a:spcPts val="600"/>
              </a:spcBef>
              <a:spcAft>
                <a:spcPts val="600"/>
              </a:spcAft>
              <a:buClr>
                <a:srgbClr val="004C93"/>
              </a:buClr>
              <a:buFont typeface="Arial Narrow"/>
              <a:buChar char="□"/>
              <a:defRPr/>
            </a:pPr>
            <a:r>
              <a:rPr lang="en-GB" sz="2000" spc="-1">
                <a:solidFill>
                  <a:srgbClr val="777777"/>
                </a:solidFill>
                <a:latin typeface="Arial Narrow"/>
              </a:rPr>
              <a:t> Sometimes : relationships with other countries (Prestige : Spain / France)</a:t>
            </a:r>
          </a:p>
        </p:txBody>
      </p:sp>
      <p:sp>
        <p:nvSpPr>
          <p:cNvPr id="411" name="Rectangle 13"/>
          <p:cNvSpPr/>
          <p:nvPr/>
        </p:nvSpPr>
        <p:spPr>
          <a:xfrm>
            <a:off x="262750" y="127724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 name="Image 14">
            <a:extLst>
              <a:ext uri="{FF2B5EF4-FFF2-40B4-BE49-F238E27FC236}">
                <a16:creationId xmlns:a16="http://schemas.microsoft.com/office/drawing/2014/main" id="{220C0421-300A-C4D8-3D4A-467D92C62561}"/>
              </a:ext>
            </a:extLst>
          </p:cNvPr>
          <p:cNvPicPr/>
          <p:nvPr/>
        </p:nvPicPr>
        <p:blipFill>
          <a:blip r:embed="rId3"/>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3455622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3DEEC71F-9F60-CFD1-759E-3502A48ED307}"/>
              </a:ext>
            </a:extLst>
          </p:cNvPr>
          <p:cNvSpPr/>
          <p:nvPr/>
        </p:nvSpPr>
        <p:spPr>
          <a:xfrm>
            <a:off x="262750" y="1094360"/>
            <a:ext cx="8280000" cy="428900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lvl="1">
              <a:defRPr/>
            </a:pPr>
            <a:r>
              <a:rPr lang="en-GB" sz="1600" b="1" i="1" spc="-1">
                <a:solidFill>
                  <a:srgbClr val="777777"/>
                </a:solidFill>
                <a:latin typeface="Arial Narrow"/>
              </a:rPr>
              <a:t>FREE DATA : </a:t>
            </a:r>
            <a:br>
              <a:rPr lang="en-GB" sz="1600" b="1" i="1" spc="-1">
                <a:latin typeface="Arial Narrow"/>
              </a:rPr>
            </a:br>
            <a:br>
              <a:rPr lang="en-GB" sz="1600" b="1" i="1" spc="-1">
                <a:latin typeface="Arial Narrow"/>
              </a:rPr>
            </a:br>
            <a:r>
              <a:rPr lang="en-GB" sz="1600" b="1" i="1" spc="-1">
                <a:solidFill>
                  <a:srgbClr val="777777"/>
                </a:solidFill>
                <a:latin typeface="Arial Narrow"/>
              </a:rPr>
              <a:t>COPERNICUS </a:t>
            </a:r>
            <a:r>
              <a:rPr lang="en-GB" sz="1600" spc="-1">
                <a:solidFill>
                  <a:srgbClr val="6EB9FF"/>
                </a:solidFill>
                <a:latin typeface="Arial Narrow"/>
                <a:hlinkClick r:id="rId2">
                  <a:extLst>
                    <a:ext uri="{A12FA001-AC4F-418D-AE19-62706E023703}">
                      <ahyp:hlinkClr xmlns:ahyp="http://schemas.microsoft.com/office/drawing/2018/hyperlinkcolor" val="tx"/>
                    </a:ext>
                  </a:extLst>
                </a:hlinkClick>
              </a:rPr>
              <a:t>https://marine.copernicus.eu/</a:t>
            </a:r>
            <a:endParaRPr lang="en-GB" sz="1600" spc="-1">
              <a:solidFill>
                <a:srgbClr val="777777"/>
              </a:solidFill>
              <a:latin typeface="Arial Narrow"/>
            </a:endParaRPr>
          </a:p>
          <a:p>
            <a:pPr marL="742950" lvl="1" indent="-285750">
              <a:buFont typeface="Arial"/>
              <a:buChar char="•"/>
              <a:defRPr/>
            </a:pPr>
            <a:r>
              <a:rPr lang="en-GB" sz="1600" spc="-1">
                <a:solidFill>
                  <a:srgbClr val="777777"/>
                </a:solidFill>
                <a:latin typeface="Arial Narrow"/>
              </a:rPr>
              <a:t>Provider: CMEMS (Copernicus Marine Environment Monitoring Service)</a:t>
            </a:r>
            <a:endParaRPr lang="en-GB" sz="1600"/>
          </a:p>
          <a:p>
            <a:pPr marL="742950" lvl="1" indent="-285750">
              <a:buFont typeface="Arial"/>
              <a:buChar char="•"/>
              <a:defRPr/>
            </a:pPr>
            <a:r>
              <a:rPr lang="en-GB" sz="1600" spc="-1">
                <a:solidFill>
                  <a:srgbClr val="777777"/>
                </a:solidFill>
                <a:latin typeface="Arial Narrow"/>
              </a:rPr>
              <a:t>Mercator PSY4 1/12° </a:t>
            </a:r>
            <a:r>
              <a:rPr lang="en-GB" sz="1400" spc="-1">
                <a:solidFill>
                  <a:srgbClr val="777777"/>
                </a:solidFill>
                <a:latin typeface="Arial Narrow"/>
              </a:rPr>
              <a:t>(GLOBAL Analysis Forecast Phy 001 024)</a:t>
            </a:r>
            <a:endParaRPr lang="en-GB" sz="1400"/>
          </a:p>
          <a:p>
            <a:pPr lvl="1">
              <a:defRPr/>
            </a:pPr>
            <a:endParaRPr lang="en-GB" sz="1400" spc="-1">
              <a:solidFill>
                <a:srgbClr val="777777"/>
              </a:solidFill>
              <a:latin typeface="Arial Narrow"/>
            </a:endParaRPr>
          </a:p>
          <a:p>
            <a:pPr lvl="1">
              <a:defRPr/>
            </a:pPr>
            <a:r>
              <a:rPr lang="en-GB" sz="1600" spc="-1">
                <a:solidFill>
                  <a:srgbClr val="777777"/>
                </a:solidFill>
                <a:latin typeface="Arial Narrow"/>
              </a:rPr>
              <a:t>Available in </a:t>
            </a:r>
            <a:r>
              <a:rPr lang="en-GB" sz="1600" spc="-1" err="1">
                <a:solidFill>
                  <a:srgbClr val="777777"/>
                </a:solidFill>
                <a:latin typeface="Arial Narrow"/>
              </a:rPr>
              <a:t>webgnome</a:t>
            </a:r>
            <a:r>
              <a:rPr lang="en-GB" sz="1600" spc="-1">
                <a:solidFill>
                  <a:srgbClr val="777777"/>
                </a:solidFill>
                <a:latin typeface="Arial Narrow"/>
              </a:rPr>
              <a:t> :</a:t>
            </a:r>
          </a:p>
          <a:p>
            <a:pPr marL="742950" lvl="1" indent="-285750">
              <a:buFont typeface="Arial"/>
              <a:buChar char="•"/>
              <a:defRPr/>
            </a:pPr>
            <a:r>
              <a:rPr lang="en-GB" sz="1600" spc="-1">
                <a:solidFill>
                  <a:srgbClr val="777777"/>
                </a:solidFill>
                <a:latin typeface="Arial Narrow"/>
              </a:rPr>
              <a:t>Real-Time Ocean Forecast System (RTOFS)</a:t>
            </a:r>
            <a:r>
              <a:rPr lang="en-GB" sz="1400" spc="-1">
                <a:solidFill>
                  <a:srgbClr val="777777"/>
                </a:solidFill>
                <a:latin typeface="Arial Narrow"/>
              </a:rPr>
              <a:t> NOAA NWS/U.S. Navy 1/12 degree operational HYCOM)</a:t>
            </a:r>
          </a:p>
          <a:p>
            <a:pPr marL="742950" lvl="1" indent="-285750">
              <a:buFont typeface="Arial"/>
              <a:buChar char="•"/>
              <a:defRPr/>
            </a:pPr>
            <a:r>
              <a:rPr lang="en-GB" sz="1600" spc="-1">
                <a:solidFill>
                  <a:srgbClr val="777777"/>
                </a:solidFill>
                <a:latin typeface="Arial Narrow"/>
                <a:hlinkClick r:id="rId3">
                  <a:extLst>
                    <a:ext uri="{A12FA001-AC4F-418D-AE19-62706E023703}">
                      <ahyp:hlinkClr xmlns:ahyp="http://schemas.microsoft.com/office/drawing/2018/hyperlinkcolor" val="tx"/>
                    </a:ext>
                  </a:extLst>
                </a:hlinkClick>
              </a:rPr>
              <a:t>Hybrid Coordinate Ocean Model (HYCOM) </a:t>
            </a:r>
            <a:r>
              <a:rPr lang="en-GB" sz="1400" spc="-1">
                <a:solidFill>
                  <a:srgbClr val="777777"/>
                </a:solidFill>
                <a:latin typeface="Arial Narrow"/>
              </a:rPr>
              <a:t>HYCOM consortium multi-agency model </a:t>
            </a:r>
            <a:br>
              <a:rPr lang="en-GB" sz="1400" spc="-1">
                <a:latin typeface="Arial Narrow"/>
              </a:rPr>
            </a:br>
            <a:r>
              <a:rPr lang="en-GB" sz="1600" spc="-1">
                <a:solidFill>
                  <a:srgbClr val="6EB9FF"/>
                </a:solidFill>
                <a:latin typeface="Arial Narrow"/>
                <a:hlinkClick r:id="rId4">
                  <a:extLst>
                    <a:ext uri="{A12FA001-AC4F-418D-AE19-62706E023703}">
                      <ahyp:hlinkClr xmlns:ahyp="http://schemas.microsoft.com/office/drawing/2018/hyperlinkcolor" val="tx"/>
                    </a:ext>
                  </a:extLst>
                </a:hlinkClick>
              </a:rPr>
              <a:t>https://www.hycom.org/</a:t>
            </a:r>
          </a:p>
          <a:p>
            <a:pPr lvl="1">
              <a:defRPr/>
            </a:pPr>
            <a:endParaRPr lang="en-GB" sz="1400" spc="-1">
              <a:solidFill>
                <a:srgbClr val="777777"/>
              </a:solidFill>
              <a:latin typeface="Arial Narrow"/>
            </a:endParaRPr>
          </a:p>
          <a:p>
            <a:pPr lvl="1">
              <a:defRPr/>
            </a:pPr>
            <a:r>
              <a:rPr lang="en-GB" sz="1600" b="1" i="1" spc="-1">
                <a:solidFill>
                  <a:srgbClr val="777777"/>
                </a:solidFill>
                <a:latin typeface="Arial Narrow"/>
              </a:rPr>
              <a:t>PAID-FOR DATA :</a:t>
            </a:r>
            <a:br>
              <a:rPr lang="en-GB" sz="1600" b="1" i="1" spc="-1">
                <a:latin typeface="Arial Narrow"/>
              </a:rPr>
            </a:br>
            <a:endParaRPr lang="en-GB" sz="1600" spc="-1">
              <a:solidFill>
                <a:srgbClr val="777777"/>
              </a:solidFill>
              <a:latin typeface="Arial Narrow"/>
            </a:endParaRPr>
          </a:p>
          <a:p>
            <a:pPr lvl="1">
              <a:defRPr/>
            </a:pPr>
            <a:r>
              <a:rPr lang="en-GB" sz="1600" b="1" i="1" spc="-1">
                <a:solidFill>
                  <a:srgbClr val="777777"/>
                </a:solidFill>
                <a:latin typeface="Arial Narrow"/>
              </a:rPr>
              <a:t>SATOCEAN(1/12°)  </a:t>
            </a:r>
            <a:r>
              <a:rPr lang="en-GB" sz="1600" spc="-1">
                <a:solidFill>
                  <a:srgbClr val="777777"/>
                </a:solidFill>
                <a:latin typeface="Arial Narrow"/>
              </a:rPr>
              <a:t>Provider: SAT-OCEAN / based on HYCOM</a:t>
            </a:r>
            <a:br>
              <a:rPr lang="en-GB" sz="1600" spc="-1">
                <a:latin typeface="Arial Narrow"/>
              </a:rPr>
            </a:br>
            <a:r>
              <a:rPr lang="en-GB" sz="1400" spc="-1">
                <a:ea typeface="+mn-lt"/>
                <a:cs typeface="+mn-lt"/>
                <a:hlinkClick r:id="rId5"/>
              </a:rPr>
              <a:t>https://www.sat-ocean.com/</a:t>
            </a:r>
            <a:endParaRPr lang="en-GB" sz="1400"/>
          </a:p>
        </p:txBody>
      </p:sp>
      <p:sp>
        <p:nvSpPr>
          <p:cNvPr id="3" name="Rectangle 13">
            <a:extLst>
              <a:ext uri="{FF2B5EF4-FFF2-40B4-BE49-F238E27FC236}">
                <a16:creationId xmlns:a16="http://schemas.microsoft.com/office/drawing/2014/main" id="{4828D67D-B979-58FF-683C-1515039D965B}"/>
              </a:ext>
            </a:extLst>
          </p:cNvPr>
          <p:cNvSpPr/>
          <p:nvPr/>
        </p:nvSpPr>
        <p:spPr>
          <a:xfrm>
            <a:off x="262750" y="1094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6" name="ZoneTexte 11">
            <a:extLst>
              <a:ext uri="{FF2B5EF4-FFF2-40B4-BE49-F238E27FC236}">
                <a16:creationId xmlns:a16="http://schemas.microsoft.com/office/drawing/2014/main" id="{DDA61FB0-0990-4592-EF28-C708DF2A7F71}"/>
              </a:ext>
            </a:extLst>
          </p:cNvPr>
          <p:cNvSpPr/>
          <p:nvPr/>
        </p:nvSpPr>
        <p:spPr>
          <a:xfrm>
            <a:off x="259533" y="132849"/>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b="0" strike="noStrike" spc="-1">
                <a:solidFill>
                  <a:srgbClr val="777777"/>
                </a:solidFill>
                <a:latin typeface="Arial Narrow"/>
              </a:rPr>
              <a:t>The key element</a:t>
            </a:r>
            <a:r>
              <a:rPr lang="en-GB" sz="2400" spc="-1">
                <a:solidFill>
                  <a:srgbClr val="777777"/>
                </a:solidFill>
                <a:latin typeface="Arial Narrow"/>
              </a:rPr>
              <a:t> </a:t>
            </a:r>
            <a:r>
              <a:rPr lang="en-GB" sz="2400" b="0" strike="noStrike" spc="-1">
                <a:solidFill>
                  <a:srgbClr val="777777"/>
                </a:solidFill>
                <a:latin typeface="Arial Narrow"/>
              </a:rPr>
              <a:t>: </a:t>
            </a:r>
            <a:r>
              <a:rPr lang="en-GB" sz="2400" spc="-1">
                <a:solidFill>
                  <a:srgbClr val="777777"/>
                </a:solidFill>
                <a:latin typeface="Arial Narrow"/>
              </a:rPr>
              <a:t>environmental data / </a:t>
            </a:r>
            <a:r>
              <a:rPr lang="en-GB" sz="2400" spc="-1">
                <a:solidFill>
                  <a:srgbClr val="004C93"/>
                </a:solidFill>
                <a:latin typeface="Arial Narrow"/>
              </a:rPr>
              <a:t>Ocean current models</a:t>
            </a:r>
            <a:endParaRPr lang="fr-FR" sz="2400"/>
          </a:p>
          <a:p>
            <a:endParaRPr lang="en-GB" sz="2400" spc="-1">
              <a:solidFill>
                <a:srgbClr val="777777"/>
              </a:solidFill>
              <a:latin typeface="Arial Narrow"/>
            </a:endParaRPr>
          </a:p>
        </p:txBody>
      </p:sp>
    </p:spTree>
    <p:extLst>
      <p:ext uri="{BB962C8B-B14F-4D97-AF65-F5344CB8AC3E}">
        <p14:creationId xmlns:p14="http://schemas.microsoft.com/office/powerpoint/2010/main" val="3865248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3DEEC71F-9F60-CFD1-759E-3502A48ED307}"/>
              </a:ext>
            </a:extLst>
          </p:cNvPr>
          <p:cNvSpPr/>
          <p:nvPr/>
        </p:nvSpPr>
        <p:spPr>
          <a:xfrm>
            <a:off x="262750" y="1094360"/>
            <a:ext cx="4371200" cy="4165889"/>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lvl="1">
              <a:defRPr/>
            </a:pPr>
            <a:r>
              <a:rPr lang="en-GB" sz="1600" b="1" i="1" spc="-1">
                <a:solidFill>
                  <a:srgbClr val="777777"/>
                </a:solidFill>
                <a:latin typeface="Arial Narrow"/>
              </a:rPr>
              <a:t>FREE DATA : </a:t>
            </a:r>
            <a:endParaRPr lang="fr-FR">
              <a:solidFill>
                <a:srgbClr val="000000"/>
              </a:solidFill>
              <a:latin typeface="Arial"/>
            </a:endParaRPr>
          </a:p>
          <a:p>
            <a:pPr lvl="1">
              <a:defRPr/>
            </a:pPr>
            <a:endParaRPr lang="en-GB" sz="1400" b="1" spc="-1">
              <a:solidFill>
                <a:srgbClr val="777777"/>
              </a:solidFill>
              <a:latin typeface="Arial Narrow"/>
            </a:endParaRPr>
          </a:p>
          <a:p>
            <a:pPr lvl="1">
              <a:defRPr/>
            </a:pPr>
            <a:r>
              <a:rPr lang="en-GB" sz="1400" b="1" spc="-1">
                <a:solidFill>
                  <a:srgbClr val="777777"/>
                </a:solidFill>
                <a:latin typeface="Arial Narrow"/>
              </a:rPr>
              <a:t>ARPEGE (1/10</a:t>
            </a:r>
            <a:r>
              <a:rPr lang="en-GB" sz="1400" b="1" spc="-1">
                <a:solidFill>
                  <a:srgbClr val="777777"/>
                </a:solidFill>
                <a:latin typeface="Arial Narrow"/>
                <a:ea typeface="+mn-lt"/>
                <a:cs typeface="+mn-lt"/>
              </a:rPr>
              <a:t>°</a:t>
            </a:r>
            <a:r>
              <a:rPr lang="en-GB" sz="1400" b="1" spc="-1">
                <a:solidFill>
                  <a:srgbClr val="777777"/>
                </a:solidFill>
                <a:latin typeface="Arial Narrow"/>
              </a:rPr>
              <a:t> &amp; 1/2</a:t>
            </a:r>
            <a:r>
              <a:rPr lang="en-GB" sz="1400" b="1" spc="-1">
                <a:solidFill>
                  <a:srgbClr val="777777"/>
                </a:solidFill>
                <a:ea typeface="+mn-lt"/>
                <a:cs typeface="+mn-lt"/>
              </a:rPr>
              <a:t>°)</a:t>
            </a:r>
            <a:endParaRPr lang="fr-FR"/>
          </a:p>
          <a:p>
            <a:pPr lvl="1">
              <a:defRPr/>
            </a:pPr>
            <a:r>
              <a:rPr lang="en-GB" sz="1400" spc="-1">
                <a:solidFill>
                  <a:srgbClr val="777777"/>
                </a:solidFill>
                <a:latin typeface="Arial Narrow"/>
              </a:rPr>
              <a:t>Provider : </a:t>
            </a:r>
            <a:r>
              <a:rPr lang="en-GB" sz="1400" spc="-1" err="1">
                <a:solidFill>
                  <a:srgbClr val="777777"/>
                </a:solidFill>
                <a:latin typeface="Arial Narrow"/>
              </a:rPr>
              <a:t>Météo</a:t>
            </a:r>
            <a:r>
              <a:rPr lang="en-GB" sz="1400" spc="-1">
                <a:solidFill>
                  <a:srgbClr val="777777"/>
                </a:solidFill>
                <a:latin typeface="Arial Narrow"/>
              </a:rPr>
              <a:t>-France</a:t>
            </a:r>
            <a:endParaRPr lang="en-GB"/>
          </a:p>
          <a:p>
            <a:pPr lvl="1">
              <a:defRPr/>
            </a:pPr>
            <a:r>
              <a:rPr lang="en-GB" sz="1400" spc="-1">
                <a:solidFill>
                  <a:srgbClr val="777777"/>
                </a:solidFill>
                <a:latin typeface="Arial Narrow"/>
                <a:ea typeface="+mn-lt"/>
                <a:cs typeface="+mn-lt"/>
              </a:rPr>
              <a:t>Coverage: Europe + worldwide</a:t>
            </a:r>
            <a:endParaRPr lang="en-GB"/>
          </a:p>
          <a:p>
            <a:pPr lvl="1">
              <a:defRPr/>
            </a:pPr>
            <a:r>
              <a:rPr lang="en-GB" sz="1200" spc="-1">
                <a:ea typeface="+mn-lt"/>
                <a:cs typeface="+mn-lt"/>
                <a:hlinkClick r:id="rId2"/>
              </a:rPr>
              <a:t>https://donneespubliques.meteofrance.fr/</a:t>
            </a:r>
            <a:endParaRPr lang="en-GB" sz="1200"/>
          </a:p>
          <a:p>
            <a:pPr lvl="1">
              <a:defRPr/>
            </a:pPr>
            <a:endParaRPr lang="en-GB">
              <a:solidFill>
                <a:srgbClr val="000000"/>
              </a:solidFill>
              <a:latin typeface="Arial"/>
              <a:cs typeface="Arial"/>
            </a:endParaRPr>
          </a:p>
          <a:p>
            <a:pPr lvl="1">
              <a:defRPr/>
            </a:pPr>
            <a:r>
              <a:rPr lang="en-GB" sz="1400" b="1" spc="-1">
                <a:solidFill>
                  <a:srgbClr val="777777"/>
                </a:solidFill>
                <a:latin typeface="Arial Narrow"/>
              </a:rPr>
              <a:t>GFS (1/4°) </a:t>
            </a:r>
            <a:r>
              <a:rPr lang="en-GB" sz="1600" spc="-1">
                <a:solidFill>
                  <a:srgbClr val="777777"/>
                </a:solidFill>
                <a:latin typeface="Arial Narrow"/>
              </a:rPr>
              <a:t>available in </a:t>
            </a:r>
            <a:r>
              <a:rPr lang="en-GB" sz="1600" spc="-1" err="1">
                <a:solidFill>
                  <a:srgbClr val="777777"/>
                </a:solidFill>
                <a:latin typeface="Arial Narrow"/>
              </a:rPr>
              <a:t>webgnome</a:t>
            </a:r>
            <a:endParaRPr lang="en-GB" sz="1600" spc="-1">
              <a:solidFill>
                <a:srgbClr val="777777"/>
              </a:solidFill>
              <a:latin typeface="Arial Narrow"/>
            </a:endParaRPr>
          </a:p>
          <a:p>
            <a:pPr lvl="1">
              <a:defRPr/>
            </a:pPr>
            <a:r>
              <a:rPr lang="en-GB" sz="1400" spc="-1">
                <a:solidFill>
                  <a:srgbClr val="777777"/>
                </a:solidFill>
                <a:latin typeface="Arial Narrow"/>
              </a:rPr>
              <a:t>GLOBAL Forecast System </a:t>
            </a:r>
            <a:endParaRPr lang="en-GB">
              <a:solidFill>
                <a:srgbClr val="000000"/>
              </a:solidFill>
              <a:latin typeface="Arial"/>
            </a:endParaRPr>
          </a:p>
          <a:p>
            <a:pPr lvl="1">
              <a:defRPr/>
            </a:pPr>
            <a:r>
              <a:rPr lang="en-GB" sz="1400" spc="-1">
                <a:solidFill>
                  <a:srgbClr val="777777"/>
                </a:solidFill>
                <a:latin typeface="Arial Narrow"/>
              </a:rPr>
              <a:t>Provider: NOAA NCEP </a:t>
            </a:r>
            <a:endParaRPr lang="en-GB" sz="1400">
              <a:solidFill>
                <a:srgbClr val="000000"/>
              </a:solidFill>
              <a:latin typeface="Arial"/>
            </a:endParaRPr>
          </a:p>
          <a:p>
            <a:pPr lvl="1">
              <a:defRPr/>
            </a:pPr>
            <a:r>
              <a:rPr lang="en-GB" sz="1400" spc="-1">
                <a:solidFill>
                  <a:srgbClr val="777777"/>
                </a:solidFill>
                <a:latin typeface="Arial Narrow"/>
              </a:rPr>
              <a:t>National Centers for Environmental Prediction</a:t>
            </a:r>
            <a:endParaRPr lang="en-GB" sz="1400"/>
          </a:p>
          <a:p>
            <a:pPr lvl="1">
              <a:defRPr/>
            </a:pPr>
            <a:r>
              <a:rPr lang="en-GB" sz="1200" spc="-1">
                <a:ea typeface="+mn-lt"/>
                <a:cs typeface="+mn-lt"/>
                <a:hlinkClick r:id="rId3"/>
              </a:rPr>
              <a:t>https://www.nco.ncep.noaa.gov/pmb/products/gfs/</a:t>
            </a:r>
            <a:endParaRPr lang="en-GB" sz="1200"/>
          </a:p>
          <a:p>
            <a:pPr lvl="1">
              <a:defRPr/>
            </a:pPr>
            <a:endParaRPr lang="en-GB" sz="1400" spc="-1">
              <a:solidFill>
                <a:srgbClr val="777777"/>
              </a:solidFill>
              <a:latin typeface="Arial Narrow"/>
              <a:cs typeface="Arial"/>
            </a:endParaRPr>
          </a:p>
          <a:p>
            <a:pPr lvl="1">
              <a:defRPr/>
            </a:pPr>
            <a:r>
              <a:rPr lang="en-GB" sz="1400" b="1" spc="-1">
                <a:solidFill>
                  <a:srgbClr val="777777"/>
                </a:solidFill>
                <a:latin typeface="Arial Narrow"/>
              </a:rPr>
              <a:t>NAVGEM (1/2°)</a:t>
            </a:r>
            <a:endParaRPr lang="en-GB"/>
          </a:p>
          <a:p>
            <a:pPr lvl="1">
              <a:defRPr/>
            </a:pPr>
            <a:r>
              <a:rPr lang="en-GB" sz="1400" spc="-1">
                <a:solidFill>
                  <a:srgbClr val="777777"/>
                </a:solidFill>
                <a:latin typeface="Arial Narrow"/>
              </a:rPr>
              <a:t>Navy GLOBAL Environmental Model</a:t>
            </a:r>
            <a:endParaRPr lang="en-GB"/>
          </a:p>
          <a:p>
            <a:pPr lvl="1">
              <a:defRPr/>
            </a:pPr>
            <a:r>
              <a:rPr lang="en-GB" sz="1400" spc="-1">
                <a:solidFill>
                  <a:srgbClr val="777777"/>
                </a:solidFill>
                <a:latin typeface="Arial Narrow"/>
              </a:rPr>
              <a:t>Provider: U.S. Navy</a:t>
            </a:r>
            <a:endParaRPr lang="en-GB"/>
          </a:p>
          <a:p>
            <a:pPr lvl="1">
              <a:defRPr/>
            </a:pPr>
            <a:r>
              <a:rPr lang="en-GB" sz="1200">
                <a:ea typeface="+mn-lt"/>
                <a:cs typeface="+mn-lt"/>
                <a:hlinkClick r:id="rId4"/>
              </a:rPr>
              <a:t>https://www.hycom.org/dataserver/navgem</a:t>
            </a:r>
            <a:endParaRPr lang="en-GB" sz="1200">
              <a:ea typeface="+mn-lt"/>
              <a:cs typeface="+mn-lt"/>
            </a:endParaRPr>
          </a:p>
        </p:txBody>
      </p:sp>
      <p:sp>
        <p:nvSpPr>
          <p:cNvPr id="3" name="Rectangle 13">
            <a:extLst>
              <a:ext uri="{FF2B5EF4-FFF2-40B4-BE49-F238E27FC236}">
                <a16:creationId xmlns:a16="http://schemas.microsoft.com/office/drawing/2014/main" id="{4828D67D-B979-58FF-683C-1515039D965B}"/>
              </a:ext>
            </a:extLst>
          </p:cNvPr>
          <p:cNvSpPr/>
          <p:nvPr/>
        </p:nvSpPr>
        <p:spPr>
          <a:xfrm>
            <a:off x="262750" y="1094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6" name="ZoneTexte 11">
            <a:extLst>
              <a:ext uri="{FF2B5EF4-FFF2-40B4-BE49-F238E27FC236}">
                <a16:creationId xmlns:a16="http://schemas.microsoft.com/office/drawing/2014/main" id="{DDA61FB0-0990-4592-EF28-C708DF2A7F71}"/>
              </a:ext>
            </a:extLst>
          </p:cNvPr>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b="0" strike="noStrike" spc="-1">
                <a:solidFill>
                  <a:srgbClr val="777777"/>
                </a:solidFill>
                <a:latin typeface="Arial Narrow"/>
              </a:rPr>
              <a:t>The key element</a:t>
            </a:r>
            <a:r>
              <a:rPr lang="en-GB" sz="2400" spc="-1">
                <a:solidFill>
                  <a:srgbClr val="777777"/>
                </a:solidFill>
                <a:latin typeface="Arial Narrow"/>
              </a:rPr>
              <a:t> </a:t>
            </a:r>
            <a:r>
              <a:rPr lang="en-GB" sz="2400" b="0" strike="noStrike" spc="-1">
                <a:solidFill>
                  <a:srgbClr val="777777"/>
                </a:solidFill>
                <a:latin typeface="Arial Narrow"/>
              </a:rPr>
              <a:t>: </a:t>
            </a:r>
            <a:r>
              <a:rPr lang="en-GB" sz="2400" spc="-1">
                <a:solidFill>
                  <a:srgbClr val="777777"/>
                </a:solidFill>
                <a:latin typeface="Arial Narrow"/>
              </a:rPr>
              <a:t>environmental data / </a:t>
            </a:r>
            <a:r>
              <a:rPr lang="en-GB" sz="2400" spc="-1">
                <a:solidFill>
                  <a:srgbClr val="004C93"/>
                </a:solidFill>
                <a:latin typeface="Arial Narrow"/>
              </a:rPr>
              <a:t>Atmospheric models</a:t>
            </a:r>
            <a:endParaRPr lang="fr-FR" sz="2400"/>
          </a:p>
          <a:p>
            <a:endParaRPr lang="en-GB" sz="2400" spc="-1">
              <a:solidFill>
                <a:srgbClr val="777777"/>
              </a:solidFill>
              <a:latin typeface="Arial Narrow"/>
            </a:endParaRPr>
          </a:p>
        </p:txBody>
      </p:sp>
      <p:sp>
        <p:nvSpPr>
          <p:cNvPr id="4" name="ZoneTexte 12">
            <a:extLst>
              <a:ext uri="{FF2B5EF4-FFF2-40B4-BE49-F238E27FC236}">
                <a16:creationId xmlns:a16="http://schemas.microsoft.com/office/drawing/2014/main" id="{2C6B9A7D-1345-FAE1-5493-5D68C2E4528A}"/>
              </a:ext>
            </a:extLst>
          </p:cNvPr>
          <p:cNvSpPr/>
          <p:nvPr/>
        </p:nvSpPr>
        <p:spPr>
          <a:xfrm>
            <a:off x="4806628" y="1094360"/>
            <a:ext cx="3749413" cy="3488781"/>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lvl="1">
              <a:defRPr/>
            </a:pPr>
            <a:r>
              <a:rPr lang="en-GB" sz="1600" b="1" i="1" spc="-1">
                <a:solidFill>
                  <a:srgbClr val="777777"/>
                </a:solidFill>
                <a:latin typeface="Arial Narrow"/>
              </a:rPr>
              <a:t>PAID-FOR DATA  : </a:t>
            </a:r>
            <a:br>
              <a:rPr lang="en-GB" sz="1600" b="1" i="1" spc="-1">
                <a:latin typeface="Arial Narrow"/>
              </a:rPr>
            </a:br>
            <a:br>
              <a:rPr lang="en-GB" sz="1600" b="1" i="1" spc="-1">
                <a:latin typeface="Arial Narrow"/>
              </a:rPr>
            </a:br>
            <a:r>
              <a:rPr lang="en-GB" sz="1400" b="1" spc="-1">
                <a:solidFill>
                  <a:srgbClr val="777777"/>
                </a:solidFill>
                <a:latin typeface="Arial Narrow"/>
              </a:rPr>
              <a:t>IFS (1/8°)</a:t>
            </a:r>
            <a:endParaRPr lang="en-GB"/>
          </a:p>
          <a:p>
            <a:pPr lvl="1">
              <a:defRPr/>
            </a:pPr>
            <a:r>
              <a:rPr lang="en-GB" sz="1400" spc="-1">
                <a:solidFill>
                  <a:srgbClr val="777777"/>
                </a:solidFill>
                <a:latin typeface="Arial Narrow"/>
              </a:rPr>
              <a:t>ECMWF Integrated Forecasting System</a:t>
            </a:r>
            <a:endParaRPr lang="en-GB"/>
          </a:p>
          <a:p>
            <a:pPr lvl="1">
              <a:defRPr/>
            </a:pPr>
            <a:r>
              <a:rPr lang="en-GB" sz="1400" spc="-1">
                <a:solidFill>
                  <a:srgbClr val="777777"/>
                </a:solidFill>
                <a:latin typeface="Arial Narrow"/>
              </a:rPr>
              <a:t>Provider: European Centre for Medium-Range Weather Forecasts </a:t>
            </a:r>
            <a:endParaRPr lang="en-GB"/>
          </a:p>
          <a:p>
            <a:pPr lvl="1">
              <a:defRPr/>
            </a:pPr>
            <a:r>
              <a:rPr lang="en-GB" sz="1400" spc="-1">
                <a:solidFill>
                  <a:srgbClr val="777777"/>
                </a:solidFill>
                <a:latin typeface="Arial Narrow"/>
              </a:rPr>
              <a:t>Coverage: worldwide</a:t>
            </a:r>
            <a:endParaRPr lang="en-GB"/>
          </a:p>
          <a:p>
            <a:pPr lvl="1">
              <a:defRPr/>
            </a:pPr>
            <a:r>
              <a:rPr lang="en-GB" sz="1200" spc="-1">
                <a:ea typeface="+mn-lt"/>
                <a:cs typeface="+mn-lt"/>
                <a:hlinkClick r:id="rId5"/>
              </a:rPr>
              <a:t>https://www.ecmwf.int/en/forecasts</a:t>
            </a:r>
            <a:endParaRPr lang="en-GB" sz="1200"/>
          </a:p>
          <a:p>
            <a:pPr lvl="1">
              <a:defRPr/>
            </a:pPr>
            <a:endParaRPr lang="en-GB" sz="1400" spc="-1">
              <a:solidFill>
                <a:srgbClr val="000000"/>
              </a:solidFill>
              <a:latin typeface="Arial"/>
              <a:cs typeface="Arial"/>
            </a:endParaRPr>
          </a:p>
          <a:p>
            <a:pPr lvl="1">
              <a:defRPr/>
            </a:pPr>
            <a:endParaRPr lang="en-GB" sz="1400" b="1" spc="-1">
              <a:solidFill>
                <a:srgbClr val="777777"/>
              </a:solidFill>
              <a:latin typeface="Arial Narrow"/>
            </a:endParaRPr>
          </a:p>
          <a:p>
            <a:pPr lvl="1">
              <a:defRPr/>
            </a:pPr>
            <a:r>
              <a:rPr lang="en-GB" sz="1400" b="1" spc="-1">
                <a:solidFill>
                  <a:srgbClr val="777777"/>
                </a:solidFill>
                <a:latin typeface="Arial Narrow"/>
              </a:rPr>
              <a:t>SAT-OCEAN (1/12°)</a:t>
            </a:r>
            <a:endParaRPr lang="en-GB"/>
          </a:p>
          <a:p>
            <a:pPr lvl="1">
              <a:defRPr/>
            </a:pPr>
            <a:r>
              <a:rPr lang="en-GB" sz="1400" spc="-1">
                <a:solidFill>
                  <a:srgbClr val="777777"/>
                </a:solidFill>
                <a:latin typeface="Arial Narrow"/>
              </a:rPr>
              <a:t>Provider: SAT-OCEAN</a:t>
            </a:r>
          </a:p>
          <a:p>
            <a:pPr lvl="1">
              <a:defRPr/>
            </a:pPr>
            <a:r>
              <a:rPr lang="en-GB" sz="1200" spc="-1">
                <a:ea typeface="+mn-lt"/>
                <a:cs typeface="+mn-lt"/>
                <a:hlinkClick r:id="rId6"/>
              </a:rPr>
              <a:t>https://www.sat-ocean.com/</a:t>
            </a:r>
            <a:endParaRPr lang="en-GB" sz="1200">
              <a:ea typeface="+mn-lt"/>
              <a:cs typeface="+mn-lt"/>
            </a:endParaRPr>
          </a:p>
          <a:p>
            <a:pPr lvl="1">
              <a:defRPr/>
            </a:pPr>
            <a:endParaRPr lang="en-GB" sz="1400" spc="-1">
              <a:cs typeface="Arial"/>
            </a:endParaRPr>
          </a:p>
        </p:txBody>
      </p:sp>
    </p:spTree>
    <p:extLst>
      <p:ext uri="{BB962C8B-B14F-4D97-AF65-F5344CB8AC3E}">
        <p14:creationId xmlns:p14="http://schemas.microsoft.com/office/powerpoint/2010/main" val="2014315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2">
            <a:extLst>
              <a:ext uri="{FF2B5EF4-FFF2-40B4-BE49-F238E27FC236}">
                <a16:creationId xmlns:a16="http://schemas.microsoft.com/office/drawing/2014/main" id="{F66C70E3-03DE-1A32-D42D-5F5E7CC41C25}"/>
              </a:ext>
            </a:extLst>
          </p:cNvPr>
          <p:cNvSpPr/>
          <p:nvPr/>
        </p:nvSpPr>
        <p:spPr>
          <a:xfrm>
            <a:off x="249406" y="1056554"/>
            <a:ext cx="8280000" cy="367344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512445" lvl="1" indent="-285750">
              <a:spcBef>
                <a:spcPts val="600"/>
              </a:spcBef>
              <a:spcAft>
                <a:spcPts val="600"/>
              </a:spcAft>
              <a:buClr>
                <a:srgbClr val="004C93"/>
              </a:buClr>
              <a:buFont typeface="Arial Narrow"/>
              <a:buChar char="□"/>
              <a:defRPr/>
            </a:pPr>
            <a:r>
              <a:rPr lang="en-GB" sz="2400" spc="-1">
                <a:solidFill>
                  <a:srgbClr val="777777"/>
                </a:solidFill>
                <a:latin typeface="Arial Narrow"/>
              </a:rPr>
              <a:t>Near the shoreline, a river, an estuary</a:t>
            </a:r>
          </a:p>
          <a:p>
            <a:pPr marL="512445" lvl="1" indent="-285750">
              <a:spcBef>
                <a:spcPts val="600"/>
              </a:spcBef>
              <a:spcAft>
                <a:spcPts val="600"/>
              </a:spcAft>
              <a:buClr>
                <a:srgbClr val="004C93"/>
              </a:buClr>
              <a:buFont typeface="Arial Narrow"/>
              <a:buChar char="□"/>
              <a:defRPr/>
            </a:pPr>
            <a:r>
              <a:rPr lang="en-GB" sz="2400" spc="-1">
                <a:solidFill>
                  <a:srgbClr val="777777"/>
                </a:solidFill>
                <a:latin typeface="Arial Narrow"/>
              </a:rPr>
              <a:t>In a harbour (specific study to create a complete current model, some weeks of work for oceanographers)</a:t>
            </a:r>
          </a:p>
          <a:p>
            <a:pPr marL="512445" lvl="1" indent="-285750">
              <a:spcBef>
                <a:spcPts val="600"/>
              </a:spcBef>
              <a:spcAft>
                <a:spcPts val="600"/>
              </a:spcAft>
              <a:buClr>
                <a:srgbClr val="004C93"/>
              </a:buClr>
              <a:buFont typeface="Arial Narrow"/>
              <a:buChar char="□"/>
              <a:defRPr/>
            </a:pPr>
            <a:r>
              <a:rPr lang="en-GB" sz="2400" spc="-1">
                <a:solidFill>
                  <a:srgbClr val="777777"/>
                </a:solidFill>
                <a:latin typeface="Arial Narrow"/>
              </a:rPr>
              <a:t>Waves, turbulences, gales, oil weathering, interacting currents, local currents, differences of temperatures…. </a:t>
            </a:r>
          </a:p>
          <a:p>
            <a:pPr marL="512445" lvl="1" indent="-285750">
              <a:spcBef>
                <a:spcPts val="600"/>
              </a:spcBef>
              <a:spcAft>
                <a:spcPts val="600"/>
              </a:spcAft>
              <a:buClr>
                <a:srgbClr val="004C93"/>
              </a:buClr>
              <a:buFont typeface="Arial Narrow"/>
              <a:buChar char="□"/>
              <a:defRPr/>
            </a:pPr>
            <a:r>
              <a:rPr lang="en-GB" sz="2400" spc="-1">
                <a:solidFill>
                  <a:srgbClr val="777777"/>
                </a:solidFill>
                <a:latin typeface="Arial Narrow"/>
              </a:rPr>
              <a:t>Sometimes global currents are better than local currents</a:t>
            </a:r>
          </a:p>
          <a:p>
            <a:pPr marL="512445" lvl="1" indent="-285750">
              <a:spcBef>
                <a:spcPts val="600"/>
              </a:spcBef>
              <a:spcAft>
                <a:spcPts val="600"/>
              </a:spcAft>
              <a:buClr>
                <a:srgbClr val="004C93"/>
              </a:buClr>
              <a:buFont typeface="Arial Narrow"/>
              <a:buChar char="□"/>
              <a:defRPr/>
            </a:pPr>
            <a:endParaRPr lang="en-GB" sz="2400" spc="-1">
              <a:solidFill>
                <a:srgbClr val="777777"/>
              </a:solidFill>
              <a:latin typeface="Arial Narrow"/>
            </a:endParaRPr>
          </a:p>
        </p:txBody>
      </p:sp>
      <p:sp>
        <p:nvSpPr>
          <p:cNvPr id="4" name="Rectangle 13">
            <a:extLst>
              <a:ext uri="{FF2B5EF4-FFF2-40B4-BE49-F238E27FC236}">
                <a16:creationId xmlns:a16="http://schemas.microsoft.com/office/drawing/2014/main" id="{C507BA3B-4C69-88FA-C00F-240C6162A93F}"/>
              </a:ext>
            </a:extLst>
          </p:cNvPr>
          <p:cNvSpPr/>
          <p:nvPr/>
        </p:nvSpPr>
        <p:spPr>
          <a:xfrm>
            <a:off x="249406" y="105655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 name="ZoneTexte 11">
            <a:extLst>
              <a:ext uri="{FF2B5EF4-FFF2-40B4-BE49-F238E27FC236}">
                <a16:creationId xmlns:a16="http://schemas.microsoft.com/office/drawing/2014/main" id="{E139B525-0046-64D5-023F-22F7EA26EF4B}"/>
              </a:ext>
            </a:extLst>
          </p:cNvPr>
          <p:cNvSpPr/>
          <p:nvPr/>
        </p:nvSpPr>
        <p:spPr>
          <a:xfrm>
            <a:off x="287640" y="123480"/>
            <a:ext cx="8424720" cy="7987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750" indent="-285750">
              <a:buFont typeface="Arial Narrow,Sans-Serif"/>
              <a:buChar char="□"/>
            </a:pPr>
            <a:r>
              <a:rPr lang="en-US" sz="2200" b="0" strike="noStrike" spc="-1">
                <a:solidFill>
                  <a:srgbClr val="777777"/>
                </a:solidFill>
                <a:latin typeface="Arial Narrow"/>
              </a:rPr>
              <a:t>Limitation on </a:t>
            </a:r>
            <a:r>
              <a:rPr lang="en-US" sz="2200" spc="-1">
                <a:solidFill>
                  <a:srgbClr val="777777"/>
                </a:solidFill>
                <a:latin typeface="Arial Narrow"/>
              </a:rPr>
              <a:t>modelling </a:t>
            </a:r>
            <a:r>
              <a:rPr lang="en-US" sz="2200" b="0" strike="noStrike" spc="-1">
                <a:solidFill>
                  <a:srgbClr val="777777"/>
                </a:solidFill>
                <a:latin typeface="Arial Narrow"/>
              </a:rPr>
              <a:t>use</a:t>
            </a:r>
            <a:r>
              <a:rPr lang="en-US" sz="2200" spc="-1">
                <a:solidFill>
                  <a:srgbClr val="777777"/>
                </a:solidFill>
                <a:latin typeface="Arial Narrow"/>
              </a:rPr>
              <a:t> / warning</a:t>
            </a:r>
          </a:p>
          <a:p>
            <a:pPr>
              <a:lnSpc>
                <a:spcPct val="100000"/>
              </a:lnSpc>
              <a:buNone/>
            </a:pPr>
            <a:endParaRPr lang="fr-FR" sz="2400" spc="-1">
              <a:solidFill>
                <a:srgbClr val="777777"/>
              </a:solidFill>
              <a:latin typeface="Arial Narrow"/>
            </a:endParaRPr>
          </a:p>
        </p:txBody>
      </p:sp>
      <p:pic>
        <p:nvPicPr>
          <p:cNvPr id="6" name="Image 303">
            <a:extLst>
              <a:ext uri="{FF2B5EF4-FFF2-40B4-BE49-F238E27FC236}">
                <a16:creationId xmlns:a16="http://schemas.microsoft.com/office/drawing/2014/main" id="{04893222-67E0-B5F3-EA11-D9E7D1335C4C}"/>
              </a:ext>
            </a:extLst>
          </p:cNvPr>
          <p:cNvPicPr/>
          <p:nvPr/>
        </p:nvPicPr>
        <p:blipFill>
          <a:blip r:embed="rId2"/>
          <a:stretch/>
        </p:blipFill>
        <p:spPr>
          <a:xfrm>
            <a:off x="4725753" y="4048489"/>
            <a:ext cx="3353143" cy="2165934"/>
          </a:xfrm>
          <a:prstGeom prst="rect">
            <a:avLst/>
          </a:prstGeom>
          <a:ln w="0">
            <a:noFill/>
          </a:ln>
        </p:spPr>
      </p:pic>
      <p:pic>
        <p:nvPicPr>
          <p:cNvPr id="8" name="Image 302">
            <a:extLst>
              <a:ext uri="{FF2B5EF4-FFF2-40B4-BE49-F238E27FC236}">
                <a16:creationId xmlns:a16="http://schemas.microsoft.com/office/drawing/2014/main" id="{3F9ECE21-4EF5-2AF9-6FE1-F7B22FA6EAF6}"/>
              </a:ext>
            </a:extLst>
          </p:cNvPr>
          <p:cNvPicPr/>
          <p:nvPr/>
        </p:nvPicPr>
        <p:blipFill>
          <a:blip r:embed="rId3"/>
          <a:stretch/>
        </p:blipFill>
        <p:spPr>
          <a:xfrm>
            <a:off x="1060255" y="4079014"/>
            <a:ext cx="3514789" cy="2162505"/>
          </a:xfrm>
          <a:prstGeom prst="rect">
            <a:avLst/>
          </a:prstGeom>
          <a:ln w="0">
            <a:noFill/>
          </a:ln>
        </p:spPr>
      </p:pic>
    </p:spTree>
    <p:extLst>
      <p:ext uri="{BB962C8B-B14F-4D97-AF65-F5344CB8AC3E}">
        <p14:creationId xmlns:p14="http://schemas.microsoft.com/office/powerpoint/2010/main" val="2251009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1">
            <a:extLst>
              <a:ext uri="{FF2B5EF4-FFF2-40B4-BE49-F238E27FC236}">
                <a16:creationId xmlns:a16="http://schemas.microsoft.com/office/drawing/2014/main" id="{754815C4-AF81-3E25-4431-EABAEAEAFED6}"/>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spc="-1">
                <a:solidFill>
                  <a:srgbClr val="777777"/>
                </a:solidFill>
                <a:latin typeface="Arial Narrow"/>
              </a:rPr>
              <a:t>Marine Pollution Emergency </a:t>
            </a:r>
            <a:r>
              <a:rPr lang="fr-FR" sz="2400" spc="-1" err="1">
                <a:solidFill>
                  <a:srgbClr val="777777"/>
                </a:solidFill>
                <a:latin typeface="Arial Narrow"/>
              </a:rPr>
              <a:t>Response</a:t>
            </a:r>
            <a:r>
              <a:rPr lang="fr-FR" sz="2400" spc="-1">
                <a:solidFill>
                  <a:srgbClr val="777777"/>
                </a:solidFill>
                <a:latin typeface="Arial Narrow"/>
              </a:rPr>
              <a:t> Support System (MPERSS)</a:t>
            </a:r>
          </a:p>
        </p:txBody>
      </p:sp>
      <p:sp>
        <p:nvSpPr>
          <p:cNvPr id="3" name="ZoneTexte 12">
            <a:extLst>
              <a:ext uri="{FF2B5EF4-FFF2-40B4-BE49-F238E27FC236}">
                <a16:creationId xmlns:a16="http://schemas.microsoft.com/office/drawing/2014/main" id="{4B7F6DC7-5C84-DEA6-D7AA-A69FF8771946}"/>
              </a:ext>
            </a:extLst>
          </p:cNvPr>
          <p:cNvSpPr/>
          <p:nvPr/>
        </p:nvSpPr>
        <p:spPr>
          <a:xfrm>
            <a:off x="249406" y="1056554"/>
            <a:ext cx="8424720" cy="4681415"/>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750" lvl="1" indent="-193675">
              <a:spcBef>
                <a:spcPts val="600"/>
              </a:spcBef>
              <a:spcAft>
                <a:spcPts val="600"/>
              </a:spcAft>
              <a:buClr>
                <a:srgbClr val="004C93"/>
              </a:buClr>
              <a:buFont typeface="Arial Narrow"/>
              <a:buChar char="□"/>
              <a:tabLst>
                <a:tab pos="92075" algn="l"/>
              </a:tabLst>
            </a:pPr>
            <a:r>
              <a:rPr lang="en-GB" sz="2200" spc="-1">
                <a:solidFill>
                  <a:srgbClr val="777777"/>
                </a:solidFill>
                <a:latin typeface="Arial Narrow"/>
              </a:rPr>
              <a:t>A system coordinated by the World Meteorological Organization (WMO)</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In case of marine pollution emergency response operations :</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Provision of meteorological and oceanographic information </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Provision of drift forecasts</a:t>
            </a:r>
          </a:p>
          <a:p>
            <a:pPr marL="512763" lvl="1" indent="-285750">
              <a:spcBef>
                <a:spcPts val="600"/>
              </a:spcBef>
              <a:spcAft>
                <a:spcPts val="600"/>
              </a:spcAft>
              <a:buClr>
                <a:srgbClr val="004C93"/>
              </a:buClr>
              <a:buFont typeface="Arial Narrow"/>
              <a:buChar char="□"/>
            </a:pPr>
            <a:endParaRPr lang="en-GB" sz="1000" spc="-1">
              <a:solidFill>
                <a:srgbClr val="777777"/>
              </a:solidFill>
              <a:latin typeface="Arial Narrow"/>
            </a:endParaRPr>
          </a:p>
          <a:p>
            <a:pPr marL="285750" lvl="1" indent="-285750">
              <a:spcBef>
                <a:spcPts val="600"/>
              </a:spcBef>
              <a:spcAft>
                <a:spcPts val="600"/>
              </a:spcAft>
              <a:buClr>
                <a:srgbClr val="004C93"/>
              </a:buClr>
              <a:buFont typeface="Arial Narrow"/>
              <a:buChar char="□"/>
            </a:pPr>
            <a:r>
              <a:rPr lang="en-GB" sz="2200" spc="-1">
                <a:solidFill>
                  <a:srgbClr val="777777"/>
                </a:solidFill>
                <a:latin typeface="Arial Narrow"/>
              </a:rPr>
              <a:t>Area concerned </a:t>
            </a:r>
            <a:r>
              <a:rPr lang="en-GB" sz="2400" spc="-1">
                <a:solidFill>
                  <a:srgbClr val="777777"/>
                </a:solidFill>
                <a:latin typeface="Arial Narrow"/>
              </a:rPr>
              <a:t>:</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Global </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Same geographical distribution than those for the Global Maritime Distress and Safety System (GMDSS) </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Outside waters under national juridiction </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For national waters at the request of the relevant countries</a:t>
            </a:r>
          </a:p>
        </p:txBody>
      </p:sp>
      <p:sp>
        <p:nvSpPr>
          <p:cNvPr id="4" name="Rectangle 13">
            <a:extLst>
              <a:ext uri="{FF2B5EF4-FFF2-40B4-BE49-F238E27FC236}">
                <a16:creationId xmlns:a16="http://schemas.microsoft.com/office/drawing/2014/main" id="{419A30CC-5E00-FD65-1EAC-ACB9186935E5}"/>
              </a:ext>
            </a:extLst>
          </p:cNvPr>
          <p:cNvSpPr/>
          <p:nvPr/>
        </p:nvSpPr>
        <p:spPr>
          <a:xfrm>
            <a:off x="249406" y="105655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416" name="Image 415"/>
          <p:cNvPicPr/>
          <p:nvPr/>
        </p:nvPicPr>
        <p:blipFill>
          <a:blip r:embed="rId2"/>
          <a:stretch/>
        </p:blipFill>
        <p:spPr>
          <a:xfrm>
            <a:off x="7736160" y="1732243"/>
            <a:ext cx="687084" cy="732095"/>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11417E6-5177-A9E2-57FC-B3AB6B33FE89}"/>
              </a:ext>
            </a:extLst>
          </p:cNvPr>
          <p:cNvPicPr>
            <a:picLocks noChangeAspect="1"/>
          </p:cNvPicPr>
          <p:nvPr/>
        </p:nvPicPr>
        <p:blipFill>
          <a:blip r:embed="rId2"/>
          <a:stretch>
            <a:fillRect/>
          </a:stretch>
        </p:blipFill>
        <p:spPr>
          <a:xfrm>
            <a:off x="1512527" y="1741707"/>
            <a:ext cx="6118943" cy="3822827"/>
          </a:xfrm>
          <a:prstGeom prst="rect">
            <a:avLst/>
          </a:prstGeom>
        </p:spPr>
      </p:pic>
      <p:sp>
        <p:nvSpPr>
          <p:cNvPr id="26" name="Rectangle 25">
            <a:extLst>
              <a:ext uri="{FF2B5EF4-FFF2-40B4-BE49-F238E27FC236}">
                <a16:creationId xmlns:a16="http://schemas.microsoft.com/office/drawing/2014/main" id="{198CED83-3602-248F-D5FF-AE069F97D2FC}"/>
              </a:ext>
            </a:extLst>
          </p:cNvPr>
          <p:cNvSpPr/>
          <p:nvPr/>
        </p:nvSpPr>
        <p:spPr>
          <a:xfrm>
            <a:off x="254287" y="308631"/>
            <a:ext cx="6888501" cy="100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1">
            <a:extLst>
              <a:ext uri="{FF2B5EF4-FFF2-40B4-BE49-F238E27FC236}">
                <a16:creationId xmlns:a16="http://schemas.microsoft.com/office/drawing/2014/main" id="{A9C9795D-9CB8-95E7-C23F-DB25F9962C39}"/>
              </a:ext>
            </a:extLst>
          </p:cNvPr>
          <p:cNvSpPr txBox="1">
            <a:spLocks/>
          </p:cNvSpPr>
          <p:nvPr/>
        </p:nvSpPr>
        <p:spPr>
          <a:xfrm>
            <a:off x="685058" y="645913"/>
            <a:ext cx="7773883" cy="994173"/>
          </a:xfrm>
          <a:prstGeom prst="rect">
            <a:avLst/>
          </a:prstGeom>
        </p:spPr>
        <p:txBody>
          <a:bodyPr/>
          <a:lstStyle>
            <a:lvl1pPr algn="l" defTabSz="914400" rtl="0" eaLnBrk="1" latinLnBrk="0" hangingPunct="1">
              <a:lnSpc>
                <a:spcPct val="90000"/>
              </a:lnSpc>
              <a:spcBef>
                <a:spcPct val="0"/>
              </a:spcBef>
              <a:buNone/>
              <a:defRPr sz="4400" kern="1200">
                <a:solidFill>
                  <a:srgbClr val="112369"/>
                </a:solidFill>
                <a:latin typeface="+mj-lt"/>
                <a:ea typeface="+mj-ea"/>
                <a:cs typeface="+mj-cs"/>
              </a:defRPr>
            </a:lvl1pPr>
          </a:lstStyle>
          <a:p>
            <a:pPr algn="ctr"/>
            <a:r>
              <a:rPr lang="fr-FR" sz="2800" b="1" dirty="0"/>
              <a:t>GI WACAF – OPRC Convention </a:t>
            </a:r>
          </a:p>
        </p:txBody>
      </p:sp>
      <p:sp>
        <p:nvSpPr>
          <p:cNvPr id="2" name="Rectangle 1">
            <a:extLst>
              <a:ext uri="{FF2B5EF4-FFF2-40B4-BE49-F238E27FC236}">
                <a16:creationId xmlns:a16="http://schemas.microsoft.com/office/drawing/2014/main" id="{3BCA6A61-1E7E-10ED-219D-78F6E1532A67}"/>
              </a:ext>
            </a:extLst>
          </p:cNvPr>
          <p:cNvSpPr/>
          <p:nvPr/>
        </p:nvSpPr>
        <p:spPr>
          <a:xfrm>
            <a:off x="2663229" y="4570361"/>
            <a:ext cx="2070615" cy="99417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3811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416"/>
          <p:cNvPicPr/>
          <p:nvPr/>
        </p:nvPicPr>
        <p:blipFill>
          <a:blip r:embed="rId2"/>
          <a:stretch/>
        </p:blipFill>
        <p:spPr>
          <a:xfrm>
            <a:off x="1132671" y="2652841"/>
            <a:ext cx="6734658" cy="3636948"/>
          </a:xfrm>
          <a:prstGeom prst="rect">
            <a:avLst/>
          </a:prstGeom>
          <a:ln w="0">
            <a:noFill/>
          </a:ln>
        </p:spPr>
      </p:pic>
      <p:sp>
        <p:nvSpPr>
          <p:cNvPr id="2" name="ZoneTexte 11">
            <a:extLst>
              <a:ext uri="{FF2B5EF4-FFF2-40B4-BE49-F238E27FC236}">
                <a16:creationId xmlns:a16="http://schemas.microsoft.com/office/drawing/2014/main" id="{99BF2752-6563-12FD-4B0E-75C8C9F47C7B}"/>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spc="-1">
                <a:solidFill>
                  <a:srgbClr val="777777"/>
                </a:solidFill>
                <a:latin typeface="Arial Narrow"/>
              </a:rPr>
              <a:t>MPERSS &amp; GI WACAF area</a:t>
            </a:r>
          </a:p>
        </p:txBody>
      </p:sp>
      <p:sp>
        <p:nvSpPr>
          <p:cNvPr id="3" name="ZoneTexte 12">
            <a:extLst>
              <a:ext uri="{FF2B5EF4-FFF2-40B4-BE49-F238E27FC236}">
                <a16:creationId xmlns:a16="http://schemas.microsoft.com/office/drawing/2014/main" id="{51A01605-8046-8D4E-62F2-C4E0BAD6FFEC}"/>
              </a:ext>
            </a:extLst>
          </p:cNvPr>
          <p:cNvSpPr/>
          <p:nvPr/>
        </p:nvSpPr>
        <p:spPr>
          <a:xfrm>
            <a:off x="257160" y="1018414"/>
            <a:ext cx="8280000" cy="163442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512763" lvl="1" indent="-285750">
              <a:spcBef>
                <a:spcPts val="600"/>
              </a:spcBef>
              <a:spcAft>
                <a:spcPts val="600"/>
              </a:spcAft>
              <a:buClr>
                <a:srgbClr val="004C93"/>
              </a:buClr>
              <a:buFont typeface="Arial Narrow"/>
              <a:buChar char="□"/>
            </a:pPr>
            <a:r>
              <a:rPr lang="en-GB" sz="2400" spc="-1">
                <a:solidFill>
                  <a:srgbClr val="777777"/>
                </a:solidFill>
                <a:latin typeface="Arial Narrow"/>
              </a:rPr>
              <a:t>Assistance provided by:</a:t>
            </a:r>
          </a:p>
          <a:p>
            <a:pPr marL="969963" lvl="2" indent="-285750">
              <a:buClr>
                <a:srgbClr val="004C93"/>
              </a:buClr>
              <a:buFont typeface="Arial Narrow"/>
              <a:buChar char="□"/>
            </a:pPr>
            <a:r>
              <a:rPr lang="en-GB" sz="2200" b="1" spc="-1">
                <a:solidFill>
                  <a:srgbClr val="777777"/>
                </a:solidFill>
                <a:latin typeface="Arial Narrow"/>
              </a:rPr>
              <a:t>France</a:t>
            </a:r>
            <a:r>
              <a:rPr lang="en-GB" sz="2200" spc="-1">
                <a:solidFill>
                  <a:srgbClr val="777777"/>
                </a:solidFill>
                <a:latin typeface="Arial Narrow"/>
              </a:rPr>
              <a:t> over area II (from Mauritania to DRC)</a:t>
            </a:r>
          </a:p>
          <a:p>
            <a:pPr marL="969963" lvl="2" indent="-285750">
              <a:buClr>
                <a:srgbClr val="004C93"/>
              </a:buClr>
              <a:buFont typeface="Arial Narrow"/>
              <a:buChar char="□"/>
            </a:pPr>
            <a:r>
              <a:rPr lang="en-GB" sz="2200" b="1" spc="-1">
                <a:solidFill>
                  <a:srgbClr val="777777"/>
                </a:solidFill>
                <a:latin typeface="Arial Narrow"/>
              </a:rPr>
              <a:t>South Africa </a:t>
            </a:r>
            <a:r>
              <a:rPr lang="en-GB" sz="2200" spc="-1">
                <a:solidFill>
                  <a:srgbClr val="777777"/>
                </a:solidFill>
                <a:latin typeface="Arial Narrow"/>
              </a:rPr>
              <a:t>over area VII (Angola, Namibia and South Africa)</a:t>
            </a:r>
          </a:p>
        </p:txBody>
      </p:sp>
      <p:sp>
        <p:nvSpPr>
          <p:cNvPr id="4" name="Rectangle 13">
            <a:extLst>
              <a:ext uri="{FF2B5EF4-FFF2-40B4-BE49-F238E27FC236}">
                <a16:creationId xmlns:a16="http://schemas.microsoft.com/office/drawing/2014/main" id="{15D9CD5E-1D60-E79C-87EC-A4EA8E0F8F18}"/>
              </a:ext>
            </a:extLst>
          </p:cNvPr>
          <p:cNvSpPr/>
          <p:nvPr/>
        </p:nvSpPr>
        <p:spPr>
          <a:xfrm>
            <a:off x="257160" y="101841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5" name="Oval 4">
            <a:extLst>
              <a:ext uri="{FF2B5EF4-FFF2-40B4-BE49-F238E27FC236}">
                <a16:creationId xmlns:a16="http://schemas.microsoft.com/office/drawing/2014/main" id="{3A1BF341-14F6-A61B-1BF3-6AB6A87519BE}"/>
              </a:ext>
            </a:extLst>
          </p:cNvPr>
          <p:cNvSpPr/>
          <p:nvPr/>
        </p:nvSpPr>
        <p:spPr>
          <a:xfrm>
            <a:off x="2034540" y="4038600"/>
            <a:ext cx="480060" cy="36576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val 5">
            <a:extLst>
              <a:ext uri="{FF2B5EF4-FFF2-40B4-BE49-F238E27FC236}">
                <a16:creationId xmlns:a16="http://schemas.microsoft.com/office/drawing/2014/main" id="{1DEF2AB3-474F-C87C-5C69-4BF524C56F4D}"/>
              </a:ext>
            </a:extLst>
          </p:cNvPr>
          <p:cNvSpPr/>
          <p:nvPr/>
        </p:nvSpPr>
        <p:spPr>
          <a:xfrm>
            <a:off x="2407920" y="5318760"/>
            <a:ext cx="990600" cy="36576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552B666F-6AC9-76E0-2BFC-8D7ECB90A150}"/>
              </a:ext>
            </a:extLst>
          </p:cNvPr>
          <p:cNvSpPr/>
          <p:nvPr/>
        </p:nvSpPr>
        <p:spPr>
          <a:xfrm>
            <a:off x="249540" y="1079374"/>
            <a:ext cx="8280000" cy="4858386"/>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512763" lvl="1" indent="-285750">
              <a:spcBef>
                <a:spcPts val="600"/>
              </a:spcBef>
              <a:spcAft>
                <a:spcPts val="600"/>
              </a:spcAft>
              <a:buClr>
                <a:srgbClr val="004C93"/>
              </a:buClr>
              <a:buFont typeface="Arial Narrow"/>
              <a:buChar char="□"/>
            </a:pPr>
            <a:r>
              <a:rPr lang="en-GB" sz="2400" spc="-1">
                <a:solidFill>
                  <a:srgbClr val="777777"/>
                </a:solidFill>
                <a:latin typeface="Arial Narrow"/>
              </a:rPr>
              <a:t>You provide your national meteorological service with the details of the marine pollution incident.</a:t>
            </a:r>
          </a:p>
          <a:p>
            <a:pPr marL="512763" lvl="1" indent="-285750">
              <a:spcBef>
                <a:spcPts val="600"/>
              </a:spcBef>
              <a:spcAft>
                <a:spcPts val="600"/>
              </a:spcAft>
              <a:buClr>
                <a:srgbClr val="004C93"/>
              </a:buClr>
              <a:buFont typeface="Arial Narrow"/>
              <a:buChar char="□"/>
            </a:pPr>
            <a:endParaRPr lang="en-GB" sz="1000" spc="-1">
              <a:solidFill>
                <a:srgbClr val="777777"/>
              </a:solidFill>
              <a:latin typeface="Arial Narrow"/>
            </a:endParaRPr>
          </a:p>
          <a:p>
            <a:pPr marL="512763" lvl="1" indent="-285750">
              <a:spcBef>
                <a:spcPts val="600"/>
              </a:spcBef>
              <a:spcAft>
                <a:spcPts val="600"/>
              </a:spcAft>
              <a:buClr>
                <a:srgbClr val="004C93"/>
              </a:buClr>
              <a:buFont typeface="Arial Narrow"/>
              <a:buChar char="□"/>
            </a:pPr>
            <a:r>
              <a:rPr lang="en-GB" sz="2400" spc="-1">
                <a:solidFill>
                  <a:srgbClr val="777777"/>
                </a:solidFill>
                <a:latin typeface="Arial Narrow"/>
              </a:rPr>
              <a:t>The national meteorological service :</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Contact the Area Meteorological and Oceanographic Coordinator (AMOC)</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Either the French meteorological service (Météo-France)</a:t>
            </a:r>
          </a:p>
          <a:p>
            <a:pPr marL="969963" lvl="2" indent="-285750">
              <a:spcBef>
                <a:spcPts val="300"/>
              </a:spcBef>
              <a:spcAft>
                <a:spcPts val="300"/>
              </a:spcAft>
              <a:buClr>
                <a:srgbClr val="004C93"/>
              </a:buClr>
              <a:buFont typeface="Arial Narrow"/>
              <a:buChar char="□"/>
            </a:pPr>
            <a:r>
              <a:rPr lang="en-GB" sz="2000" spc="-1">
                <a:solidFill>
                  <a:srgbClr val="777777"/>
                </a:solidFill>
                <a:latin typeface="Arial Narrow"/>
              </a:rPr>
              <a:t>Or the South African Weather Service</a:t>
            </a:r>
          </a:p>
          <a:p>
            <a:pPr marL="512763" lvl="1" indent="-285750">
              <a:spcBef>
                <a:spcPts val="600"/>
              </a:spcBef>
              <a:spcAft>
                <a:spcPts val="600"/>
              </a:spcAft>
              <a:buClr>
                <a:srgbClr val="004C93"/>
              </a:buClr>
              <a:buFont typeface="Arial Narrow"/>
              <a:buChar char="□"/>
            </a:pPr>
            <a:endParaRPr lang="en-GB" sz="1000" spc="-1">
              <a:solidFill>
                <a:srgbClr val="777777"/>
              </a:solidFill>
              <a:latin typeface="Arial Narrow"/>
            </a:endParaRPr>
          </a:p>
          <a:p>
            <a:pPr marL="512763" lvl="1" indent="-285750">
              <a:spcBef>
                <a:spcPts val="600"/>
              </a:spcBef>
              <a:spcAft>
                <a:spcPts val="600"/>
              </a:spcAft>
              <a:buClr>
                <a:srgbClr val="004C93"/>
              </a:buClr>
              <a:buFont typeface="Arial Narrow"/>
              <a:buChar char="□"/>
            </a:pPr>
            <a:r>
              <a:rPr lang="en-GB" sz="2400" spc="-1">
                <a:solidFill>
                  <a:srgbClr val="777777"/>
                </a:solidFill>
                <a:latin typeface="Arial Narrow"/>
              </a:rPr>
              <a:t>There is a specific procedure for this. </a:t>
            </a:r>
          </a:p>
          <a:p>
            <a:pPr marL="512763" lvl="1" indent="-285750">
              <a:spcBef>
                <a:spcPts val="600"/>
              </a:spcBef>
              <a:spcAft>
                <a:spcPts val="600"/>
              </a:spcAft>
              <a:buClr>
                <a:srgbClr val="004C93"/>
              </a:buClr>
              <a:buFont typeface="Arial Narrow"/>
              <a:buChar char="□"/>
            </a:pPr>
            <a:endParaRPr lang="en-GB" sz="1000" spc="-1">
              <a:solidFill>
                <a:srgbClr val="777777"/>
              </a:solidFill>
              <a:latin typeface="Arial Narrow"/>
            </a:endParaRPr>
          </a:p>
          <a:p>
            <a:pPr marL="512763" lvl="1" indent="-285750">
              <a:spcBef>
                <a:spcPts val="600"/>
              </a:spcBef>
              <a:spcAft>
                <a:spcPts val="600"/>
              </a:spcAft>
              <a:buClr>
                <a:srgbClr val="004C93"/>
              </a:buClr>
              <a:buFont typeface="Arial Narrow"/>
              <a:buChar char="□"/>
            </a:pPr>
            <a:r>
              <a:rPr lang="en-GB" sz="2400" spc="-1">
                <a:solidFill>
                  <a:srgbClr val="777777"/>
                </a:solidFill>
                <a:latin typeface="Arial Narrow"/>
              </a:rPr>
              <a:t>The AMOC then provides forecasts of oil slick drift.</a:t>
            </a:r>
            <a:endParaRPr lang="en-GB" sz="2200" spc="-1">
              <a:solidFill>
                <a:srgbClr val="777777"/>
              </a:solidFill>
              <a:latin typeface="Arial Narrow"/>
            </a:endParaRPr>
          </a:p>
        </p:txBody>
      </p:sp>
      <p:sp>
        <p:nvSpPr>
          <p:cNvPr id="3" name="Rectangle 13">
            <a:extLst>
              <a:ext uri="{FF2B5EF4-FFF2-40B4-BE49-F238E27FC236}">
                <a16:creationId xmlns:a16="http://schemas.microsoft.com/office/drawing/2014/main" id="{12A933CB-6936-108F-47E7-B9E5BF92E79B}"/>
              </a:ext>
            </a:extLst>
          </p:cNvPr>
          <p:cNvSpPr/>
          <p:nvPr/>
        </p:nvSpPr>
        <p:spPr>
          <a:xfrm>
            <a:off x="249540" y="107937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4" name="ZoneTexte 11">
            <a:extLst>
              <a:ext uri="{FF2B5EF4-FFF2-40B4-BE49-F238E27FC236}">
                <a16:creationId xmlns:a16="http://schemas.microsoft.com/office/drawing/2014/main" id="{8AD54829-9F72-2A60-0A66-E5D25725AFA0}"/>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400" spc="-1">
                <a:solidFill>
                  <a:srgbClr val="777777"/>
                </a:solidFill>
                <a:latin typeface="Arial Narrow"/>
              </a:rPr>
              <a:t>How to make a request in the framework of MPERSS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8A251-97E8-0414-69DC-02C6736E83B1}"/>
              </a:ext>
            </a:extLst>
          </p:cNvPr>
          <p:cNvSpPr>
            <a:spLocks noGrp="1"/>
          </p:cNvSpPr>
          <p:nvPr>
            <p:ph type="subTitle"/>
          </p:nvPr>
        </p:nvSpPr>
        <p:spPr>
          <a:xfrm>
            <a:off x="999540" y="3149820"/>
            <a:ext cx="7144920" cy="558360"/>
          </a:xfrm>
        </p:spPr>
        <p:txBody>
          <a:bodyPr/>
          <a:lstStyle/>
          <a:p>
            <a:pPr marL="0" indent="0" algn="ctr">
              <a:buNone/>
            </a:pPr>
            <a:r>
              <a:rPr lang="en-GB">
                <a:solidFill>
                  <a:schemeClr val="tx2"/>
                </a:solidFill>
              </a:rPr>
              <a:t>Quiz 2</a:t>
            </a:r>
            <a:endParaRPr lang="en-GB" dirty="0">
              <a:solidFill>
                <a:schemeClr val="tx2"/>
              </a:solidFill>
            </a:endParaRPr>
          </a:p>
          <a:p>
            <a:pPr marL="0" indent="0" algn="ctr">
              <a:buNone/>
            </a:pPr>
            <a:r>
              <a:rPr lang="en-GB" sz="1800" dirty="0">
                <a:solidFill>
                  <a:schemeClr val="tx2"/>
                </a:solidFill>
              </a:rPr>
              <a:t>(Quit full screen mode, check the chat !) </a:t>
            </a:r>
          </a:p>
          <a:p>
            <a:pPr marL="0" indent="0">
              <a:buNone/>
            </a:pPr>
            <a:endParaRPr lang="en-GB" dirty="0"/>
          </a:p>
        </p:txBody>
      </p:sp>
    </p:spTree>
    <p:extLst>
      <p:ext uri="{BB962C8B-B14F-4D97-AF65-F5344CB8AC3E}">
        <p14:creationId xmlns:p14="http://schemas.microsoft.com/office/powerpoint/2010/main" val="742704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552B666F-6AC9-76E0-2BFC-8D7ECB90A150}"/>
              </a:ext>
            </a:extLst>
          </p:cNvPr>
          <p:cNvSpPr/>
          <p:nvPr/>
        </p:nvSpPr>
        <p:spPr>
          <a:xfrm>
            <a:off x="249540" y="1079374"/>
            <a:ext cx="8280000" cy="464294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800100" lvl="1" indent="-342900">
              <a:buClr>
                <a:srgbClr val="004C93"/>
              </a:buClr>
              <a:buFont typeface="Wingdings"/>
              <a:buChar char="q"/>
            </a:pPr>
            <a:r>
              <a:rPr lang="en-US" sz="2200" spc="-1">
                <a:solidFill>
                  <a:srgbClr val="777777"/>
                </a:solidFill>
                <a:latin typeface="Arial Narrow"/>
              </a:rPr>
              <a:t>WEBGNOME</a:t>
            </a:r>
            <a:endParaRPr lang="fr-FR" sz="2200" spc="-1">
              <a:solidFill>
                <a:srgbClr val="000000"/>
              </a:solidFill>
              <a:latin typeface="Arial Narrow"/>
            </a:endParaRPr>
          </a:p>
          <a:p>
            <a:pPr marL="1257300" lvl="2" indent="-342900">
              <a:buFont typeface="Wingdings"/>
              <a:buChar char="§"/>
            </a:pPr>
            <a:r>
              <a:rPr lang="en-US" sz="2200" spc="-1">
                <a:solidFill>
                  <a:srgbClr val="777777"/>
                </a:solidFill>
                <a:latin typeface="Arial Narrow"/>
              </a:rPr>
              <a:t>Datasets : </a:t>
            </a:r>
            <a:r>
              <a:rPr lang="en-US" sz="2200" u="sng" spc="-1">
                <a:solidFill>
                  <a:srgbClr val="004C93"/>
                </a:solidFill>
                <a:latin typeface="Arial Narrow"/>
                <a:hlinkClick r:id="rId2"/>
              </a:rPr>
              <a:t>https://gnome.orr.noaa.gov/goods/</a:t>
            </a:r>
            <a:endParaRPr lang="en-US" sz="2200" spc="-1">
              <a:solidFill>
                <a:srgbClr val="777777"/>
              </a:solidFill>
              <a:latin typeface="Arial Narrow"/>
            </a:endParaRPr>
          </a:p>
          <a:p>
            <a:pPr marL="1257300" lvl="2" indent="-342900">
              <a:buFont typeface="Wingdings"/>
              <a:buChar char="§"/>
            </a:pPr>
            <a:r>
              <a:rPr lang="en-US" sz="2200" spc="-1">
                <a:solidFill>
                  <a:srgbClr val="777777"/>
                </a:solidFill>
                <a:latin typeface="Arial Narrow"/>
              </a:rPr>
              <a:t>Configure your scenario: </a:t>
            </a:r>
            <a:r>
              <a:rPr lang="en-US" sz="2200" u="sng" spc="-1">
                <a:solidFill>
                  <a:srgbClr val="004C93"/>
                </a:solidFill>
                <a:latin typeface="Arial Narrow"/>
                <a:hlinkClick r:id="rId3"/>
              </a:rPr>
              <a:t>https://gnome.orr.noaa.gov/</a:t>
            </a:r>
            <a:endParaRPr lang="en-US" sz="2200" spc="-1">
              <a:solidFill>
                <a:srgbClr val="777777"/>
              </a:solidFill>
              <a:latin typeface="Arial Narrow"/>
            </a:endParaRPr>
          </a:p>
          <a:p>
            <a:pPr marL="800100" indent="-342900">
              <a:buClr>
                <a:srgbClr val="004C93"/>
              </a:buClr>
              <a:buFont typeface="Wingdings"/>
              <a:buChar char="q"/>
            </a:pPr>
            <a:r>
              <a:rPr lang="en-GB" sz="2200" spc="-1">
                <a:solidFill>
                  <a:srgbClr val="777777"/>
                </a:solidFill>
                <a:latin typeface="Arial Narrow"/>
              </a:rPr>
              <a:t>ADIOS2 </a:t>
            </a:r>
            <a:r>
              <a:rPr lang="en-GB" sz="2400" spc="-1">
                <a:solidFill>
                  <a:srgbClr val="777777"/>
                </a:solidFill>
                <a:latin typeface="Arial Narrow"/>
              </a:rPr>
              <a:t>: </a:t>
            </a:r>
            <a:r>
              <a:rPr lang="en-GB" sz="2000" spc="-1">
                <a:solidFill>
                  <a:srgbClr val="777777"/>
                </a:solidFill>
                <a:latin typeface="Arial Narrow"/>
                <a:hlinkClick r:id="rId4"/>
              </a:rPr>
              <a:t>http://response.restoration.noaa.gov/</a:t>
            </a:r>
            <a:endParaRPr lang="en-GB" sz="2000" spc="-1">
              <a:latin typeface="Arial Narrow"/>
            </a:endParaRPr>
          </a:p>
          <a:p>
            <a:pPr marL="800100" indent="-342900">
              <a:buClr>
                <a:srgbClr val="004C93"/>
              </a:buClr>
              <a:buFont typeface="Wingdings"/>
              <a:buChar char="q"/>
            </a:pPr>
            <a:r>
              <a:rPr lang="en-GB" sz="2000" spc="-1">
                <a:solidFill>
                  <a:srgbClr val="777777"/>
                </a:solidFill>
                <a:latin typeface="Arial Narrow"/>
              </a:rPr>
              <a:t>MPERSS / MOTHY (</a:t>
            </a:r>
            <a:r>
              <a:rPr lang="en-GB" sz="2000" spc="-1">
                <a:latin typeface="Arial Narrow"/>
                <a:ea typeface="+mn-lt"/>
                <a:cs typeface="+mn-lt"/>
                <a:hlinkClick r:id="rId5"/>
              </a:rPr>
              <a:t>http://www.meteorologie.eu.org/mothy/</a:t>
            </a:r>
            <a:r>
              <a:rPr lang="en-GB" sz="2000" spc="-1">
                <a:solidFill>
                  <a:srgbClr val="777777"/>
                </a:solidFill>
                <a:latin typeface="Arial Narrow"/>
                <a:ea typeface="+mn-lt"/>
                <a:cs typeface="+mn-lt"/>
              </a:rPr>
              <a:t>)</a:t>
            </a:r>
            <a:endParaRPr lang="en-GB"/>
          </a:p>
          <a:p>
            <a:pPr marL="800100" indent="-342900">
              <a:buClr>
                <a:srgbClr val="004C93"/>
              </a:buClr>
              <a:buFont typeface="Wingdings"/>
              <a:buChar char="q"/>
            </a:pPr>
            <a:r>
              <a:rPr lang="en-GB" sz="2200" spc="-1">
                <a:solidFill>
                  <a:srgbClr val="777777"/>
                </a:solidFill>
                <a:latin typeface="Arial Narrow"/>
              </a:rPr>
              <a:t>Tools exist, are useful provided you consider their limits</a:t>
            </a:r>
            <a:endParaRPr lang="fr-FR" sz="2200"/>
          </a:p>
          <a:p>
            <a:pPr marL="800100" lvl="1" indent="-342900">
              <a:buClr>
                <a:srgbClr val="004C93"/>
              </a:buClr>
              <a:buFont typeface="Wingdings"/>
              <a:buChar char="q"/>
            </a:pPr>
            <a:r>
              <a:rPr lang="en-GB" sz="2200" spc="-1">
                <a:solidFill>
                  <a:srgbClr val="777777"/>
                </a:solidFill>
                <a:latin typeface="Arial Narrow"/>
              </a:rPr>
              <a:t>Not magic, maths</a:t>
            </a:r>
            <a:endParaRPr lang="en-GB" sz="2200"/>
          </a:p>
          <a:p>
            <a:pPr marL="800100" lvl="1" indent="-342900">
              <a:buClr>
                <a:srgbClr val="004C93"/>
              </a:buClr>
              <a:buFont typeface="Wingdings"/>
              <a:buChar char="q"/>
            </a:pPr>
            <a:r>
              <a:rPr lang="en-GB" sz="2200" spc="-1">
                <a:solidFill>
                  <a:srgbClr val="777777"/>
                </a:solidFill>
                <a:latin typeface="Arial Narrow"/>
              </a:rPr>
              <a:t>Validation on real cases </a:t>
            </a:r>
            <a:endParaRPr lang="en-GB" sz="2200"/>
          </a:p>
          <a:p>
            <a:pPr marL="800100" lvl="1" indent="-342900">
              <a:buClr>
                <a:srgbClr val="004C93"/>
              </a:buClr>
              <a:buFont typeface="Wingdings"/>
              <a:buChar char="q"/>
            </a:pPr>
            <a:r>
              <a:rPr lang="en-GB" sz="2200" spc="-1">
                <a:solidFill>
                  <a:srgbClr val="777777"/>
                </a:solidFill>
                <a:latin typeface="Arial Narrow"/>
              </a:rPr>
              <a:t>Validation with buoys drifts / aerial and satellite observations</a:t>
            </a:r>
            <a:endParaRPr lang="en-GB" sz="2200"/>
          </a:p>
          <a:p>
            <a:pPr marL="800100" lvl="1" indent="-342900">
              <a:buClr>
                <a:srgbClr val="004C93"/>
              </a:buClr>
              <a:buFont typeface="Wingdings"/>
              <a:buChar char="q"/>
            </a:pPr>
            <a:r>
              <a:rPr lang="en-GB" sz="2200" spc="-1">
                <a:solidFill>
                  <a:srgbClr val="777777"/>
                </a:solidFill>
                <a:latin typeface="Arial Narrow"/>
              </a:rPr>
              <a:t>Compare different models</a:t>
            </a:r>
            <a:endParaRPr lang="en-GB" sz="2200"/>
          </a:p>
          <a:p>
            <a:pPr marL="800100" lvl="1" indent="-342900">
              <a:buClr>
                <a:srgbClr val="004C93"/>
              </a:buClr>
              <a:buFont typeface="Wingdings"/>
              <a:buChar char="q"/>
            </a:pPr>
            <a:r>
              <a:rPr lang="en-GB" sz="2200" spc="-1">
                <a:solidFill>
                  <a:srgbClr val="777777"/>
                </a:solidFill>
                <a:latin typeface="Arial Narrow"/>
              </a:rPr>
              <a:t>Discussions and expertise</a:t>
            </a:r>
            <a:endParaRPr lang="en-GB" sz="2200"/>
          </a:p>
          <a:p>
            <a:pPr marL="512445" lvl="1" indent="-285750">
              <a:spcBef>
                <a:spcPts val="600"/>
              </a:spcBef>
              <a:spcAft>
                <a:spcPts val="600"/>
              </a:spcAft>
              <a:buClr>
                <a:srgbClr val="004C93"/>
              </a:buClr>
              <a:buFont typeface="Arial Narrow"/>
              <a:buChar char="□"/>
            </a:pPr>
            <a:endParaRPr lang="en-GB" sz="2400" spc="-1">
              <a:solidFill>
                <a:srgbClr val="777777"/>
              </a:solidFill>
              <a:latin typeface="Arial Narrow"/>
            </a:endParaRPr>
          </a:p>
        </p:txBody>
      </p:sp>
      <p:sp>
        <p:nvSpPr>
          <p:cNvPr id="3" name="Rectangle 13">
            <a:extLst>
              <a:ext uri="{FF2B5EF4-FFF2-40B4-BE49-F238E27FC236}">
                <a16:creationId xmlns:a16="http://schemas.microsoft.com/office/drawing/2014/main" id="{12A933CB-6936-108F-47E7-B9E5BF92E79B}"/>
              </a:ext>
            </a:extLst>
          </p:cNvPr>
          <p:cNvSpPr/>
          <p:nvPr/>
        </p:nvSpPr>
        <p:spPr>
          <a:xfrm>
            <a:off x="249540" y="107937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4" name="ZoneTexte 11">
            <a:extLst>
              <a:ext uri="{FF2B5EF4-FFF2-40B4-BE49-F238E27FC236}">
                <a16:creationId xmlns:a16="http://schemas.microsoft.com/office/drawing/2014/main" id="{8AD54829-9F72-2A60-0A66-E5D25725AFA0}"/>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spc="-1">
                <a:solidFill>
                  <a:srgbClr val="777777"/>
                </a:solidFill>
                <a:latin typeface="Arial Narrow"/>
              </a:rPr>
              <a:t>Summary and conclusion</a:t>
            </a:r>
          </a:p>
        </p:txBody>
      </p:sp>
    </p:spTree>
    <p:extLst>
      <p:ext uri="{BB962C8B-B14F-4D97-AF65-F5344CB8AC3E}">
        <p14:creationId xmlns:p14="http://schemas.microsoft.com/office/powerpoint/2010/main" val="127352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251640" y="2309766"/>
            <a:ext cx="8229240" cy="1502640"/>
          </a:xfrm>
          <a:prstGeom prst="rect">
            <a:avLst/>
          </a:prstGeom>
          <a:noFill/>
          <a:ln w="0">
            <a:noFill/>
          </a:ln>
        </p:spPr>
        <p:txBody>
          <a:bodyPr lIns="90000" tIns="45000" rIns="90000" bIns="45000" anchor="t">
            <a:noAutofit/>
          </a:bodyPr>
          <a:lstStyle/>
          <a:p>
            <a:pPr algn="ctr">
              <a:lnSpc>
                <a:spcPct val="100000"/>
              </a:lnSpc>
              <a:buNone/>
            </a:pPr>
            <a:r>
              <a:rPr lang="en-GB" sz="4400" b="0" strike="noStrike" spc="-1">
                <a:solidFill>
                  <a:srgbClr val="97BF0D"/>
                </a:solidFill>
                <a:latin typeface="Arial Narrow"/>
              </a:rPr>
              <a:t>Drift modelling </a:t>
            </a:r>
            <a:r>
              <a:rPr lang="en-GB" spc="-1">
                <a:solidFill>
                  <a:srgbClr val="97BF0D"/>
                </a:solidFill>
                <a:latin typeface="Arial Narrow"/>
              </a:rPr>
              <a:t>in oil spill preparedness and response at sea</a:t>
            </a:r>
            <a:endParaRPr lang="en-GB" sz="4400" b="0" strike="noStrike" spc="-1">
              <a:solidFill>
                <a:srgbClr val="777777"/>
              </a:solidFill>
              <a:latin typeface="Arial Narrow"/>
            </a:endParaRPr>
          </a:p>
        </p:txBody>
      </p:sp>
      <p:sp>
        <p:nvSpPr>
          <p:cNvPr id="225" name="PlaceHolder 2"/>
          <p:cNvSpPr>
            <a:spLocks noGrp="1"/>
          </p:cNvSpPr>
          <p:nvPr>
            <p:ph/>
          </p:nvPr>
        </p:nvSpPr>
        <p:spPr>
          <a:xfrm>
            <a:off x="4859280" y="5373720"/>
            <a:ext cx="3600000" cy="431280"/>
          </a:xfrm>
          <a:prstGeom prst="rect">
            <a:avLst/>
          </a:prstGeom>
          <a:noFill/>
          <a:ln w="0">
            <a:noFill/>
          </a:ln>
        </p:spPr>
        <p:txBody>
          <a:bodyPr lIns="90000" tIns="45000" rIns="90000" bIns="45000" anchor="t">
            <a:noAutofit/>
          </a:bodyPr>
          <a:lstStyle/>
          <a:p>
            <a:pPr algn="r">
              <a:lnSpc>
                <a:spcPct val="100000"/>
              </a:lnSpc>
              <a:spcBef>
                <a:spcPts val="400"/>
              </a:spcBef>
              <a:buNone/>
              <a:tabLst>
                <a:tab pos="0" algn="l"/>
              </a:tabLst>
            </a:pPr>
            <a:r>
              <a:rPr lang="en-GB" sz="2000" b="0" strike="noStrike" spc="-1">
                <a:solidFill>
                  <a:srgbClr val="777777"/>
                </a:solidFill>
                <a:latin typeface="Arial Narrow"/>
              </a:rPr>
              <a:t>28/06/2023</a:t>
            </a:r>
          </a:p>
        </p:txBody>
      </p:sp>
      <p:sp>
        <p:nvSpPr>
          <p:cNvPr id="226" name="PlaceHolder 3"/>
          <p:cNvSpPr>
            <a:spLocks noGrp="1"/>
          </p:cNvSpPr>
          <p:nvPr>
            <p:ph/>
          </p:nvPr>
        </p:nvSpPr>
        <p:spPr>
          <a:xfrm>
            <a:off x="3276000" y="6021360"/>
            <a:ext cx="5183640" cy="431280"/>
          </a:xfrm>
          <a:prstGeom prst="rect">
            <a:avLst/>
          </a:prstGeom>
          <a:noFill/>
          <a:ln w="0">
            <a:noFill/>
          </a:ln>
        </p:spPr>
        <p:txBody>
          <a:bodyPr lIns="90000" tIns="45000" rIns="90000" bIns="45000" anchor="t">
            <a:noAutofit/>
          </a:bodyPr>
          <a:lstStyle/>
          <a:p>
            <a:pPr algn="r">
              <a:lnSpc>
                <a:spcPct val="100000"/>
              </a:lnSpc>
              <a:spcBef>
                <a:spcPts val="360"/>
              </a:spcBef>
              <a:buNone/>
              <a:tabLst>
                <a:tab pos="0" algn="l"/>
              </a:tabLst>
            </a:pPr>
            <a:r>
              <a:rPr lang="en-GB" sz="1800" b="0" strike="noStrike" spc="-1">
                <a:solidFill>
                  <a:srgbClr val="004C93"/>
                </a:solidFill>
                <a:latin typeface="Arial Narrow"/>
              </a:rPr>
              <a:t>Pierre DANIEL (</a:t>
            </a:r>
            <a:r>
              <a:rPr lang="en-GB" sz="1800" b="0" strike="noStrike" spc="-1" err="1">
                <a:solidFill>
                  <a:srgbClr val="004C93"/>
                </a:solidFill>
                <a:latin typeface="Arial Narrow"/>
              </a:rPr>
              <a:t>Météo</a:t>
            </a:r>
            <a:r>
              <a:rPr lang="en-GB" sz="1800" b="0" strike="noStrike" spc="-1">
                <a:solidFill>
                  <a:srgbClr val="004C93"/>
                </a:solidFill>
                <a:latin typeface="Arial Narrow"/>
              </a:rPr>
              <a:t>-France) / Vincent GOURIOU (Cedre)</a:t>
            </a:r>
            <a:br>
              <a:rPr lang="en-GB" sz="1800"/>
            </a:br>
            <a:endParaRPr lang="en-GB" sz="1800" b="0" strike="noStrike" spc="-1">
              <a:solidFill>
                <a:srgbClr val="777777"/>
              </a:solidFill>
              <a:latin typeface="Arial Narrow"/>
            </a:endParaRPr>
          </a:p>
        </p:txBody>
      </p:sp>
      <p:sp>
        <p:nvSpPr>
          <p:cNvPr id="227" name="Rectangle 7"/>
          <p:cNvSpPr/>
          <p:nvPr/>
        </p:nvSpPr>
        <p:spPr>
          <a:xfrm>
            <a:off x="2403660" y="100812"/>
            <a:ext cx="4469580" cy="134928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228" name="Image 6"/>
          <p:cNvPicPr/>
          <p:nvPr/>
        </p:nvPicPr>
        <p:blipFill>
          <a:blip r:embed="rId4"/>
          <a:stretch/>
        </p:blipFill>
        <p:spPr>
          <a:xfrm>
            <a:off x="7191374" y="2454"/>
            <a:ext cx="1385265" cy="1463466"/>
          </a:xfrm>
          <a:prstGeom prst="rect">
            <a:avLst/>
          </a:prstGeom>
          <a:ln w="0">
            <a:noFill/>
          </a:ln>
        </p:spPr>
      </p:pic>
      <p:sp>
        <p:nvSpPr>
          <p:cNvPr id="2" name="Rectangle 1">
            <a:extLst>
              <a:ext uri="{FF2B5EF4-FFF2-40B4-BE49-F238E27FC236}">
                <a16:creationId xmlns:a16="http://schemas.microsoft.com/office/drawing/2014/main" id="{5836E6D3-5C76-4EA8-968B-E04F92BED8AD}"/>
              </a:ext>
            </a:extLst>
          </p:cNvPr>
          <p:cNvSpPr/>
          <p:nvPr/>
        </p:nvSpPr>
        <p:spPr>
          <a:xfrm>
            <a:off x="8817997" y="2313830"/>
            <a:ext cx="310101" cy="323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ext, graphics, graphic design, font&#10;&#10;Description automatically generated">
            <a:extLst>
              <a:ext uri="{FF2B5EF4-FFF2-40B4-BE49-F238E27FC236}">
                <a16:creationId xmlns:a16="http://schemas.microsoft.com/office/drawing/2014/main" id="{F5067CA2-45AA-D4AD-E104-64F16C5DD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260" y="5443860"/>
            <a:ext cx="1422875" cy="86617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ZoneTexte 4"/>
          <p:cNvSpPr/>
          <p:nvPr/>
        </p:nvSpPr>
        <p:spPr>
          <a:xfrm>
            <a:off x="428040" y="1007212"/>
            <a:ext cx="8134495" cy="419666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750" indent="-285750">
              <a:buClr>
                <a:srgbClr val="004C93"/>
              </a:buClr>
              <a:buFont typeface="Arial Narrow"/>
              <a:buChar char="□"/>
            </a:pPr>
            <a:r>
              <a:rPr lang="en-US" sz="2200" spc="-1">
                <a:solidFill>
                  <a:srgbClr val="777777"/>
                </a:solidFill>
                <a:latin typeface="Arial Narrow"/>
              </a:rPr>
              <a:t>Purpose of modelling tools (weathering and transport) </a:t>
            </a:r>
            <a:endParaRPr lang="en-US" sz="2200" b="0" strike="noStrike"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What information do you need for modelling ? (input data)</a:t>
            </a:r>
          </a:p>
          <a:p>
            <a:pPr marL="285750" indent="-285750">
              <a:buClr>
                <a:srgbClr val="004C93"/>
              </a:buClr>
              <a:buFont typeface="Arial Narrow"/>
              <a:buChar char="□"/>
            </a:pPr>
            <a:r>
              <a:rPr lang="en-US" sz="2200" spc="-1">
                <a:solidFill>
                  <a:srgbClr val="777777"/>
                </a:solidFill>
                <a:latin typeface="Arial Narrow"/>
              </a:rPr>
              <a:t>What are the main categories of models ?</a:t>
            </a:r>
          </a:p>
          <a:p>
            <a:pPr marL="285750" indent="-285750">
              <a:buClr>
                <a:srgbClr val="004C93"/>
              </a:buClr>
              <a:buFont typeface="Arial Narrow"/>
              <a:buChar char="□"/>
            </a:pPr>
            <a:r>
              <a:rPr lang="en-US" sz="2200" spc="-1">
                <a:solidFill>
                  <a:srgbClr val="777777"/>
                </a:solidFill>
                <a:latin typeface="Arial Narrow"/>
              </a:rPr>
              <a:t>Example of models (commercial software / opensource / institutional)</a:t>
            </a:r>
          </a:p>
          <a:p>
            <a:pPr marL="285750" indent="-285750">
              <a:buClr>
                <a:srgbClr val="004C93"/>
              </a:buClr>
              <a:buFont typeface="Arial Narrow"/>
              <a:buChar char="□"/>
            </a:pPr>
            <a:r>
              <a:rPr lang="en-US" sz="2200" spc="-1">
                <a:solidFill>
                  <a:srgbClr val="777777"/>
                </a:solidFill>
                <a:latin typeface="Arial Narrow"/>
              </a:rPr>
              <a:t>Demonstration : MOTHY</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Demonstration : WEBGNOME</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Choice and comparison of models (eg. French prediction committee)</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The keys elements : environmental data</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Limitations on modelling use </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How to make a MOTHY request in the framework of MPERSS</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Summary and conclusion</a:t>
            </a:r>
            <a:endParaRPr lang="en-US" sz="2400" b="0" strike="noStrike" spc="-1">
              <a:solidFill>
                <a:srgbClr val="777777"/>
              </a:solidFill>
              <a:latin typeface="Arial Narrow"/>
            </a:endParaRPr>
          </a:p>
        </p:txBody>
      </p:sp>
      <p:sp>
        <p:nvSpPr>
          <p:cNvPr id="230" name="Rectangle 5"/>
          <p:cNvSpPr/>
          <p:nvPr/>
        </p:nvSpPr>
        <p:spPr>
          <a:xfrm>
            <a:off x="428040" y="100440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33" name="ZoneTexte 10"/>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spc="-1">
                <a:solidFill>
                  <a:srgbClr val="777777"/>
                </a:solidFill>
                <a:latin typeface="Arial Narrow"/>
              </a:rPr>
              <a:t>Presentation outline</a:t>
            </a:r>
            <a:endParaRPr lang="fr-FR" sz="2400" b="0" strike="noStrike" spc="-1">
              <a:latin typeface="Arial"/>
            </a:endParaRPr>
          </a:p>
        </p:txBody>
      </p:sp>
      <p:pic>
        <p:nvPicPr>
          <p:cNvPr id="2" name="Image 14">
            <a:extLst>
              <a:ext uri="{FF2B5EF4-FFF2-40B4-BE49-F238E27FC236}">
                <a16:creationId xmlns:a16="http://schemas.microsoft.com/office/drawing/2014/main" id="{C95FF0FB-3C34-FC75-D874-5B6DC134F1E7}"/>
              </a:ext>
            </a:extLst>
          </p:cNvPr>
          <p:cNvPicPr/>
          <p:nvPr/>
        </p:nvPicPr>
        <p:blipFill>
          <a:blip r:embed="rId4"/>
          <a:stretch/>
        </p:blipFill>
        <p:spPr>
          <a:xfrm>
            <a:off x="1259640" y="6315074"/>
            <a:ext cx="548280" cy="542565"/>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ZoneTexte 4"/>
          <p:cNvSpPr/>
          <p:nvPr/>
        </p:nvSpPr>
        <p:spPr>
          <a:xfrm>
            <a:off x="428040" y="1007212"/>
            <a:ext cx="4144807" cy="476605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r>
              <a:rPr lang="en-US" sz="2400" b="0" strike="noStrike" spc="-1">
                <a:solidFill>
                  <a:srgbClr val="777777"/>
                </a:solidFill>
                <a:latin typeface="Arial Narrow"/>
              </a:rPr>
              <a:t>In case of an accident at sea,</a:t>
            </a:r>
            <a:r>
              <a:rPr lang="en-US" sz="2400" spc="-1">
                <a:solidFill>
                  <a:srgbClr val="777777"/>
                </a:solidFill>
                <a:latin typeface="Arial Narrow"/>
              </a:rPr>
              <a:t> with the aim of defining a strategy,</a:t>
            </a:r>
            <a:r>
              <a:rPr lang="en-US" sz="2400" b="0" strike="noStrike" spc="-1">
                <a:solidFill>
                  <a:srgbClr val="777777"/>
                </a:solidFill>
                <a:latin typeface="Arial Narrow"/>
              </a:rPr>
              <a:t> you need to anticipate</a:t>
            </a:r>
            <a:r>
              <a:rPr lang="en-US" sz="2400" spc="-1">
                <a:solidFill>
                  <a:srgbClr val="777777"/>
                </a:solidFill>
                <a:latin typeface="Arial Narrow"/>
              </a:rPr>
              <a:t>:</a:t>
            </a:r>
            <a:endParaRPr lang="fr-FR" sz="2400" b="0" strike="noStrike" spc="-1">
              <a:latin typeface="Arial Narrow"/>
            </a:endParaRPr>
          </a:p>
          <a:p>
            <a:pPr>
              <a:lnSpc>
                <a:spcPct val="100000"/>
              </a:lnSpc>
              <a:buNone/>
            </a:pPr>
            <a:endParaRPr lang="fr-FR" sz="2400" b="0" strike="noStrike" spc="-1">
              <a:latin typeface="Arial Narrow" panose="020B0606020202030204" pitchFamily="34" charset="0"/>
            </a:endParaRPr>
          </a:p>
          <a:p>
            <a:pPr marL="285750" indent="-285750">
              <a:buClr>
                <a:srgbClr val="004C93"/>
              </a:buClr>
              <a:buFont typeface="Arial Narrow"/>
              <a:buChar char="□"/>
            </a:pPr>
            <a:r>
              <a:rPr lang="en-US" sz="2000" b="0" strike="noStrike" spc="-1">
                <a:solidFill>
                  <a:srgbClr val="777777"/>
                </a:solidFill>
                <a:latin typeface="Arial Narrow"/>
              </a:rPr>
              <a:t>The </a:t>
            </a:r>
            <a:r>
              <a:rPr lang="en-US" sz="2000" b="0" strike="noStrike" spc="-1" err="1">
                <a:solidFill>
                  <a:srgbClr val="777777"/>
                </a:solidFill>
                <a:latin typeface="Arial Narrow"/>
              </a:rPr>
              <a:t>behaviour</a:t>
            </a:r>
            <a:r>
              <a:rPr lang="en-US" sz="2000" b="0" strike="noStrike" spc="-1">
                <a:solidFill>
                  <a:srgbClr val="777777"/>
                </a:solidFill>
                <a:latin typeface="Arial Narrow"/>
              </a:rPr>
              <a:t> of </a:t>
            </a:r>
            <a:r>
              <a:rPr lang="en-US" sz="2000" spc="-1">
                <a:solidFill>
                  <a:srgbClr val="777777"/>
                </a:solidFill>
                <a:latin typeface="Arial Narrow"/>
              </a:rPr>
              <a:t>the oil</a:t>
            </a:r>
            <a:r>
              <a:rPr lang="en-US" sz="2000" b="0" strike="noStrike" spc="-1">
                <a:solidFill>
                  <a:srgbClr val="777777"/>
                </a:solidFill>
                <a:latin typeface="Arial Narrow"/>
              </a:rPr>
              <a:t> (weathering</a:t>
            </a:r>
            <a:r>
              <a:rPr lang="en-US" sz="2000" spc="-1">
                <a:solidFill>
                  <a:srgbClr val="777777"/>
                </a:solidFill>
                <a:latin typeface="Arial Narrow"/>
              </a:rPr>
              <a:t>) </a:t>
            </a:r>
            <a:endParaRPr lang="en-US" sz="2000" b="0" strike="noStrike" spc="-1">
              <a:solidFill>
                <a:srgbClr val="777777"/>
              </a:solidFill>
              <a:latin typeface="Arial Narrow" panose="020B0606020202030204" pitchFamily="34" charset="0"/>
            </a:endParaRPr>
          </a:p>
          <a:p>
            <a:pPr marL="285750" indent="-285750">
              <a:buClr>
                <a:srgbClr val="004C93"/>
              </a:buClr>
              <a:buFont typeface="Arial Narrow"/>
              <a:buChar char="□"/>
            </a:pPr>
            <a:endParaRPr lang="en-US" sz="2000" spc="-1">
              <a:solidFill>
                <a:srgbClr val="777777"/>
              </a:solidFill>
              <a:latin typeface="Arial Narrow"/>
            </a:endParaRPr>
          </a:p>
          <a:p>
            <a:pPr marL="285750" indent="-285750">
              <a:buClr>
                <a:srgbClr val="004C93"/>
              </a:buClr>
              <a:buFont typeface="Arial Narrow"/>
              <a:buChar char="□"/>
            </a:pPr>
            <a:r>
              <a:rPr lang="en-US" sz="2000" b="0" strike="noStrike" spc="-1">
                <a:solidFill>
                  <a:srgbClr val="777777"/>
                </a:solidFill>
                <a:latin typeface="Arial Narrow"/>
              </a:rPr>
              <a:t>The drift of </a:t>
            </a:r>
            <a:r>
              <a:rPr lang="en-US" sz="2000" spc="-1">
                <a:solidFill>
                  <a:srgbClr val="777777"/>
                </a:solidFill>
                <a:latin typeface="Arial Narrow"/>
              </a:rPr>
              <a:t>oil slicks</a:t>
            </a:r>
            <a:r>
              <a:rPr lang="en-US" sz="2000" b="0" strike="noStrike" spc="-1">
                <a:solidFill>
                  <a:srgbClr val="777777"/>
                </a:solidFill>
                <a:latin typeface="Arial Narrow"/>
              </a:rPr>
              <a:t> (trajectory</a:t>
            </a:r>
            <a:r>
              <a:rPr lang="en-US" sz="2000" spc="-1">
                <a:solidFill>
                  <a:srgbClr val="777777"/>
                </a:solidFill>
                <a:latin typeface="Arial Narrow"/>
              </a:rPr>
              <a:t>). Impacted shoreline.</a:t>
            </a:r>
            <a:endParaRPr lang="fr-FR" sz="2000" b="0" strike="noStrike" spc="-1">
              <a:latin typeface="Arial Narrow"/>
            </a:endParaRPr>
          </a:p>
          <a:p>
            <a:pPr>
              <a:lnSpc>
                <a:spcPct val="100000"/>
              </a:lnSpc>
              <a:buNone/>
            </a:pPr>
            <a:endParaRPr lang="fr-FR" b="0" strike="noStrike" spc="-1">
              <a:latin typeface="Arial Narrow" panose="020B0606020202030204" pitchFamily="34" charset="0"/>
            </a:endParaRPr>
          </a:p>
          <a:p>
            <a:pPr>
              <a:spcBef>
                <a:spcPts val="600"/>
              </a:spcBef>
              <a:spcAft>
                <a:spcPts val="600"/>
              </a:spcAft>
            </a:pPr>
            <a:r>
              <a:rPr lang="en-US" sz="2000" b="0" strike="noStrike" spc="-1">
                <a:solidFill>
                  <a:srgbClr val="777777"/>
                </a:solidFill>
                <a:latin typeface="Arial Narrow"/>
              </a:rPr>
              <a:t>As soon as possible and </a:t>
            </a:r>
            <a:r>
              <a:rPr lang="en-US" sz="2000" spc="-1">
                <a:solidFill>
                  <a:srgbClr val="777777"/>
                </a:solidFill>
                <a:latin typeface="Arial Narrow"/>
              </a:rPr>
              <a:t>then regularly (recalibration with aerial, satellite and buoys observations).</a:t>
            </a:r>
          </a:p>
        </p:txBody>
      </p:sp>
      <p:sp>
        <p:nvSpPr>
          <p:cNvPr id="230" name="Rectangle 5"/>
          <p:cNvSpPr/>
          <p:nvPr/>
        </p:nvSpPr>
        <p:spPr>
          <a:xfrm>
            <a:off x="428040" y="100440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31" name="Espace réservé du texte 21"/>
          <p:cNvSpPr/>
          <p:nvPr/>
        </p:nvSpPr>
        <p:spPr>
          <a:xfrm>
            <a:off x="4606550" y="4667736"/>
            <a:ext cx="4346290" cy="511771"/>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108000" tIns="108000" rIns="108000" bIns="108000" anchor="t">
            <a:noAutofit/>
          </a:bodyPr>
          <a:lstStyle/>
          <a:p>
            <a:pPr algn="ctr">
              <a:lnSpc>
                <a:spcPct val="100000"/>
              </a:lnSpc>
              <a:spcBef>
                <a:spcPts val="400"/>
              </a:spcBef>
              <a:buNone/>
              <a:tabLst>
                <a:tab pos="0" algn="l"/>
              </a:tabLst>
            </a:pPr>
            <a:r>
              <a:rPr lang="fr-FR" sz="2000" b="0" strike="noStrike" spc="-1" err="1">
                <a:solidFill>
                  <a:srgbClr val="004C93"/>
                </a:solidFill>
                <a:latin typeface="Arial Narrow"/>
              </a:rPr>
              <a:t>Oilmap</a:t>
            </a:r>
            <a:r>
              <a:rPr lang="fr-FR" sz="2000" b="0" strike="noStrike" spc="-1">
                <a:solidFill>
                  <a:srgbClr val="004C93"/>
                </a:solidFill>
                <a:latin typeface="Arial Narrow"/>
              </a:rPr>
              <a:t> </a:t>
            </a:r>
            <a:r>
              <a:rPr lang="fr-FR" sz="2000" b="0" strike="noStrike" spc="-1" err="1">
                <a:solidFill>
                  <a:srgbClr val="004C93"/>
                </a:solidFill>
                <a:latin typeface="Arial Narrow"/>
              </a:rPr>
              <a:t>modelling</a:t>
            </a:r>
            <a:r>
              <a:rPr lang="fr-FR" sz="2000" b="0" strike="noStrike" spc="-1">
                <a:solidFill>
                  <a:srgbClr val="004C93"/>
                </a:solidFill>
                <a:latin typeface="Arial Narrow"/>
              </a:rPr>
              <a:t> (</a:t>
            </a:r>
            <a:r>
              <a:rPr lang="fr-FR" sz="2000" b="0" strike="noStrike" spc="-1" err="1">
                <a:solidFill>
                  <a:srgbClr val="004C93"/>
                </a:solidFill>
                <a:latin typeface="Arial Narrow"/>
              </a:rPr>
              <a:t>oil</a:t>
            </a:r>
            <a:r>
              <a:rPr lang="fr-FR" sz="2000" b="0" strike="noStrike" spc="-1">
                <a:solidFill>
                  <a:srgbClr val="004C93"/>
                </a:solidFill>
                <a:latin typeface="Arial Narrow"/>
              </a:rPr>
              <a:t> drift and </a:t>
            </a:r>
            <a:r>
              <a:rPr lang="fr-FR" sz="2000" b="0" strike="noStrike" spc="-1" err="1">
                <a:solidFill>
                  <a:srgbClr val="004C93"/>
                </a:solidFill>
                <a:latin typeface="Arial Narrow"/>
              </a:rPr>
              <a:t>behaviour</a:t>
            </a:r>
            <a:r>
              <a:rPr lang="fr-FR" sz="2000" b="0" strike="noStrike" spc="-1">
                <a:solidFill>
                  <a:srgbClr val="004C93"/>
                </a:solidFill>
                <a:latin typeface="Arial Narrow"/>
              </a:rPr>
              <a:t>)</a:t>
            </a:r>
            <a:endParaRPr lang="fr-FR" sz="2000" b="0" strike="noStrike" spc="-1">
              <a:latin typeface="Arial"/>
            </a:endParaRPr>
          </a:p>
        </p:txBody>
      </p:sp>
      <p:pic>
        <p:nvPicPr>
          <p:cNvPr id="232" name="Picture 2"/>
          <p:cNvPicPr/>
          <p:nvPr/>
        </p:nvPicPr>
        <p:blipFill>
          <a:blip r:embed="rId3"/>
          <a:stretch/>
        </p:blipFill>
        <p:spPr>
          <a:xfrm>
            <a:off x="4606550" y="2111760"/>
            <a:ext cx="4346290" cy="2555976"/>
          </a:xfrm>
          <a:prstGeom prst="rect">
            <a:avLst/>
          </a:prstGeom>
          <a:ln w="0">
            <a:noFill/>
          </a:ln>
        </p:spPr>
      </p:pic>
      <p:sp>
        <p:nvSpPr>
          <p:cNvPr id="233" name="ZoneTexte 10"/>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spc="-1">
                <a:solidFill>
                  <a:srgbClr val="777777"/>
                </a:solidFill>
                <a:latin typeface="Arial Narrow"/>
              </a:rPr>
              <a:t>Purpose of modelling tools (weathering and transport)</a:t>
            </a:r>
            <a:endParaRPr lang="fr-FR" sz="2400" b="0" strike="noStrike" spc="-1">
              <a:latin typeface="Arial"/>
            </a:endParaRPr>
          </a:p>
        </p:txBody>
      </p:sp>
      <p:pic>
        <p:nvPicPr>
          <p:cNvPr id="2" name="Image 14">
            <a:extLst>
              <a:ext uri="{FF2B5EF4-FFF2-40B4-BE49-F238E27FC236}">
                <a16:creationId xmlns:a16="http://schemas.microsoft.com/office/drawing/2014/main" id="{C95FF0FB-3C34-FC75-D874-5B6DC134F1E7}"/>
              </a:ext>
            </a:extLst>
          </p:cNvPr>
          <p:cNvPicPr/>
          <p:nvPr/>
        </p:nvPicPr>
        <p:blipFill>
          <a:blip r:embed="rId4"/>
          <a:stretch/>
        </p:blipFill>
        <p:spPr>
          <a:xfrm>
            <a:off x="1259640" y="6315074"/>
            <a:ext cx="548280" cy="542565"/>
          </a:xfrm>
          <a:prstGeom prst="rect">
            <a:avLst/>
          </a:prstGeom>
          <a:ln w="0">
            <a:noFill/>
          </a:ln>
        </p:spPr>
      </p:pic>
    </p:spTree>
    <p:extLst>
      <p:ext uri="{BB962C8B-B14F-4D97-AF65-F5344CB8AC3E}">
        <p14:creationId xmlns:p14="http://schemas.microsoft.com/office/powerpoint/2010/main" val="1633720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ZoneTexte 8"/>
          <p:cNvSpPr/>
          <p:nvPr/>
        </p:nvSpPr>
        <p:spPr>
          <a:xfrm>
            <a:off x="257986" y="1101502"/>
            <a:ext cx="8280000" cy="4689109"/>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285750" indent="-285750">
              <a:spcBef>
                <a:spcPts val="600"/>
              </a:spcBef>
              <a:spcAft>
                <a:spcPts val="600"/>
              </a:spcAft>
              <a:buClr>
                <a:srgbClr val="004C93"/>
              </a:buClr>
              <a:buFont typeface="Arial Narrow"/>
              <a:buChar char="□"/>
            </a:pPr>
            <a:r>
              <a:rPr lang="en-US" sz="2400" b="0" strike="noStrike" spc="-1">
                <a:solidFill>
                  <a:srgbClr val="777777"/>
                </a:solidFill>
                <a:latin typeface="Arial Narrow"/>
              </a:rPr>
              <a:t>Type of oil, properties (database</a:t>
            </a:r>
            <a:r>
              <a:rPr lang="en-US" sz="2400" spc="-1">
                <a:solidFill>
                  <a:srgbClr val="777777"/>
                </a:solidFill>
                <a:latin typeface="Arial Narrow"/>
              </a:rPr>
              <a:t>)</a:t>
            </a:r>
            <a:endParaRPr lang="fr-FR" sz="2400" b="0" strike="noStrike" spc="-1">
              <a:latin typeface="Arial Narrow"/>
            </a:endParaRPr>
          </a:p>
          <a:p>
            <a:pPr marL="800100" lvl="1" indent="-342900">
              <a:spcBef>
                <a:spcPts val="600"/>
              </a:spcBef>
              <a:spcAft>
                <a:spcPts val="600"/>
              </a:spcAft>
              <a:buClr>
                <a:srgbClr val="004C93"/>
              </a:buClr>
              <a:buFont typeface="Arial"/>
              <a:buChar char="•"/>
            </a:pPr>
            <a:r>
              <a:rPr lang="en-US" spc="-1">
                <a:solidFill>
                  <a:srgbClr val="777777"/>
                </a:solidFill>
                <a:latin typeface="Arial Narrow"/>
              </a:rPr>
              <a:t>If you don't know the type of oil, you can also run the model drift (if possible : fill in the density)</a:t>
            </a:r>
          </a:p>
          <a:p>
            <a:pPr marL="285750" indent="-285750">
              <a:spcBef>
                <a:spcPts val="600"/>
              </a:spcBef>
              <a:spcAft>
                <a:spcPts val="600"/>
              </a:spcAft>
              <a:buClr>
                <a:srgbClr val="004C93"/>
              </a:buClr>
              <a:buFont typeface="Arial Narrow"/>
              <a:buChar char="□"/>
            </a:pPr>
            <a:r>
              <a:rPr lang="en-US" sz="2400" b="0" strike="noStrike" spc="-1">
                <a:solidFill>
                  <a:srgbClr val="777777"/>
                </a:solidFill>
                <a:latin typeface="Arial Narrow"/>
              </a:rPr>
              <a:t>Win</a:t>
            </a:r>
            <a:r>
              <a:rPr lang="en-US" sz="2400" spc="-1">
                <a:solidFill>
                  <a:srgbClr val="777777"/>
                </a:solidFill>
                <a:latin typeface="Arial Narrow"/>
              </a:rPr>
              <a:t>ds and currents</a:t>
            </a:r>
            <a:endParaRPr lang="fr-FR" sz="2400" spc="-1">
              <a:solidFill>
                <a:srgbClr val="000000"/>
              </a:solidFill>
              <a:latin typeface="Arial Narrow"/>
            </a:endParaRPr>
          </a:p>
          <a:p>
            <a:pPr marL="800100" lvl="1" indent="-342900">
              <a:buClr>
                <a:srgbClr val="004C93"/>
              </a:buClr>
              <a:buFont typeface="Arial,Sans-Serif"/>
              <a:buChar char="•"/>
            </a:pPr>
            <a:r>
              <a:rPr lang="en-US" spc="-1">
                <a:solidFill>
                  <a:srgbClr val="777777"/>
                </a:solidFill>
                <a:latin typeface="Arial Narrow"/>
              </a:rPr>
              <a:t>In theory, oil moves at ± 3% of wind speed and 100 % of the current </a:t>
            </a:r>
          </a:p>
          <a:p>
            <a:pPr marL="800100" indent="-342900">
              <a:spcBef>
                <a:spcPts val="600"/>
              </a:spcBef>
              <a:spcAft>
                <a:spcPts val="600"/>
              </a:spcAft>
              <a:buFont typeface="Arial"/>
              <a:buChar char="•"/>
            </a:pPr>
            <a:r>
              <a:rPr lang="en-US" spc="-1">
                <a:solidFill>
                  <a:srgbClr val="777777"/>
                </a:solidFill>
                <a:latin typeface="Arial Narrow"/>
              </a:rPr>
              <a:t>In general, current is the most important parameter </a:t>
            </a:r>
            <a:endParaRPr lang="fr-FR" sz="2400" spc="-1">
              <a:solidFill>
                <a:srgbClr val="000000"/>
              </a:solidFill>
              <a:latin typeface="Arial Narrow"/>
            </a:endParaRPr>
          </a:p>
          <a:p>
            <a:pPr marL="800100" indent="-342900">
              <a:spcBef>
                <a:spcPts val="600"/>
              </a:spcBef>
              <a:spcAft>
                <a:spcPts val="600"/>
              </a:spcAft>
              <a:buFont typeface="Arial"/>
              <a:buChar char="•"/>
            </a:pPr>
            <a:r>
              <a:rPr lang="en-US" spc="-1">
                <a:solidFill>
                  <a:srgbClr val="777777"/>
                </a:solidFill>
                <a:latin typeface="Arial Narrow"/>
              </a:rPr>
              <a:t>Local, regional, global datasets</a:t>
            </a:r>
            <a:endParaRPr lang="fr-FR" sz="2400" spc="-1">
              <a:solidFill>
                <a:srgbClr val="000000"/>
              </a:solidFill>
              <a:latin typeface="Arial Narrow"/>
            </a:endParaRPr>
          </a:p>
          <a:p>
            <a:pPr marL="800100" indent="-342900">
              <a:spcBef>
                <a:spcPts val="600"/>
              </a:spcBef>
              <a:spcAft>
                <a:spcPts val="600"/>
              </a:spcAft>
              <a:buFont typeface="Arial"/>
              <a:buChar char="•"/>
            </a:pPr>
            <a:r>
              <a:rPr lang="en-US" spc="-1">
                <a:solidFill>
                  <a:srgbClr val="777777"/>
                </a:solidFill>
                <a:latin typeface="Arial Narrow"/>
              </a:rPr>
              <a:t>Wide variety of datasets through web servers / pay or free</a:t>
            </a:r>
            <a:endParaRPr lang="fr-FR" sz="2400" spc="-1">
              <a:solidFill>
                <a:srgbClr val="000000"/>
              </a:solidFill>
              <a:latin typeface="Arial Narrow"/>
            </a:endParaRPr>
          </a:p>
          <a:p>
            <a:pPr marL="285750" indent="-285750">
              <a:spcBef>
                <a:spcPts val="600"/>
              </a:spcBef>
              <a:spcAft>
                <a:spcPts val="600"/>
              </a:spcAft>
              <a:buClr>
                <a:srgbClr val="004C93"/>
              </a:buClr>
              <a:buFont typeface="Arial Narrow"/>
              <a:buChar char="□"/>
            </a:pPr>
            <a:r>
              <a:rPr lang="en-US" sz="2400" spc="-1">
                <a:solidFill>
                  <a:srgbClr val="777777"/>
                </a:solidFill>
                <a:latin typeface="Arial Narrow"/>
              </a:rPr>
              <a:t>Spill location, amount, etc.</a:t>
            </a:r>
            <a:endParaRPr lang="fr-FR" sz="2400" b="0" strike="noStrike" spc="-1">
              <a:latin typeface="Arial Narrow"/>
            </a:endParaRPr>
          </a:p>
          <a:p>
            <a:pPr marL="285750" indent="-285750">
              <a:spcBef>
                <a:spcPts val="600"/>
              </a:spcBef>
              <a:spcAft>
                <a:spcPts val="600"/>
              </a:spcAft>
              <a:buClr>
                <a:srgbClr val="004C93"/>
              </a:buClr>
              <a:buFont typeface="Arial Narrow"/>
              <a:buChar char="□"/>
            </a:pPr>
            <a:r>
              <a:rPr lang="en-US" sz="2400" spc="-1">
                <a:solidFill>
                  <a:srgbClr val="777777"/>
                </a:solidFill>
                <a:latin typeface="Arial Narrow"/>
              </a:rPr>
              <a:t>Water temperature, salinity, sea state </a:t>
            </a:r>
            <a:r>
              <a:rPr lang="en-US" sz="2400" spc="-1" err="1">
                <a:solidFill>
                  <a:srgbClr val="777777"/>
                </a:solidFill>
                <a:latin typeface="Arial Narrow"/>
              </a:rPr>
              <a:t>etc</a:t>
            </a:r>
            <a:r>
              <a:rPr lang="en-US" sz="2400" spc="-1">
                <a:solidFill>
                  <a:srgbClr val="777777"/>
                </a:solidFill>
                <a:latin typeface="Arial Narrow"/>
              </a:rPr>
              <a:t> ...</a:t>
            </a:r>
          </a:p>
        </p:txBody>
      </p:sp>
      <p:sp>
        <p:nvSpPr>
          <p:cNvPr id="251" name="Rectangle 12"/>
          <p:cNvSpPr/>
          <p:nvPr/>
        </p:nvSpPr>
        <p:spPr>
          <a:xfrm>
            <a:off x="249911" y="1101502"/>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53" name="ZoneTexte 7"/>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400" spc="-1">
                <a:solidFill>
                  <a:srgbClr val="777777"/>
                </a:solidFill>
                <a:latin typeface="Arial Narrow"/>
              </a:rPr>
              <a:t>What information do you need for modelling ? (Input </a:t>
            </a:r>
            <a:r>
              <a:rPr lang="en-US" sz="2400" b="0" strike="noStrike" spc="-1">
                <a:solidFill>
                  <a:srgbClr val="777777"/>
                </a:solidFill>
                <a:latin typeface="Arial Narrow"/>
              </a:rPr>
              <a:t>data</a:t>
            </a:r>
            <a:r>
              <a:rPr lang="en-US" sz="2400" spc="-1">
                <a:solidFill>
                  <a:srgbClr val="777777"/>
                </a:solidFill>
                <a:latin typeface="Arial Narrow"/>
              </a:rPr>
              <a:t>)</a:t>
            </a:r>
            <a:endParaRPr lang="fr-FR" sz="2400"/>
          </a:p>
          <a:p>
            <a:pPr>
              <a:lnSpc>
                <a:spcPct val="100000"/>
              </a:lnSpc>
              <a:buNone/>
            </a:pPr>
            <a:endParaRPr lang="en-GB" sz="2400" b="0" strike="noStrike" spc="-1">
              <a:solidFill>
                <a:srgbClr val="777777"/>
              </a:solidFill>
              <a:latin typeface="Arial Narrow"/>
            </a:endParaRPr>
          </a:p>
        </p:txBody>
      </p:sp>
    </p:spTree>
    <p:extLst>
      <p:ext uri="{BB962C8B-B14F-4D97-AF65-F5344CB8AC3E}">
        <p14:creationId xmlns:p14="http://schemas.microsoft.com/office/powerpoint/2010/main" val="200487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ZoneTexte 8"/>
          <p:cNvSpPr/>
          <p:nvPr/>
        </p:nvSpPr>
        <p:spPr>
          <a:xfrm>
            <a:off x="440640" y="806332"/>
            <a:ext cx="8118720" cy="505074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a:lnSpc>
                <a:spcPct val="100000"/>
              </a:lnSpc>
              <a:buNone/>
            </a:pPr>
            <a:r>
              <a:rPr lang="en-US" sz="2400" b="0" strike="noStrike" spc="-1">
                <a:solidFill>
                  <a:srgbClr val="777777"/>
                </a:solidFill>
                <a:latin typeface="Arial Narrow"/>
              </a:rPr>
              <a:t>There are different types of models :</a:t>
            </a:r>
            <a:endParaRPr lang="fr-FR" sz="2400" b="0" strike="noStrike" spc="-1">
              <a:latin typeface="Arial Narrow"/>
            </a:endParaRPr>
          </a:p>
          <a:p>
            <a:pPr>
              <a:lnSpc>
                <a:spcPct val="100000"/>
              </a:lnSpc>
              <a:buNone/>
            </a:pPr>
            <a:endParaRPr lang="fr-FR" sz="900" b="0" strike="noStrike" spc="-1">
              <a:latin typeface="Arial"/>
            </a:endParaRPr>
          </a:p>
          <a:p>
            <a:pPr marL="342900" indent="-342900" algn="just">
              <a:spcBef>
                <a:spcPts val="300"/>
              </a:spcBef>
              <a:spcAft>
                <a:spcPts val="300"/>
              </a:spcAft>
              <a:buClr>
                <a:srgbClr val="004C93"/>
              </a:buClr>
              <a:buFont typeface="Wingdings"/>
              <a:buChar char="q"/>
            </a:pPr>
            <a:r>
              <a:rPr lang="en-US" sz="2200" b="1" strike="noStrike" spc="-1">
                <a:solidFill>
                  <a:srgbClr val="777777"/>
                </a:solidFill>
                <a:latin typeface="Arial Narrow"/>
              </a:rPr>
              <a:t>Oil weathering </a:t>
            </a:r>
            <a:r>
              <a:rPr lang="en-US" sz="2200" b="1" spc="-1">
                <a:solidFill>
                  <a:srgbClr val="777777"/>
                </a:solidFill>
                <a:latin typeface="Arial Narrow"/>
              </a:rPr>
              <a:t>models </a:t>
            </a:r>
            <a:r>
              <a:rPr lang="en-US" sz="2200" spc="-1">
                <a:solidFill>
                  <a:srgbClr val="777777"/>
                </a:solidFill>
                <a:latin typeface="Arial Narrow"/>
              </a:rPr>
              <a:t>and especially evaporation, emulsification, dispersion, evolution of viscosity and density. </a:t>
            </a:r>
            <a:r>
              <a:rPr lang="en-US" sz="2200" b="1" u="sng" spc="-1">
                <a:solidFill>
                  <a:srgbClr val="777777"/>
                </a:solidFill>
                <a:latin typeface="Arial Narrow"/>
              </a:rPr>
              <a:t>For study and real case.</a:t>
            </a:r>
            <a:endParaRPr lang="fr-FR" sz="2200" b="1" u="sng" strike="noStrike" spc="-1">
              <a:latin typeface="Arial Narrow" panose="020B0606020202030204" pitchFamily="34" charset="0"/>
            </a:endParaRPr>
          </a:p>
          <a:p>
            <a:pPr marL="342900" indent="-342900" algn="just">
              <a:spcBef>
                <a:spcPts val="300"/>
              </a:spcBef>
              <a:spcAft>
                <a:spcPts val="300"/>
              </a:spcAft>
              <a:buClr>
                <a:srgbClr val="004C93"/>
              </a:buClr>
              <a:buFont typeface="Wingdings"/>
              <a:buChar char="q"/>
            </a:pPr>
            <a:r>
              <a:rPr lang="en-US" sz="2200" b="1" strike="noStrike" spc="-1">
                <a:solidFill>
                  <a:srgbClr val="777777"/>
                </a:solidFill>
                <a:latin typeface="Arial Narrow"/>
              </a:rPr>
              <a:t>Trajectory or deterministic </a:t>
            </a:r>
            <a:r>
              <a:rPr lang="en-US" sz="2200" b="0" strike="noStrike" spc="-1">
                <a:solidFill>
                  <a:srgbClr val="777777"/>
                </a:solidFill>
                <a:latin typeface="Arial Narrow"/>
              </a:rPr>
              <a:t>models are used to predict the route of an oil slick over time.</a:t>
            </a:r>
            <a:r>
              <a:rPr lang="en-US" sz="2200" spc="-1">
                <a:solidFill>
                  <a:srgbClr val="777777"/>
                </a:solidFill>
                <a:latin typeface="Arial Narrow"/>
              </a:rPr>
              <a:t> </a:t>
            </a:r>
            <a:r>
              <a:rPr lang="en-US" sz="2200" b="1" u="sng" spc="-1">
                <a:solidFill>
                  <a:srgbClr val="777777"/>
                </a:solidFill>
                <a:latin typeface="Arial Narrow"/>
              </a:rPr>
              <a:t>Mainly for real case</a:t>
            </a:r>
            <a:r>
              <a:rPr lang="en-US" sz="2200" spc="-1">
                <a:solidFill>
                  <a:srgbClr val="777777"/>
                </a:solidFill>
                <a:latin typeface="Arial Narrow"/>
              </a:rPr>
              <a:t>.</a:t>
            </a:r>
            <a:endParaRPr lang="fr-FR" sz="2200" spc="-1">
              <a:solidFill>
                <a:srgbClr val="000000"/>
              </a:solidFill>
              <a:latin typeface="Arial Narrow" panose="020B0606020202030204" pitchFamily="34" charset="0"/>
            </a:endParaRPr>
          </a:p>
          <a:p>
            <a:pPr marL="342900" indent="-342900" algn="just">
              <a:spcBef>
                <a:spcPts val="300"/>
              </a:spcBef>
              <a:spcAft>
                <a:spcPts val="300"/>
              </a:spcAft>
              <a:buClr>
                <a:srgbClr val="004C93"/>
              </a:buClr>
              <a:buFont typeface="Wingdings"/>
              <a:buChar char="q"/>
            </a:pPr>
            <a:r>
              <a:rPr lang="en-US" sz="2200" b="1" strike="noStrike" spc="-1">
                <a:solidFill>
                  <a:srgbClr val="777777"/>
                </a:solidFill>
                <a:latin typeface="Arial Narrow"/>
              </a:rPr>
              <a:t>Stochastic models</a:t>
            </a:r>
            <a:r>
              <a:rPr lang="en-US" sz="2200" b="0" strike="noStrike" spc="-1">
                <a:solidFill>
                  <a:srgbClr val="777777"/>
                </a:solidFill>
                <a:latin typeface="Arial Narrow"/>
              </a:rPr>
              <a:t>, which are also known as probability models, show the probability of where an oil spill may impact for defined time periods.</a:t>
            </a:r>
            <a:r>
              <a:rPr lang="en-US" sz="2200" spc="-1">
                <a:solidFill>
                  <a:srgbClr val="777777"/>
                </a:solidFill>
                <a:latin typeface="Arial Narrow"/>
              </a:rPr>
              <a:t> </a:t>
            </a:r>
            <a:r>
              <a:rPr lang="en-US" sz="2200" b="1" u="sng" spc="-1">
                <a:solidFill>
                  <a:srgbClr val="777777"/>
                </a:solidFill>
                <a:latin typeface="Arial Narrow"/>
              </a:rPr>
              <a:t>Mainly for study.</a:t>
            </a:r>
            <a:endParaRPr lang="en-US" sz="2200" b="0" strike="noStrike" spc="-1">
              <a:solidFill>
                <a:srgbClr val="777777"/>
              </a:solidFill>
              <a:latin typeface="Arial Narrow" panose="020B0606020202030204" pitchFamily="34" charset="0"/>
            </a:endParaRPr>
          </a:p>
          <a:p>
            <a:pPr marL="342900" indent="-342900" algn="just">
              <a:spcBef>
                <a:spcPts val="300"/>
              </a:spcBef>
              <a:spcAft>
                <a:spcPts val="300"/>
              </a:spcAft>
              <a:buClr>
                <a:srgbClr val="004C93"/>
              </a:buClr>
              <a:buFont typeface="Wingdings"/>
              <a:buChar char="q"/>
            </a:pPr>
            <a:r>
              <a:rPr lang="en-US" sz="2200" b="1" strike="noStrike" spc="-1">
                <a:solidFill>
                  <a:srgbClr val="777777"/>
                </a:solidFill>
                <a:latin typeface="Arial Narrow"/>
              </a:rPr>
              <a:t>Backtracking models</a:t>
            </a:r>
            <a:r>
              <a:rPr lang="en-US" sz="2200" b="0" strike="noStrike" spc="-1">
                <a:solidFill>
                  <a:srgbClr val="777777"/>
                </a:solidFill>
                <a:latin typeface="Arial Narrow"/>
              </a:rPr>
              <a:t>, reverse the trajectory modelling process. These can be used to estimate the spill origin in situations where the source or release point is unknown.</a:t>
            </a:r>
            <a:r>
              <a:rPr lang="en-US" sz="2200" spc="-1">
                <a:solidFill>
                  <a:srgbClr val="777777"/>
                </a:solidFill>
                <a:latin typeface="Arial Narrow"/>
              </a:rPr>
              <a:t> </a:t>
            </a:r>
            <a:r>
              <a:rPr lang="en-US" sz="2200" b="1" u="sng" spc="-1">
                <a:solidFill>
                  <a:srgbClr val="777777"/>
                </a:solidFill>
                <a:latin typeface="Arial Narrow"/>
              </a:rPr>
              <a:t>Mainly for study.</a:t>
            </a:r>
            <a:endParaRPr lang="en-US" sz="2200" spc="-1">
              <a:solidFill>
                <a:srgbClr val="777777"/>
              </a:solidFill>
              <a:latin typeface="Arial Narrow"/>
            </a:endParaRPr>
          </a:p>
          <a:p>
            <a:pPr marL="342900" indent="-342900" algn="just">
              <a:spcBef>
                <a:spcPts val="300"/>
              </a:spcBef>
              <a:spcAft>
                <a:spcPts val="300"/>
              </a:spcAft>
              <a:buClr>
                <a:srgbClr val="004C93"/>
              </a:buClr>
              <a:buFont typeface="Wingdings"/>
              <a:buChar char="q"/>
            </a:pPr>
            <a:endParaRPr lang="en-US" sz="2200" b="0" strike="noStrike" spc="-1">
              <a:solidFill>
                <a:srgbClr val="777777"/>
              </a:solidFill>
              <a:latin typeface="Arial Narrow"/>
            </a:endParaRPr>
          </a:p>
        </p:txBody>
      </p:sp>
      <p:sp>
        <p:nvSpPr>
          <p:cNvPr id="237" name="Rectangle 12"/>
          <p:cNvSpPr/>
          <p:nvPr/>
        </p:nvSpPr>
        <p:spPr>
          <a:xfrm>
            <a:off x="440640" y="806332"/>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38" name="ZoneTexte 9"/>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spc="-1">
                <a:solidFill>
                  <a:srgbClr val="777777"/>
                </a:solidFill>
                <a:latin typeface="Arial Narrow"/>
              </a:rPr>
              <a:t>What are the main categories </a:t>
            </a:r>
            <a:r>
              <a:rPr lang="en-GB" sz="2400" b="0" strike="noStrike" spc="-1">
                <a:solidFill>
                  <a:srgbClr val="777777"/>
                </a:solidFill>
                <a:latin typeface="Arial Narrow"/>
              </a:rPr>
              <a:t>of models</a:t>
            </a:r>
            <a:r>
              <a:rPr lang="en-GB" sz="2400" spc="-1">
                <a:solidFill>
                  <a:srgbClr val="777777"/>
                </a:solidFill>
                <a:latin typeface="Arial"/>
              </a:rPr>
              <a:t> </a:t>
            </a:r>
            <a:r>
              <a:rPr lang="en-GB" sz="2200" spc="-1">
                <a:solidFill>
                  <a:srgbClr val="777777"/>
                </a:solidFill>
                <a:latin typeface="Arial"/>
              </a:rPr>
              <a:t>/ which uses ?</a:t>
            </a:r>
            <a:endParaRPr lang="fr-FR" sz="22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77777"/>
      </a:dk2>
      <a:lt2>
        <a:srgbClr val="FFFFFF"/>
      </a:lt2>
      <a:accent1>
        <a:srgbClr val="004C93"/>
      </a:accent1>
      <a:accent2>
        <a:srgbClr val="97BF0D"/>
      </a:accent2>
      <a:accent3>
        <a:srgbClr val="CECFD0"/>
      </a:accent3>
      <a:accent4>
        <a:srgbClr val="FF0000"/>
      </a:accent4>
      <a:accent5>
        <a:srgbClr val="3C9BB4"/>
      </a:accent5>
      <a:accent6>
        <a:srgbClr val="FFC000"/>
      </a:accent6>
      <a:hlink>
        <a:srgbClr val="004C93"/>
      </a:hlink>
      <a:folHlink>
        <a:srgbClr val="77777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77777"/>
      </a:dk2>
      <a:lt2>
        <a:srgbClr val="FFFFFF"/>
      </a:lt2>
      <a:accent1>
        <a:srgbClr val="004C93"/>
      </a:accent1>
      <a:accent2>
        <a:srgbClr val="97BF0D"/>
      </a:accent2>
      <a:accent3>
        <a:srgbClr val="CECFD0"/>
      </a:accent3>
      <a:accent4>
        <a:srgbClr val="FF0000"/>
      </a:accent4>
      <a:accent5>
        <a:srgbClr val="3C9BB4"/>
      </a:accent5>
      <a:accent6>
        <a:srgbClr val="FFC000"/>
      </a:accent6>
      <a:hlink>
        <a:srgbClr val="004C93"/>
      </a:hlink>
      <a:folHlink>
        <a:srgbClr val="77777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777777"/>
      </a:dk2>
      <a:lt2>
        <a:srgbClr val="FFFFFF"/>
      </a:lt2>
      <a:accent1>
        <a:srgbClr val="004C93"/>
      </a:accent1>
      <a:accent2>
        <a:srgbClr val="97BF0D"/>
      </a:accent2>
      <a:accent3>
        <a:srgbClr val="CECFD0"/>
      </a:accent3>
      <a:accent4>
        <a:srgbClr val="FF0000"/>
      </a:accent4>
      <a:accent5>
        <a:srgbClr val="3C9BB4"/>
      </a:accent5>
      <a:accent6>
        <a:srgbClr val="FFC000"/>
      </a:accent6>
      <a:hlink>
        <a:srgbClr val="004C93"/>
      </a:hlink>
      <a:folHlink>
        <a:srgbClr val="77777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4653E99AE30547B2E6C9386298857D" ma:contentTypeVersion="5" ma:contentTypeDescription="Create a new document." ma:contentTypeScope="" ma:versionID="8e7964e2ea19ad71ecc60c00e3d94bbe">
  <xsd:schema xmlns:xsd="http://www.w3.org/2001/XMLSchema" xmlns:xs="http://www.w3.org/2001/XMLSchema" xmlns:p="http://schemas.microsoft.com/office/2006/metadata/properties" xmlns:ns2="e88a286c-3a2d-493a-809d-d9b3c9209e76" xmlns:ns3="c014ae05-6b03-40fc-b01c-38d5f1a88544" targetNamespace="http://schemas.microsoft.com/office/2006/metadata/properties" ma:root="true" ma:fieldsID="85dab5da7750848068f2852f88a9d1c4" ns2:_="" ns3:_="">
    <xsd:import namespace="e88a286c-3a2d-493a-809d-d9b3c9209e76"/>
    <xsd:import namespace="c014ae05-6b03-40fc-b01c-38d5f1a885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a286c-3a2d-493a-809d-d9b3c9209e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4ae05-6b03-40fc-b01c-38d5f1a8854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8BCFAA-6FD9-49DE-A471-5CB22BD86BC6}">
  <ds:schemaRefs>
    <ds:schemaRef ds:uri="http://schemas.microsoft.com/sharepoint/v3/contenttype/forms"/>
  </ds:schemaRefs>
</ds:datastoreItem>
</file>

<file path=customXml/itemProps2.xml><?xml version="1.0" encoding="utf-8"?>
<ds:datastoreItem xmlns:ds="http://schemas.openxmlformats.org/officeDocument/2006/customXml" ds:itemID="{2F06FCA3-38D2-410F-9451-3B263A5D94F6}">
  <ds:schemaRefs>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e88a286c-3a2d-493a-809d-d9b3c9209e76"/>
    <ds:schemaRef ds:uri="http://www.w3.org/XML/1998/namespace"/>
    <ds:schemaRef ds:uri="http://schemas.microsoft.com/office/infopath/2007/PartnerControls"/>
    <ds:schemaRef ds:uri="c014ae05-6b03-40fc-b01c-38d5f1a88544"/>
    <ds:schemaRef ds:uri="http://schemas.microsoft.com/office/2006/metadata/properties"/>
  </ds:schemaRefs>
</ds:datastoreItem>
</file>

<file path=customXml/itemProps3.xml><?xml version="1.0" encoding="utf-8"?>
<ds:datastoreItem xmlns:ds="http://schemas.openxmlformats.org/officeDocument/2006/customXml" ds:itemID="{BE05F685-BB6D-4E7A-B9FE-1367368CC4F1}">
  <ds:schemaRefs>
    <ds:schemaRef ds:uri="c014ae05-6b03-40fc-b01c-38d5f1a88544"/>
    <ds:schemaRef ds:uri="e88a286c-3a2d-493a-809d-d9b3c9209e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TotalTime>
  <Words>2626</Words>
  <Application>Microsoft Office PowerPoint</Application>
  <PresentationFormat>On-screen Show (4:3)</PresentationFormat>
  <Paragraphs>338</Paragraphs>
  <Slides>43</Slides>
  <Notes>19</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vt:lpstr>
      <vt:lpstr>Arial Narrow</vt:lpstr>
      <vt:lpstr>Arial Narrow,Sans-Serif</vt:lpstr>
      <vt:lpstr>Arial,Sans-Serif</vt:lpstr>
      <vt:lpstr>Calibri</vt:lpstr>
      <vt:lpstr>Nunito</vt:lpstr>
      <vt:lpstr>Nunito Bold</vt:lpstr>
      <vt:lpstr>Times New Roman</vt:lpstr>
      <vt:lpstr>Verdana</vt:lpstr>
      <vt:lpstr>Wingdings</vt:lpstr>
      <vt:lpstr>Office Theme</vt:lpstr>
      <vt:lpstr>Office Theme</vt:lpstr>
      <vt:lpstr>PowerPoint Presentation</vt:lpstr>
      <vt:lpstr>PowerPoint Presentation</vt:lpstr>
      <vt:lpstr>PowerPoint Presentation</vt:lpstr>
      <vt:lpstr>PowerPoint Presentation</vt:lpstr>
      <vt:lpstr>Drift modelling in oil spill preparedness and response at sea</vt:lpstr>
      <vt:lpstr>PowerPoint Presentation</vt:lpstr>
      <vt:lpstr>PowerPoint Presentation</vt:lpstr>
      <vt:lpstr>PowerPoint Presentation</vt:lpstr>
      <vt:lpstr>PowerPoint Presentation</vt:lpstr>
      <vt:lpstr>PowerPoint Presentation</vt:lpstr>
      <vt:lpstr>PowerPoint Presentation</vt:lpstr>
      <vt:lpstr>The use of ocean currents for oil spill monitoring</vt:lpstr>
      <vt:lpstr>The use of ocean currents for oil spill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Melusine GAILLARD, Cedre Cedre CEDRE-INFORMATION</dc:creator>
  <dc:description/>
  <cp:lastModifiedBy>Rim Al Amir</cp:lastModifiedBy>
  <cp:revision>6</cp:revision>
  <cp:lastPrinted>2019-09-04T16:00:08Z</cp:lastPrinted>
  <dcterms:created xsi:type="dcterms:W3CDTF">2018-06-08T14:38:08Z</dcterms:created>
  <dcterms:modified xsi:type="dcterms:W3CDTF">2023-06-28T07:29:34Z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12</vt:i4>
  </property>
  <property fmtid="{D5CDD505-2E9C-101B-9397-08002B2CF9AE}" pid="3" name="PresentationFormat">
    <vt:lpwstr>Affichage à l'écran (4:3)</vt:lpwstr>
  </property>
  <property fmtid="{D5CDD505-2E9C-101B-9397-08002B2CF9AE}" pid="4" name="Slides">
    <vt:i4>18</vt:i4>
  </property>
  <property fmtid="{D5CDD505-2E9C-101B-9397-08002B2CF9AE}" pid="5" name="ContentTypeId">
    <vt:lpwstr>0x010100114653E99AE30547B2E6C9386298857D</vt:lpwstr>
  </property>
</Properties>
</file>