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00_0.xml" ContentType="application/vnd.ms-powerpoint.comments+xml"/>
  <Override PartName="/ppt/notesSlides/notesSlide3.xml" ContentType="application/vnd.openxmlformats-officedocument.presentationml.notesSlide+xml"/>
  <Override PartName="/ppt/comments/modernComment_101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omments/modernComment_104_0.xml" ContentType="application/vnd.ms-powerpoint.comments+xml"/>
  <Override PartName="/ppt/notesSlides/notesSlide7.xml" ContentType="application/vnd.openxmlformats-officedocument.presentationml.notesSlide+xml"/>
  <Override PartName="/ppt/comments/modernComment_110_3967C310.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2C_7D2F8A43.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61" r:id="rId5"/>
  </p:sldMasterIdLst>
  <p:notesMasterIdLst>
    <p:notesMasterId r:id="rId49"/>
  </p:notesMasterIdLst>
  <p:handoutMasterIdLst>
    <p:handoutMasterId r:id="rId50"/>
  </p:handoutMasterIdLst>
  <p:sldIdLst>
    <p:sldId id="322" r:id="rId6"/>
    <p:sldId id="314" r:id="rId7"/>
    <p:sldId id="320" r:id="rId8"/>
    <p:sldId id="321" r:id="rId9"/>
    <p:sldId id="256" r:id="rId10"/>
    <p:sldId id="257" r:id="rId11"/>
    <p:sldId id="307" r:id="rId12"/>
    <p:sldId id="261" r:id="rId13"/>
    <p:sldId id="258" r:id="rId14"/>
    <p:sldId id="260" r:id="rId15"/>
    <p:sldId id="272" r:id="rId16"/>
    <p:sldId id="273" r:id="rId17"/>
    <p:sldId id="274" r:id="rId18"/>
    <p:sldId id="275" r:id="rId19"/>
    <p:sldId id="276" r:id="rId20"/>
    <p:sldId id="278" r:id="rId21"/>
    <p:sldId id="263" r:id="rId22"/>
    <p:sldId id="264" r:id="rId23"/>
    <p:sldId id="265" r:id="rId24"/>
    <p:sldId id="305" r:id="rId25"/>
    <p:sldId id="269" r:id="rId26"/>
    <p:sldId id="270" r:id="rId27"/>
    <p:sldId id="271" r:id="rId28"/>
    <p:sldId id="313" r:id="rId29"/>
    <p:sldId id="300" r:id="rId30"/>
    <p:sldId id="301" r:id="rId31"/>
    <p:sldId id="293" r:id="rId32"/>
    <p:sldId id="291" r:id="rId33"/>
    <p:sldId id="294" r:id="rId34"/>
    <p:sldId id="295" r:id="rId35"/>
    <p:sldId id="296" r:id="rId36"/>
    <p:sldId id="297" r:id="rId37"/>
    <p:sldId id="290" r:id="rId38"/>
    <p:sldId id="298" r:id="rId39"/>
    <p:sldId id="282" r:id="rId40"/>
    <p:sldId id="309" r:id="rId41"/>
    <p:sldId id="310" r:id="rId42"/>
    <p:sldId id="268" r:id="rId43"/>
    <p:sldId id="283" r:id="rId44"/>
    <p:sldId id="284" r:id="rId45"/>
    <p:sldId id="285" r:id="rId46"/>
    <p:sldId id="312" r:id="rId47"/>
    <p:sldId id="311" r:id="rId48"/>
  </p:sldIdLst>
  <p:sldSz cx="9144000" cy="6858000" type="screen4x3"/>
  <p:notesSz cx="6797675" cy="9928225"/>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DEA7E25-B28F-01D0-EDAF-068E5713D313}" name="Anaïs Guillou" initials="AG" userId="S::Anais.Guillou@ipieca.org::5bfc72a8-dc24-44e2-bff8-cfcdcff9dd3d" providerId="AD"/>
  <p188:author id="{A0EEFD3E-3F76-FA9B-DAF6-310D19BB09DA}" name="vincent.gouriou" initials="vi" userId="S::vincent.gouriou_cedre.fr#ext#@ipieca.onmicrosoft.com::6bcce9eb-44c1-4919-acf1-d6190949020d" providerId="AD"/>
  <p188:author id="{9218C57A-5511-1267-B08E-A5C0AED0C6C4}" name="Will Griffiths (IMO)" initials="W(" userId="S::wgriffit_imo.org#ext#@ipieca.onmicrosoft.com::0bc01a13-1f0f-4c1d-b3cc-9a163d58979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93"/>
    <a:srgbClr val="D242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4DEAAB-1A16-FC6F-F35A-FD81C13084DB}" v="15" dt="2023-06-28T08:17:15.019"/>
    <p1510:client id="{37100F64-2F4C-C56D-6D10-62C249D9E15C}" v="14" dt="2023-06-28T08:18:43.411"/>
    <p1510:client id="{7886C996-DF80-2B4A-FCE0-52271AA45FFC}" v="37" dt="2023-06-28T08:24:46.945"/>
    <p1510:client id="{80CB51EC-3FF7-4882-A857-6546ACA14D18}" v="401" vWet="403" dt="2023-06-28T08:17:10.277"/>
    <p1510:client id="{822F21DF-C9F1-E1DF-A751-A93FC81E6C5A}" v="666" dt="2023-06-28T07:50:12.1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ncent.gouriou" userId="S::vincent.gouriou_cedre.fr#ext#@ipieca.onmicrosoft.com::6bcce9eb-44c1-4919-acf1-d6190949020d" providerId="AD" clId="Web-{822F21DF-C9F1-E1DF-A751-A93FC81E6C5A}"/>
    <pc:docChg chg="modSld">
      <pc:chgData name="vincent.gouriou" userId="S::vincent.gouriou_cedre.fr#ext#@ipieca.onmicrosoft.com::6bcce9eb-44c1-4919-acf1-d6190949020d" providerId="AD" clId="Web-{822F21DF-C9F1-E1DF-A751-A93FC81E6C5A}" dt="2023-06-28T07:50:12.121" v="345" actId="14100"/>
      <pc:docMkLst>
        <pc:docMk/>
      </pc:docMkLst>
      <pc:sldChg chg="modSp">
        <pc:chgData name="vincent.gouriou" userId="S::vincent.gouriou_cedre.fr#ext#@ipieca.onmicrosoft.com::6bcce9eb-44c1-4919-acf1-d6190949020d" providerId="AD" clId="Web-{822F21DF-C9F1-E1DF-A751-A93FC81E6C5A}" dt="2023-06-28T07:43:44.878" v="121" actId="20577"/>
        <pc:sldMkLst>
          <pc:docMk/>
          <pc:sldMk cId="0" sldId="258"/>
        </pc:sldMkLst>
        <pc:spChg chg="mod">
          <ac:chgData name="vincent.gouriou" userId="S::vincent.gouriou_cedre.fr#ext#@ipieca.onmicrosoft.com::6bcce9eb-44c1-4919-acf1-d6190949020d" providerId="AD" clId="Web-{822F21DF-C9F1-E1DF-A751-A93FC81E6C5A}" dt="2023-06-28T07:43:44.878" v="121" actId="20577"/>
          <ac:spMkLst>
            <pc:docMk/>
            <pc:sldMk cId="0" sldId="258"/>
            <ac:spMk id="236" creationId="{00000000-0000-0000-0000-000000000000}"/>
          </ac:spMkLst>
        </pc:spChg>
      </pc:sldChg>
      <pc:sldChg chg="modSp">
        <pc:chgData name="vincent.gouriou" userId="S::vincent.gouriou_cedre.fr#ext#@ipieca.onmicrosoft.com::6bcce9eb-44c1-4919-acf1-d6190949020d" providerId="AD" clId="Web-{822F21DF-C9F1-E1DF-A751-A93FC81E6C5A}" dt="2023-06-28T07:44:20.816" v="132" actId="20577"/>
        <pc:sldMkLst>
          <pc:docMk/>
          <pc:sldMk cId="0" sldId="260"/>
        </pc:sldMkLst>
        <pc:spChg chg="mod">
          <ac:chgData name="vincent.gouriou" userId="S::vincent.gouriou_cedre.fr#ext#@ipieca.onmicrosoft.com::6bcce9eb-44c1-4919-acf1-d6190949020d" providerId="AD" clId="Web-{822F21DF-C9F1-E1DF-A751-A93FC81E6C5A}" dt="2023-06-28T07:44:20.816" v="132" actId="20577"/>
          <ac:spMkLst>
            <pc:docMk/>
            <pc:sldMk cId="0" sldId="260"/>
            <ac:spMk id="245" creationId="{00000000-0000-0000-0000-000000000000}"/>
          </ac:spMkLst>
        </pc:spChg>
      </pc:sldChg>
      <pc:sldChg chg="modSp">
        <pc:chgData name="vincent.gouriou" userId="S::vincent.gouriou_cedre.fr#ext#@ipieca.onmicrosoft.com::6bcce9eb-44c1-4919-acf1-d6190949020d" providerId="AD" clId="Web-{822F21DF-C9F1-E1DF-A751-A93FC81E6C5A}" dt="2023-06-28T07:42:37.782" v="94" actId="20577"/>
        <pc:sldMkLst>
          <pc:docMk/>
          <pc:sldMk cId="2004876401" sldId="261"/>
        </pc:sldMkLst>
        <pc:spChg chg="mod">
          <ac:chgData name="vincent.gouriou" userId="S::vincent.gouriou_cedre.fr#ext#@ipieca.onmicrosoft.com::6bcce9eb-44c1-4919-acf1-d6190949020d" providerId="AD" clId="Web-{822F21DF-C9F1-E1DF-A751-A93FC81E6C5A}" dt="2023-06-28T07:42:37.782" v="94" actId="20577"/>
          <ac:spMkLst>
            <pc:docMk/>
            <pc:sldMk cId="2004876401" sldId="261"/>
            <ac:spMk id="250" creationId="{00000000-0000-0000-0000-000000000000}"/>
          </ac:spMkLst>
        </pc:spChg>
      </pc:sldChg>
      <pc:sldChg chg="modSp">
        <pc:chgData name="vincent.gouriou" userId="S::vincent.gouriou_cedre.fr#ext#@ipieca.onmicrosoft.com::6bcce9eb-44c1-4919-acf1-d6190949020d" providerId="AD" clId="Web-{822F21DF-C9F1-E1DF-A751-A93FC81E6C5A}" dt="2023-06-28T07:44:43.301" v="142" actId="20577"/>
        <pc:sldMkLst>
          <pc:docMk/>
          <pc:sldMk cId="963101456" sldId="272"/>
        </pc:sldMkLst>
        <pc:spChg chg="mod">
          <ac:chgData name="vincent.gouriou" userId="S::vincent.gouriou_cedre.fr#ext#@ipieca.onmicrosoft.com::6bcce9eb-44c1-4919-acf1-d6190949020d" providerId="AD" clId="Web-{822F21DF-C9F1-E1DF-A751-A93FC81E6C5A}" dt="2023-06-28T07:44:43.301" v="142" actId="20577"/>
          <ac:spMkLst>
            <pc:docMk/>
            <pc:sldMk cId="963101456" sldId="272"/>
            <ac:spMk id="315" creationId="{00000000-0000-0000-0000-000000000000}"/>
          </ac:spMkLst>
        </pc:spChg>
      </pc:sldChg>
      <pc:sldChg chg="modSp">
        <pc:chgData name="vincent.gouriou" userId="S::vincent.gouriou_cedre.fr#ext#@ipieca.onmicrosoft.com::6bcce9eb-44c1-4919-acf1-d6190949020d" providerId="AD" clId="Web-{822F21DF-C9F1-E1DF-A751-A93FC81E6C5A}" dt="2023-06-28T07:45:03.005" v="147" actId="20577"/>
        <pc:sldMkLst>
          <pc:docMk/>
          <pc:sldMk cId="3199760504" sldId="273"/>
        </pc:sldMkLst>
        <pc:spChg chg="mod">
          <ac:chgData name="vincent.gouriou" userId="S::vincent.gouriou_cedre.fr#ext#@ipieca.onmicrosoft.com::6bcce9eb-44c1-4919-acf1-d6190949020d" providerId="AD" clId="Web-{822F21DF-C9F1-E1DF-A751-A93FC81E6C5A}" dt="2023-06-28T07:45:03.005" v="147" actId="20577"/>
          <ac:spMkLst>
            <pc:docMk/>
            <pc:sldMk cId="3199760504" sldId="273"/>
            <ac:spMk id="320" creationId="{00000000-0000-0000-0000-000000000000}"/>
          </ac:spMkLst>
        </pc:spChg>
      </pc:sldChg>
      <pc:sldChg chg="modSp">
        <pc:chgData name="vincent.gouriou" userId="S::vincent.gouriou_cedre.fr#ext#@ipieca.onmicrosoft.com::6bcce9eb-44c1-4919-acf1-d6190949020d" providerId="AD" clId="Web-{822F21DF-C9F1-E1DF-A751-A93FC81E6C5A}" dt="2023-06-28T07:45:29.818" v="154" actId="20577"/>
        <pc:sldMkLst>
          <pc:docMk/>
          <pc:sldMk cId="127051818" sldId="274"/>
        </pc:sldMkLst>
        <pc:spChg chg="mod">
          <ac:chgData name="vincent.gouriou" userId="S::vincent.gouriou_cedre.fr#ext#@ipieca.onmicrosoft.com::6bcce9eb-44c1-4919-acf1-d6190949020d" providerId="AD" clId="Web-{822F21DF-C9F1-E1DF-A751-A93FC81E6C5A}" dt="2023-06-28T07:45:29.818" v="154" actId="20577"/>
          <ac:spMkLst>
            <pc:docMk/>
            <pc:sldMk cId="127051818" sldId="274"/>
            <ac:spMk id="342" creationId="{00000000-0000-0000-0000-000000000000}"/>
          </ac:spMkLst>
        </pc:spChg>
      </pc:sldChg>
      <pc:sldChg chg="modSp">
        <pc:chgData name="vincent.gouriou" userId="S::vincent.gouriou_cedre.fr#ext#@ipieca.onmicrosoft.com::6bcce9eb-44c1-4919-acf1-d6190949020d" providerId="AD" clId="Web-{822F21DF-C9F1-E1DF-A751-A93FC81E6C5A}" dt="2023-06-28T07:45:50.490" v="172" actId="20577"/>
        <pc:sldMkLst>
          <pc:docMk/>
          <pc:sldMk cId="1998300407" sldId="275"/>
        </pc:sldMkLst>
        <pc:spChg chg="mod">
          <ac:chgData name="vincent.gouriou" userId="S::vincent.gouriou_cedre.fr#ext#@ipieca.onmicrosoft.com::6bcce9eb-44c1-4919-acf1-d6190949020d" providerId="AD" clId="Web-{822F21DF-C9F1-E1DF-A751-A93FC81E6C5A}" dt="2023-06-28T07:45:50.490" v="172" actId="20577"/>
          <ac:spMkLst>
            <pc:docMk/>
            <pc:sldMk cId="1998300407" sldId="275"/>
            <ac:spMk id="344" creationId="{00000000-0000-0000-0000-000000000000}"/>
          </ac:spMkLst>
        </pc:spChg>
      </pc:sldChg>
      <pc:sldChg chg="modSp">
        <pc:chgData name="vincent.gouriou" userId="S::vincent.gouriou_cedre.fr#ext#@ipieca.onmicrosoft.com::6bcce9eb-44c1-4919-acf1-d6190949020d" providerId="AD" clId="Web-{822F21DF-C9F1-E1DF-A751-A93FC81E6C5A}" dt="2023-06-28T07:48:00.102" v="216" actId="20577"/>
        <pc:sldMkLst>
          <pc:docMk/>
          <pc:sldMk cId="3455622219" sldId="282"/>
        </pc:sldMkLst>
        <pc:spChg chg="mod">
          <ac:chgData name="vincent.gouriou" userId="S::vincent.gouriou_cedre.fr#ext#@ipieca.onmicrosoft.com::6bcce9eb-44c1-4919-acf1-d6190949020d" providerId="AD" clId="Web-{822F21DF-C9F1-E1DF-A751-A93FC81E6C5A}" dt="2023-06-28T07:48:00.102" v="216" actId="20577"/>
          <ac:spMkLst>
            <pc:docMk/>
            <pc:sldMk cId="3455622219" sldId="282"/>
            <ac:spMk id="410" creationId="{00000000-0000-0000-0000-000000000000}"/>
          </ac:spMkLst>
        </pc:spChg>
      </pc:sldChg>
      <pc:sldChg chg="modSp">
        <pc:chgData name="vincent.gouriou" userId="S::vincent.gouriou_cedre.fr#ext#@ipieca.onmicrosoft.com::6bcce9eb-44c1-4919-acf1-d6190949020d" providerId="AD" clId="Web-{822F21DF-C9F1-E1DF-A751-A93FC81E6C5A}" dt="2023-06-28T07:46:36.850" v="204" actId="20577"/>
        <pc:sldMkLst>
          <pc:docMk/>
          <pc:sldMk cId="3072697542" sldId="291"/>
        </pc:sldMkLst>
        <pc:spChg chg="mod">
          <ac:chgData name="vincent.gouriou" userId="S::vincent.gouriou_cedre.fr#ext#@ipieca.onmicrosoft.com::6bcce9eb-44c1-4919-acf1-d6190949020d" providerId="AD" clId="Web-{822F21DF-C9F1-E1DF-A751-A93FC81E6C5A}" dt="2023-06-28T07:46:36.850" v="204" actId="20577"/>
          <ac:spMkLst>
            <pc:docMk/>
            <pc:sldMk cId="3072697542" sldId="291"/>
            <ac:spMk id="2" creationId="{216945C2-EBD4-2229-F784-C2D8BF4D3B9A}"/>
          </ac:spMkLst>
        </pc:spChg>
      </pc:sldChg>
      <pc:sldChg chg="modSp">
        <pc:chgData name="vincent.gouriou" userId="S::vincent.gouriou_cedre.fr#ext#@ipieca.onmicrosoft.com::6bcce9eb-44c1-4919-acf1-d6190949020d" providerId="AD" clId="Web-{822F21DF-C9F1-E1DF-A751-A93FC81E6C5A}" dt="2023-06-28T07:41:36.453" v="13" actId="20577"/>
        <pc:sldMkLst>
          <pc:docMk/>
          <pc:sldMk cId="1633720244" sldId="307"/>
        </pc:sldMkLst>
        <pc:spChg chg="mod">
          <ac:chgData name="vincent.gouriou" userId="S::vincent.gouriou_cedre.fr#ext#@ipieca.onmicrosoft.com::6bcce9eb-44c1-4919-acf1-d6190949020d" providerId="AD" clId="Web-{822F21DF-C9F1-E1DF-A751-A93FC81E6C5A}" dt="2023-06-28T07:41:36.453" v="13" actId="20577"/>
          <ac:spMkLst>
            <pc:docMk/>
            <pc:sldMk cId="1633720244" sldId="307"/>
            <ac:spMk id="229" creationId="{00000000-0000-0000-0000-000000000000}"/>
          </ac:spMkLst>
        </pc:spChg>
      </pc:sldChg>
      <pc:sldChg chg="modSp">
        <pc:chgData name="vincent.gouriou" userId="S::vincent.gouriou_cedre.fr#ext#@ipieca.onmicrosoft.com::6bcce9eb-44c1-4919-acf1-d6190949020d" providerId="AD" clId="Web-{822F21DF-C9F1-E1DF-A751-A93FC81E6C5A}" dt="2023-06-28T07:50:12.121" v="345" actId="14100"/>
        <pc:sldMkLst>
          <pc:docMk/>
          <pc:sldMk cId="1273529806" sldId="311"/>
        </pc:sldMkLst>
        <pc:spChg chg="mod">
          <ac:chgData name="vincent.gouriou" userId="S::vincent.gouriou_cedre.fr#ext#@ipieca.onmicrosoft.com::6bcce9eb-44c1-4919-acf1-d6190949020d" providerId="AD" clId="Web-{822F21DF-C9F1-E1DF-A751-A93FC81E6C5A}" dt="2023-06-28T07:50:12.121" v="345" actId="14100"/>
          <ac:spMkLst>
            <pc:docMk/>
            <pc:sldMk cId="1273529806" sldId="311"/>
            <ac:spMk id="2" creationId="{552B666F-6AC9-76E0-2BFC-8D7ECB90A150}"/>
          </ac:spMkLst>
        </pc:spChg>
      </pc:sldChg>
    </pc:docChg>
  </pc:docChgLst>
  <pc:docChgLst>
    <pc:chgData name="vincent.gouriou" userId="S::vincent.gouriou_cedre.fr#ext#@ipieca.onmicrosoft.com::6bcce9eb-44c1-4919-acf1-d6190949020d" providerId="AD" clId="Web-{064DEAAB-1A16-FC6F-F35A-FD81C13084DB}"/>
    <pc:docChg chg="modSld">
      <pc:chgData name="vincent.gouriou" userId="S::vincent.gouriou_cedre.fr#ext#@ipieca.onmicrosoft.com::6bcce9eb-44c1-4919-acf1-d6190949020d" providerId="AD" clId="Web-{064DEAAB-1A16-FC6F-F35A-FD81C13084DB}" dt="2023-06-28T08:17:14.597" v="6" actId="20577"/>
      <pc:docMkLst>
        <pc:docMk/>
      </pc:docMkLst>
      <pc:sldChg chg="modSp">
        <pc:chgData name="vincent.gouriou" userId="S::vincent.gouriou_cedre.fr#ext#@ipieca.onmicrosoft.com::6bcce9eb-44c1-4919-acf1-d6190949020d" providerId="AD" clId="Web-{064DEAAB-1A16-FC6F-F35A-FD81C13084DB}" dt="2023-06-28T08:17:14.597" v="6" actId="20577"/>
        <pc:sldMkLst>
          <pc:docMk/>
          <pc:sldMk cId="1633720244" sldId="307"/>
        </pc:sldMkLst>
        <pc:spChg chg="mod">
          <ac:chgData name="vincent.gouriou" userId="S::vincent.gouriou_cedre.fr#ext#@ipieca.onmicrosoft.com::6bcce9eb-44c1-4919-acf1-d6190949020d" providerId="AD" clId="Web-{064DEAAB-1A16-FC6F-F35A-FD81C13084DB}" dt="2023-06-28T08:17:14.597" v="6" actId="20577"/>
          <ac:spMkLst>
            <pc:docMk/>
            <pc:sldMk cId="1633720244" sldId="307"/>
            <ac:spMk id="229" creationId="{00000000-0000-0000-0000-000000000000}"/>
          </ac:spMkLst>
        </pc:spChg>
      </pc:sldChg>
    </pc:docChg>
  </pc:docChgLst>
  <pc:docChgLst>
    <pc:chgData name="vincent.gouriou" userId="S::vincent.gouriou_cedre.fr#ext#@ipieca.onmicrosoft.com::6bcce9eb-44c1-4919-acf1-d6190949020d" providerId="AD" clId="Web-{7886C996-DF80-2B4A-FCE0-52271AA45FFC}"/>
    <pc:docChg chg="modSld">
      <pc:chgData name="vincent.gouriou" userId="S::vincent.gouriou_cedre.fr#ext#@ipieca.onmicrosoft.com::6bcce9eb-44c1-4919-acf1-d6190949020d" providerId="AD" clId="Web-{7886C996-DF80-2B4A-FCE0-52271AA45FFC}" dt="2023-06-28T08:24:46.570" v="21" actId="20577"/>
      <pc:docMkLst>
        <pc:docMk/>
      </pc:docMkLst>
      <pc:sldChg chg="modSp">
        <pc:chgData name="vincent.gouriou" userId="S::vincent.gouriou_cedre.fr#ext#@ipieca.onmicrosoft.com::6bcce9eb-44c1-4919-acf1-d6190949020d" providerId="AD" clId="Web-{7886C996-DF80-2B4A-FCE0-52271AA45FFC}" dt="2023-06-28T08:24:46.570" v="21" actId="20577"/>
        <pc:sldMkLst>
          <pc:docMk/>
          <pc:sldMk cId="0" sldId="260"/>
        </pc:sldMkLst>
        <pc:spChg chg="mod">
          <ac:chgData name="vincent.gouriou" userId="S::vincent.gouriou_cedre.fr#ext#@ipieca.onmicrosoft.com::6bcce9eb-44c1-4919-acf1-d6190949020d" providerId="AD" clId="Web-{7886C996-DF80-2B4A-FCE0-52271AA45FFC}" dt="2023-06-28T08:24:46.570" v="21" actId="20577"/>
          <ac:spMkLst>
            <pc:docMk/>
            <pc:sldMk cId="0" sldId="260"/>
            <ac:spMk id="245" creationId="{00000000-0000-0000-0000-000000000000}"/>
          </ac:spMkLst>
        </pc:spChg>
      </pc:sldChg>
    </pc:docChg>
  </pc:docChgLst>
  <pc:docChgLst>
    <pc:chgData name="vincent.gouriou" userId="S::vincent.gouriou_cedre.fr#ext#@ipieca.onmicrosoft.com::6bcce9eb-44c1-4919-acf1-d6190949020d" providerId="AD" clId="Web-{37100F64-2F4C-C56D-6D10-62C249D9E15C}"/>
    <pc:docChg chg="modSld">
      <pc:chgData name="vincent.gouriou" userId="S::vincent.gouriou_cedre.fr#ext#@ipieca.onmicrosoft.com::6bcce9eb-44c1-4919-acf1-d6190949020d" providerId="AD" clId="Web-{37100F64-2F4C-C56D-6D10-62C249D9E15C}" dt="2023-06-28T08:18:43.411" v="6" actId="20577"/>
      <pc:docMkLst>
        <pc:docMk/>
      </pc:docMkLst>
      <pc:sldChg chg="modSp">
        <pc:chgData name="vincent.gouriou" userId="S::vincent.gouriou_cedre.fr#ext#@ipieca.onmicrosoft.com::6bcce9eb-44c1-4919-acf1-d6190949020d" providerId="AD" clId="Web-{37100F64-2F4C-C56D-6D10-62C249D9E15C}" dt="2023-06-28T08:18:43.411" v="6" actId="20577"/>
        <pc:sldMkLst>
          <pc:docMk/>
          <pc:sldMk cId="1633720244" sldId="307"/>
        </pc:sldMkLst>
        <pc:spChg chg="mod">
          <ac:chgData name="vincent.gouriou" userId="S::vincent.gouriou_cedre.fr#ext#@ipieca.onmicrosoft.com::6bcce9eb-44c1-4919-acf1-d6190949020d" providerId="AD" clId="Web-{37100F64-2F4C-C56D-6D10-62C249D9E15C}" dt="2023-06-28T08:18:43.411" v="6" actId="20577"/>
          <ac:spMkLst>
            <pc:docMk/>
            <pc:sldMk cId="1633720244" sldId="307"/>
            <ac:spMk id="229" creationId="{00000000-0000-0000-0000-000000000000}"/>
          </ac:spMkLst>
        </pc:spChg>
      </pc:sldChg>
    </pc:docChg>
  </pc:docChgLst>
  <pc:docChgLst>
    <pc:chgData name="Rim Al Amir" userId="5a13886f-36b9-4fed-aac1-c77d694ca7f6" providerId="ADAL" clId="{80CB51EC-3FF7-4882-A857-6546ACA14D18}"/>
    <pc:docChg chg="undo redo custSel modSld">
      <pc:chgData name="Rim Al Amir" userId="5a13886f-36b9-4fed-aac1-c77d694ca7f6" providerId="ADAL" clId="{80CB51EC-3FF7-4882-A857-6546ACA14D18}" dt="2023-06-28T07:56:16.826" v="380"/>
      <pc:docMkLst>
        <pc:docMk/>
      </pc:docMkLst>
      <pc:sldChg chg="modSp mod modCm">
        <pc:chgData name="Rim Al Amir" userId="5a13886f-36b9-4fed-aac1-c77d694ca7f6" providerId="ADAL" clId="{80CB51EC-3FF7-4882-A857-6546ACA14D18}" dt="2023-06-28T07:56:16.826" v="380"/>
        <pc:sldMkLst>
          <pc:docMk/>
          <pc:sldMk cId="0" sldId="257"/>
        </pc:sldMkLst>
        <pc:spChg chg="mod">
          <ac:chgData name="Rim Al Amir" userId="5a13886f-36b9-4fed-aac1-c77d694ca7f6" providerId="ADAL" clId="{80CB51EC-3FF7-4882-A857-6546ACA14D18}" dt="2023-06-28T07:56:16.826" v="380"/>
          <ac:spMkLst>
            <pc:docMk/>
            <pc:sldMk cId="0" sldId="257"/>
            <ac:spMk id="229" creationId="{00000000-0000-0000-0000-000000000000}"/>
          </ac:spMkLst>
        </pc:spChg>
        <pc:extLst>
          <p:ext xmlns:p="http://schemas.openxmlformats.org/presentationml/2006/main" uri="{D6D511B9-2390-475A-947B-AFAB55BFBCF1}">
            <pc226:cmChg xmlns:pc226="http://schemas.microsoft.com/office/powerpoint/2022/06/main/command" chg="mod">
              <pc226:chgData name="Rim Al Amir" userId="5a13886f-36b9-4fed-aac1-c77d694ca7f6" providerId="ADAL" clId="{80CB51EC-3FF7-4882-A857-6546ACA14D18}" dt="2023-06-28T07:56:16.826" v="380"/>
              <pc2:cmMkLst xmlns:pc2="http://schemas.microsoft.com/office/powerpoint/2019/9/main/command">
                <pc:docMk/>
                <pc:sldMk cId="0" sldId="257"/>
                <pc2:cmMk id="{C114D715-EAA2-49BA-9D63-63BA50D283B7}"/>
              </pc2:cmMkLst>
            </pc226:cmChg>
            <pc226:cmChg xmlns:pc226="http://schemas.microsoft.com/office/powerpoint/2022/06/main/command" chg="mod">
              <pc226:chgData name="Rim Al Amir" userId="5a13886f-36b9-4fed-aac1-c77d694ca7f6" providerId="ADAL" clId="{80CB51EC-3FF7-4882-A857-6546ACA14D18}" dt="2023-06-28T07:56:16.826" v="380"/>
              <pc2:cmMkLst xmlns:pc2="http://schemas.microsoft.com/office/powerpoint/2019/9/main/command">
                <pc:docMk/>
                <pc:sldMk cId="0" sldId="257"/>
                <pc2:cmMk id="{E0982549-CBF0-4220-8083-159A8DB99EBA}"/>
              </pc2:cmMkLst>
            </pc226:cmChg>
          </p:ext>
        </pc:extLst>
      </pc:sldChg>
      <pc:sldChg chg="modSp mod">
        <pc:chgData name="Rim Al Amir" userId="5a13886f-36b9-4fed-aac1-c77d694ca7f6" providerId="ADAL" clId="{80CB51EC-3FF7-4882-A857-6546ACA14D18}" dt="2023-06-28T07:29:14.793" v="1" actId="1076"/>
        <pc:sldMkLst>
          <pc:docMk/>
          <pc:sldMk cId="68632308" sldId="312"/>
        </pc:sldMkLst>
        <pc:spChg chg="mod">
          <ac:chgData name="Rim Al Amir" userId="5a13886f-36b9-4fed-aac1-c77d694ca7f6" providerId="ADAL" clId="{80CB51EC-3FF7-4882-A857-6546ACA14D18}" dt="2023-06-28T07:29:14.793" v="1" actId="1076"/>
          <ac:spMkLst>
            <pc:docMk/>
            <pc:sldMk cId="68632308" sldId="312"/>
            <ac:spMk id="3" creationId="{2E80A0C3-E43E-AF85-D4F9-3DBB6595634B}"/>
          </ac:spMkLst>
        </pc:spChg>
      </pc:sldChg>
      <pc:sldChg chg="modSp mod">
        <pc:chgData name="Rim Al Amir" userId="5a13886f-36b9-4fed-aac1-c77d694ca7f6" providerId="ADAL" clId="{80CB51EC-3FF7-4882-A857-6546ACA14D18}" dt="2023-06-28T07:28:15.817" v="0" actId="1076"/>
        <pc:sldMkLst>
          <pc:docMk/>
          <pc:sldMk cId="1163959969" sldId="313"/>
        </pc:sldMkLst>
        <pc:spChg chg="mod">
          <ac:chgData name="Rim Al Amir" userId="5a13886f-36b9-4fed-aac1-c77d694ca7f6" providerId="ADAL" clId="{80CB51EC-3FF7-4882-A857-6546ACA14D18}" dt="2023-06-28T07:28:15.817" v="0" actId="1076"/>
          <ac:spMkLst>
            <pc:docMk/>
            <pc:sldMk cId="1163959969" sldId="313"/>
            <ac:spMk id="3" creationId="{38C8A251-97E8-0414-69DC-02C6736E83B1}"/>
          </ac:spMkLst>
        </pc:spChg>
      </pc:sldChg>
      <pc:sldChg chg="modSp mod">
        <pc:chgData name="Rim Al Amir" userId="5a13886f-36b9-4fed-aac1-c77d694ca7f6" providerId="ADAL" clId="{80CB51EC-3FF7-4882-A857-6546ACA14D18}" dt="2023-06-28T07:54:50.513" v="378"/>
        <pc:sldMkLst>
          <pc:docMk/>
          <pc:sldMk cId="0" sldId="320"/>
        </pc:sldMkLst>
        <pc:spChg chg="mod">
          <ac:chgData name="Rim Al Amir" userId="5a13886f-36b9-4fed-aac1-c77d694ca7f6" providerId="ADAL" clId="{80CB51EC-3FF7-4882-A857-6546ACA14D18}" dt="2023-06-28T07:54:50.513" v="378"/>
          <ac:spMkLst>
            <pc:docMk/>
            <pc:sldMk cId="0" sldId="320"/>
            <ac:spMk id="2" creationId="{00000000-0000-0000-0000-000000000000}"/>
          </ac:spMkLst>
        </pc:spChg>
      </pc:sldChg>
    </pc:docChg>
  </pc:docChgLst>
</pc:chgInfo>
</file>

<file path=ppt/comments/modernComment_100_0.xml><?xml version="1.0" encoding="utf-8"?>
<p188:cmLst xmlns:a="http://schemas.openxmlformats.org/drawingml/2006/main" xmlns:r="http://schemas.openxmlformats.org/officeDocument/2006/relationships" xmlns:p188="http://schemas.microsoft.com/office/powerpoint/2018/8/main">
  <p188:cm id="{B572CDD5-D2E2-4881-8124-752750706A6C}" authorId="{3DEA7E25-B28F-01D0-EDAF-068E5713D313}" created="2023-06-16T08:58:13.561">
    <pc:sldMkLst xmlns:pc="http://schemas.microsoft.com/office/powerpoint/2013/main/command">
      <pc:docMk/>
      <pc:sldMk cId="0" sldId="256"/>
    </pc:sldMkLst>
    <p188:txBody>
      <a:bodyPr/>
      <a:lstStyle/>
      <a:p>
        <a:r>
          <a:rPr lang="fr-FR"/>
          <a:t>Titre en français diapos majoritairement en anglais</a:t>
        </a:r>
      </a:p>
    </p188:txBody>
  </p188:cm>
  <p188:cm id="{7DB76B48-1A65-46E5-BE3C-29333B1197C8}" authorId="{3DEA7E25-B28F-01D0-EDAF-068E5713D313}" created="2023-06-16T09:06:36.674">
    <ac:deMkLst xmlns:ac="http://schemas.microsoft.com/office/drawing/2013/main/command">
      <pc:docMk xmlns:pc="http://schemas.microsoft.com/office/powerpoint/2013/main/command"/>
      <pc:sldMk xmlns:pc="http://schemas.microsoft.com/office/powerpoint/2013/main/command" cId="0" sldId="256"/>
      <ac:picMk id="3" creationId="{F5067CA2-45AA-D4AD-E104-64F16C5DD9D9}"/>
    </ac:deMkLst>
    <p188:txBody>
      <a:bodyPr/>
      <a:lstStyle/>
      <a:p>
        <a:r>
          <a:rPr lang="fr-FR"/>
          <a:t>Je me suis permise d'ajouter un logo du GI sur la première slide</a:t>
        </a:r>
      </a:p>
    </p188:txBody>
  </p188:cm>
</p188:cmLst>
</file>

<file path=ppt/comments/modernComment_101_0.xml><?xml version="1.0" encoding="utf-8"?>
<p188:cmLst xmlns:a="http://schemas.openxmlformats.org/drawingml/2006/main" xmlns:r="http://schemas.openxmlformats.org/officeDocument/2006/relationships" xmlns:p188="http://schemas.microsoft.com/office/powerpoint/2018/8/main">
  <p188:cm id="{D738B0B6-F8FA-47CE-B593-A96DDFEDD0F5}" authorId="{A0EEFD3E-3F76-FA9B-DAF6-310D19BB09DA}" created="2023-06-21T14:43:53.598">
    <pc:sldMkLst xmlns:pc="http://schemas.microsoft.com/office/powerpoint/2013/main/command">
      <pc:docMk/>
      <pc:sldMk cId="0" sldId="257"/>
    </pc:sldMkLst>
    <p188:txBody>
      <a:bodyPr/>
      <a:lstStyle/>
      <a:p>
        <a:r>
          <a:rPr lang="en-US"/>
          <a:t>finalement, je n'ai pas ajouté de slide sur l'objectif du webinaire car cela me semble assez clair sur cette diapo grâce aux questions posées</a:t>
        </a:r>
      </a:p>
    </p188:txBody>
  </p188:cm>
  <p188:cm id="{85D9D27B-A9B0-4A0C-B63E-959920A8CE23}" authorId="{9218C57A-5511-1267-B08E-A5C0AED0C6C4}" created="2023-06-23T08:28:36.025">
    <ac:deMkLst xmlns:ac="http://schemas.microsoft.com/office/drawing/2013/main/command">
      <pc:docMk xmlns:pc="http://schemas.microsoft.com/office/powerpoint/2013/main/command"/>
      <pc:sldMk xmlns:pc="http://schemas.microsoft.com/office/powerpoint/2013/main/command" cId="0" sldId="257"/>
      <ac:spMk id="229" creationId="{00000000-0000-0000-0000-000000000000}"/>
    </ac:deMkLst>
    <p188:txBody>
      <a:bodyPr/>
      <a:lstStyle/>
      <a:p>
        <a:r>
          <a:rPr lang="en-GB"/>
          <a:t>"commercial" not "paying" software</a:t>
        </a:r>
      </a:p>
    </p188:txBody>
  </p188:cm>
  <p188:cm id="{E0982549-CBF0-4220-8083-159A8DB99EBA}" authorId="{9218C57A-5511-1267-B08E-A5C0AED0C6C4}" created="2023-06-23T08:29:05.370">
    <ac:txMkLst xmlns:ac="http://schemas.microsoft.com/office/drawing/2013/main/command">
      <pc:docMk xmlns:pc="http://schemas.microsoft.com/office/powerpoint/2013/main/command"/>
      <pc:sldMk xmlns:pc="http://schemas.microsoft.com/office/powerpoint/2013/main/command" cId="0" sldId="257"/>
      <ac:spMk id="229" creationId="{00000000-0000-0000-0000-000000000000}"/>
      <ac:txMk cp="305">
        <ac:context len="566" hash="2293006528"/>
      </ac:txMk>
    </ac:txMkLst>
    <p188:pos x="4380045" y="2373251"/>
    <p188:txBody>
      <a:bodyPr/>
      <a:lstStyle/>
      <a:p>
        <a:r>
          <a:rPr lang="en-GB"/>
          <a:t>"eg." not "ex"</a:t>
        </a:r>
      </a:p>
    </p188:txBody>
  </p188:cm>
  <p188:cm id="{C114D715-EAA2-49BA-9D63-63BA50D283B7}" authorId="{9218C57A-5511-1267-B08E-A5C0AED0C6C4}" created="2023-06-23T08:29:32.652">
    <ac:txMkLst xmlns:ac="http://schemas.microsoft.com/office/drawing/2013/main/command">
      <pc:docMk xmlns:pc="http://schemas.microsoft.com/office/powerpoint/2013/main/command"/>
      <pc:sldMk xmlns:pc="http://schemas.microsoft.com/office/powerpoint/2013/main/command" cId="0" sldId="257"/>
      <ac:spMk id="229" creationId="{00000000-0000-0000-0000-000000000000}"/>
      <ac:txMk cp="386" len="1">
        <ac:context len="566" hash="2293006528"/>
      </ac:txMk>
    </ac:txMkLst>
    <p188:pos x="4371320" y="2704809"/>
    <p188:txBody>
      <a:bodyPr/>
      <a:lstStyle/>
      <a:p>
        <a:r>
          <a:rPr lang="en-GB"/>
          <a:t>The Key element? there is more than one</a:t>
        </a:r>
      </a:p>
    </p188:txBody>
  </p188:cm>
</p188:cmLst>
</file>

<file path=ppt/comments/modernComment_104_0.xml><?xml version="1.0" encoding="utf-8"?>
<p188:cmLst xmlns:a="http://schemas.openxmlformats.org/drawingml/2006/main" xmlns:r="http://schemas.openxmlformats.org/officeDocument/2006/relationships" xmlns:p188="http://schemas.microsoft.com/office/powerpoint/2018/8/main">
  <p188:cm id="{2D2D088A-BDFC-4299-B287-86792FCB4A99}" authorId="{3DEA7E25-B28F-01D0-EDAF-068E5713D313}" created="2023-06-16T08:58:47.305">
    <ac:deMkLst xmlns:ac="http://schemas.microsoft.com/office/drawing/2013/main/command">
      <pc:docMk xmlns:pc="http://schemas.microsoft.com/office/powerpoint/2013/main/command"/>
      <pc:sldMk xmlns:pc="http://schemas.microsoft.com/office/powerpoint/2013/main/command" cId="0" sldId="260"/>
      <ac:spMk id="247" creationId="{00000000-0000-0000-0000-000000000000}"/>
    </ac:deMkLst>
    <p188:txBody>
      <a:bodyPr/>
      <a:lstStyle/>
      <a:p>
        <a:r>
          <a:rPr lang="fr-FR"/>
          <a:t>Doit on laisser ce pied de page, les autres diapos n'en ont pas</a:t>
        </a:r>
      </a:p>
    </p188:txBody>
  </p188:cm>
</p188:cmLst>
</file>

<file path=ppt/comments/modernComment_110_3967C310.xml><?xml version="1.0" encoding="utf-8"?>
<p188:cmLst xmlns:a="http://schemas.openxmlformats.org/drawingml/2006/main" xmlns:r="http://schemas.openxmlformats.org/officeDocument/2006/relationships" xmlns:p188="http://schemas.microsoft.com/office/powerpoint/2018/8/main">
  <p188:cm id="{7292712B-AE8E-4D47-85B1-8B87A7A28AEE}" authorId="{3DEA7E25-B28F-01D0-EDAF-068E5713D313}" created="2023-06-16T08:59:19.429">
    <ac:deMkLst xmlns:ac="http://schemas.microsoft.com/office/drawing/2013/main/command">
      <pc:docMk xmlns:pc="http://schemas.microsoft.com/office/powerpoint/2013/main/command"/>
      <pc:sldMk xmlns:pc="http://schemas.microsoft.com/office/powerpoint/2013/main/command" cId="963101456" sldId="272"/>
      <ac:spMk id="317" creationId="{00000000-0000-0000-0000-000000000000}"/>
    </ac:deMkLst>
    <p188:txBody>
      <a:bodyPr/>
      <a:lstStyle/>
      <a:p>
        <a:r>
          <a:rPr lang="fr-FR"/>
          <a:t>Doit on laisser ce pied de page, les autres diapos n'en ont pas</a:t>
        </a:r>
      </a:p>
    </p188:txBody>
  </p188:cm>
</p188:cmLst>
</file>

<file path=ppt/comments/modernComment_12C_7D2F8A43.xml><?xml version="1.0" encoding="utf-8"?>
<p188:cmLst xmlns:a="http://schemas.openxmlformats.org/drawingml/2006/main" xmlns:r="http://schemas.openxmlformats.org/officeDocument/2006/relationships" xmlns:p188="http://schemas.microsoft.com/office/powerpoint/2018/8/main">
  <p188:cm id="{A79ACFB2-1AB3-47F3-A5EC-631D48C577DB}" authorId="{3DEA7E25-B28F-01D0-EDAF-068E5713D313}" created="2023-06-16T09:01:11.280">
    <ac:deMkLst xmlns:ac="http://schemas.microsoft.com/office/drawing/2013/main/command">
      <pc:docMk xmlns:pc="http://schemas.microsoft.com/office/powerpoint/2013/main/command"/>
      <pc:sldMk xmlns:pc="http://schemas.microsoft.com/office/powerpoint/2013/main/command" cId="2100267587" sldId="300"/>
      <ac:spMk id="43" creationId="{00000000-0000-0000-0000-000000000000}"/>
    </ac:deMkLst>
    <p188:txBody>
      <a:bodyPr/>
      <a:lstStyle/>
      <a:p>
        <a:r>
          <a:rPr lang="fr-FR"/>
          <a:t>Doit on laisser ce pied de page?</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DDBA0D1C-3EC5-41BC-9C2C-0DEDC1401625}"/>
              </a:ext>
            </a:extLst>
          </p:cNvPr>
          <p:cNvSpPr>
            <a:spLocks noGrp="1"/>
          </p:cNvSpPr>
          <p:nvPr>
            <p:ph type="hdr" sz="quarter"/>
          </p:nvPr>
        </p:nvSpPr>
        <p:spPr>
          <a:xfrm>
            <a:off x="0" y="0"/>
            <a:ext cx="2946400"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F1F5FB56-8104-49C0-915D-029205DEDBD9}"/>
              </a:ext>
            </a:extLst>
          </p:cNvPr>
          <p:cNvSpPr>
            <a:spLocks noGrp="1"/>
          </p:cNvSpPr>
          <p:nvPr>
            <p:ph type="dt" sz="quarter" idx="1"/>
          </p:nvPr>
        </p:nvSpPr>
        <p:spPr>
          <a:xfrm>
            <a:off x="3849688" y="0"/>
            <a:ext cx="2946400" cy="498475"/>
          </a:xfrm>
          <a:prstGeom prst="rect">
            <a:avLst/>
          </a:prstGeom>
        </p:spPr>
        <p:txBody>
          <a:bodyPr vert="horz" lIns="91440" tIns="45720" rIns="91440" bIns="45720" rtlCol="0"/>
          <a:lstStyle>
            <a:lvl1pPr algn="r">
              <a:defRPr sz="1200"/>
            </a:lvl1pPr>
          </a:lstStyle>
          <a:p>
            <a:fld id="{69FCA9C6-F1B2-4D57-B36C-D44384BA8108}" type="datetimeFigureOut">
              <a:rPr lang="fr-FR" smtClean="0"/>
              <a:t>28/06/2023</a:t>
            </a:fld>
            <a:endParaRPr lang="fr-FR"/>
          </a:p>
        </p:txBody>
      </p:sp>
      <p:sp>
        <p:nvSpPr>
          <p:cNvPr id="4" name="Espace réservé du pied de page 3">
            <a:extLst>
              <a:ext uri="{FF2B5EF4-FFF2-40B4-BE49-F238E27FC236}">
                <a16:creationId xmlns:a16="http://schemas.microsoft.com/office/drawing/2014/main" id="{457A4108-B1B9-41C9-8FAD-25C7965A3C8C}"/>
              </a:ext>
            </a:extLst>
          </p:cNvPr>
          <p:cNvSpPr>
            <a:spLocks noGrp="1"/>
          </p:cNvSpPr>
          <p:nvPr>
            <p:ph type="ftr" sz="quarter" idx="2"/>
          </p:nvPr>
        </p:nvSpPr>
        <p:spPr>
          <a:xfrm>
            <a:off x="0" y="9429750"/>
            <a:ext cx="2946400" cy="498475"/>
          </a:xfrm>
          <a:prstGeom prst="rect">
            <a:avLst/>
          </a:prstGeom>
        </p:spPr>
        <p:txBody>
          <a:bodyPr vert="horz" lIns="91440" tIns="45720" rIns="91440" bIns="45720" rtlCol="0" anchor="b"/>
          <a:lstStyle>
            <a:lvl1pPr algn="l">
              <a:defRPr sz="1200"/>
            </a:lvl1pPr>
          </a:lstStyle>
          <a:p>
            <a:r>
              <a:rPr lang="fr-FR"/>
              <a:t>&lt;GI WACAF webinaire, 28 June 2023r&gt;</a:t>
            </a:r>
          </a:p>
        </p:txBody>
      </p:sp>
      <p:sp>
        <p:nvSpPr>
          <p:cNvPr id="5" name="Espace réservé du numéro de diapositive 4">
            <a:extLst>
              <a:ext uri="{FF2B5EF4-FFF2-40B4-BE49-F238E27FC236}">
                <a16:creationId xmlns:a16="http://schemas.microsoft.com/office/drawing/2014/main" id="{145E4D78-9DC7-4CB6-83AC-7C71F6B2B6DB}"/>
              </a:ext>
            </a:extLst>
          </p:cNvPr>
          <p:cNvSpPr>
            <a:spLocks noGrp="1"/>
          </p:cNvSpPr>
          <p:nvPr>
            <p:ph type="sldNum" sz="quarter" idx="3"/>
          </p:nvPr>
        </p:nvSpPr>
        <p:spPr>
          <a:xfrm>
            <a:off x="3849688" y="9429750"/>
            <a:ext cx="2946400" cy="498475"/>
          </a:xfrm>
          <a:prstGeom prst="rect">
            <a:avLst/>
          </a:prstGeom>
        </p:spPr>
        <p:txBody>
          <a:bodyPr vert="horz" lIns="91440" tIns="45720" rIns="91440" bIns="45720" rtlCol="0" anchor="b"/>
          <a:lstStyle>
            <a:lvl1pPr algn="r">
              <a:defRPr sz="1200"/>
            </a:lvl1pPr>
          </a:lstStyle>
          <a:p>
            <a:fld id="{67CB4F5E-5C9E-4241-A176-39866D55A488}" type="slidenum">
              <a:rPr lang="fr-FR" smtClean="0"/>
              <a:t>‹#›</a:t>
            </a:fld>
            <a:endParaRPr lang="fr-FR"/>
          </a:p>
        </p:txBody>
      </p:sp>
    </p:spTree>
    <p:extLst>
      <p:ext uri="{BB962C8B-B14F-4D97-AF65-F5344CB8AC3E}">
        <p14:creationId xmlns:p14="http://schemas.microsoft.com/office/powerpoint/2010/main" val="1249729717"/>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18"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r>
              <a:rPr lang="fr-FR" sz="1800" b="0" strike="noStrike" spc="-1">
                <a:solidFill>
                  <a:srgbClr val="777777"/>
                </a:solidFill>
                <a:latin typeface="Arial Narrow"/>
              </a:rPr>
              <a:t>Click to move the slide</a:t>
            </a:r>
          </a:p>
        </p:txBody>
      </p:sp>
      <p:sp>
        <p:nvSpPr>
          <p:cNvPr id="219"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r>
              <a:rPr lang="fr-FR" sz="2000" b="0" strike="noStrike" spc="-1">
                <a:latin typeface="Arial"/>
              </a:rPr>
              <a:t>Click to edit the notes format</a:t>
            </a:r>
          </a:p>
        </p:txBody>
      </p:sp>
      <p:sp>
        <p:nvSpPr>
          <p:cNvPr id="220"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r>
              <a:rPr lang="fr-FR" sz="1400" b="0" strike="noStrike" spc="-1">
                <a:latin typeface="Times New Roman"/>
              </a:rPr>
              <a:t>&lt;header&gt;</a:t>
            </a:r>
          </a:p>
        </p:txBody>
      </p:sp>
      <p:sp>
        <p:nvSpPr>
          <p:cNvPr id="221" name="PlaceHolder 4"/>
          <p:cNvSpPr>
            <a:spLocks noGrp="1"/>
          </p:cNvSpPr>
          <p:nvPr>
            <p:ph type="dt" idx="5"/>
          </p:nvPr>
        </p:nvSpPr>
        <p:spPr>
          <a:xfrm>
            <a:off x="4278960" y="0"/>
            <a:ext cx="3280680" cy="534240"/>
          </a:xfrm>
          <a:prstGeom prst="rect">
            <a:avLst/>
          </a:prstGeom>
          <a:noFill/>
          <a:ln w="0">
            <a:noFill/>
          </a:ln>
        </p:spPr>
        <p:txBody>
          <a:bodyPr lIns="0" tIns="0" rIns="0" bIns="0" anchor="t">
            <a:noAutofit/>
          </a:bodyPr>
          <a:lstStyle>
            <a:lvl1pPr algn="r">
              <a:buNone/>
              <a:defRPr lang="fr-FR" sz="1400" b="0" strike="noStrike" spc="-1">
                <a:latin typeface="Times New Roman"/>
              </a:defRPr>
            </a:lvl1pPr>
          </a:lstStyle>
          <a:p>
            <a:pPr algn="r">
              <a:buNone/>
            </a:pPr>
            <a:r>
              <a:rPr lang="fr-FR" sz="1400" b="0" strike="noStrike" spc="-1">
                <a:latin typeface="Times New Roman"/>
              </a:rPr>
              <a:t>&lt;date/time&gt;</a:t>
            </a:r>
          </a:p>
        </p:txBody>
      </p:sp>
      <p:sp>
        <p:nvSpPr>
          <p:cNvPr id="222" name="PlaceHolder 5"/>
          <p:cNvSpPr>
            <a:spLocks noGrp="1"/>
          </p:cNvSpPr>
          <p:nvPr>
            <p:ph type="ftr" idx="6"/>
          </p:nvPr>
        </p:nvSpPr>
        <p:spPr>
          <a:xfrm>
            <a:off x="0" y="10157400"/>
            <a:ext cx="3280680" cy="534240"/>
          </a:xfrm>
          <a:prstGeom prst="rect">
            <a:avLst/>
          </a:prstGeom>
          <a:noFill/>
          <a:ln w="0">
            <a:noFill/>
          </a:ln>
        </p:spPr>
        <p:txBody>
          <a:bodyPr lIns="0" tIns="0" rIns="0" bIns="0" anchor="b">
            <a:noAutofit/>
          </a:bodyPr>
          <a:lstStyle>
            <a:lvl1pPr>
              <a:defRPr lang="fr-FR" sz="1400" b="0" strike="noStrike" spc="-1">
                <a:latin typeface="Times New Roman"/>
              </a:defRPr>
            </a:lvl1pPr>
          </a:lstStyle>
          <a:p>
            <a:r>
              <a:rPr lang="fr-FR" sz="1400" b="0" strike="noStrike" spc="-1">
                <a:latin typeface="Times New Roman"/>
              </a:rPr>
              <a:t>&lt;GI WACAF webinaire, 28 June 2023r&gt;</a:t>
            </a:r>
          </a:p>
        </p:txBody>
      </p:sp>
      <p:sp>
        <p:nvSpPr>
          <p:cNvPr id="223" name="PlaceHolder 6"/>
          <p:cNvSpPr>
            <a:spLocks noGrp="1"/>
          </p:cNvSpPr>
          <p:nvPr>
            <p:ph type="sldNum" idx="7"/>
          </p:nvPr>
        </p:nvSpPr>
        <p:spPr>
          <a:xfrm>
            <a:off x="4278960" y="10157400"/>
            <a:ext cx="3280680" cy="534240"/>
          </a:xfrm>
          <a:prstGeom prst="rect">
            <a:avLst/>
          </a:prstGeom>
          <a:noFill/>
          <a:ln w="0">
            <a:noFill/>
          </a:ln>
        </p:spPr>
        <p:txBody>
          <a:bodyPr lIns="0" tIns="0" rIns="0" bIns="0" anchor="b">
            <a:noAutofit/>
          </a:bodyPr>
          <a:lstStyle>
            <a:lvl1pPr algn="r">
              <a:buNone/>
              <a:defRPr lang="fr-FR" sz="1400" b="0" strike="noStrike" spc="-1">
                <a:latin typeface="Times New Roman"/>
              </a:defRPr>
            </a:lvl1pPr>
          </a:lstStyle>
          <a:p>
            <a:pPr algn="r">
              <a:buNone/>
            </a:pPr>
            <a:fld id="{6F9BF819-4743-4B26-BB78-00363BAFCC5D}" type="slidenum">
              <a:rPr lang="fr-FR" sz="1400" b="0" strike="noStrike" spc="-1">
                <a:latin typeface="Times New Roman"/>
              </a:rPr>
              <a:t>‹#›</a:t>
            </a:fld>
            <a:endParaRPr lang="fr-FR" sz="1400" b="0" strike="noStrike" spc="-1">
              <a:latin typeface="Times New Roman"/>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witoil.co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8075" y="812800"/>
            <a:ext cx="5343525" cy="4008438"/>
          </a:xfrm>
        </p:spPr>
      </p:sp>
      <p:sp>
        <p:nvSpPr>
          <p:cNvPr id="3" name="Notes Placeholder 2"/>
          <p:cNvSpPr>
            <a:spLocks noGrp="1"/>
          </p:cNvSpPr>
          <p:nvPr>
            <p:ph type="body" idx="1"/>
          </p:nvPr>
        </p:nvSpPr>
        <p:spPr/>
        <p:txBody>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lang="en-GB" sz="1800">
                <a:effectLst/>
                <a:latin typeface="Calibri" panose="020F0502020204030204" pitchFamily="34" charset="0"/>
                <a:ea typeface="Calibri" panose="020F0502020204030204" pitchFamily="34" charset="0"/>
                <a:cs typeface="Times New Roman" panose="02020603050405020304" pitchFamily="18" charset="0"/>
              </a:rPr>
              <a:t> GI WACAF focuses on the Atlantic coast of Africa as you can see on the map and covers 22 countries. The main objective is to strengthen the capacity of the 22 partner countries to prepare for and respond to oil spills, to enable them to better protect their marine and coastal environment. To this end, we are implementing technical assistance activities. These activities consist of workshops, training (technical or legal) or table-top or deployment exercises. </a:t>
            </a:r>
            <a:endParaRPr lang="fr-FR" sz="180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endParaRPr lang="en-GB"/>
          </a:p>
        </p:txBody>
      </p:sp>
      <p:sp>
        <p:nvSpPr>
          <p:cNvPr id="4" name="Slide Number Placeholder 3"/>
          <p:cNvSpPr>
            <a:spLocks noGrp="1"/>
          </p:cNvSpPr>
          <p:nvPr>
            <p:ph type="sldNum" sz="quarter" idx="5"/>
          </p:nvPr>
        </p:nvSpPr>
        <p:spPr/>
        <p:txBody>
          <a:bodyPr/>
          <a:lstStyle/>
          <a:p>
            <a:fld id="{5625B5AD-F3A2-4E8E-8FB0-81DB06D7CC7B}" type="slidenum">
              <a:rPr lang="en-GB" smtClean="0"/>
              <a:t>3</a:t>
            </a:fld>
            <a:endParaRPr lang="en-GB"/>
          </a:p>
        </p:txBody>
      </p:sp>
    </p:spTree>
    <p:extLst>
      <p:ext uri="{BB962C8B-B14F-4D97-AF65-F5344CB8AC3E}">
        <p14:creationId xmlns:p14="http://schemas.microsoft.com/office/powerpoint/2010/main" val="1034465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PlaceHolder 1"/>
          <p:cNvSpPr>
            <a:spLocks noGrp="1" noRot="1" noChangeAspect="1"/>
          </p:cNvSpPr>
          <p:nvPr>
            <p:ph type="sldImg"/>
          </p:nvPr>
        </p:nvSpPr>
        <p:spPr>
          <a:xfrm>
            <a:off x="917575" y="744538"/>
            <a:ext cx="4962525" cy="3722687"/>
          </a:xfrm>
          <a:prstGeom prst="rect">
            <a:avLst/>
          </a:prstGeom>
          <a:ln w="0">
            <a:noFill/>
          </a:ln>
        </p:spPr>
      </p:sp>
      <p:sp>
        <p:nvSpPr>
          <p:cNvPr id="449"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4256136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7575021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20279683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054515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03518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879487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42332001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108007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5460626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 name="PlaceHolder 1"/>
          <p:cNvSpPr>
            <a:spLocks noGrp="1" noRot="1" noChangeAspect="1"/>
          </p:cNvSpPr>
          <p:nvPr>
            <p:ph type="sldImg"/>
          </p:nvPr>
        </p:nvSpPr>
        <p:spPr>
          <a:xfrm>
            <a:off x="917575" y="744538"/>
            <a:ext cx="4962525" cy="3722687"/>
          </a:xfrm>
          <a:prstGeom prst="rect">
            <a:avLst/>
          </a:prstGeom>
          <a:ln w="0">
            <a:noFill/>
          </a:ln>
        </p:spPr>
      </p:sp>
      <p:sp>
        <p:nvSpPr>
          <p:cNvPr id="458"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512445" lvl="1" indent="-285750">
              <a:spcBef>
                <a:spcPts val="600"/>
              </a:spcBef>
              <a:spcAft>
                <a:spcPts val="600"/>
              </a:spcAft>
              <a:buFont typeface="Arial Narrow,Sans-Serif"/>
              <a:buChar char="□"/>
              <a:tabLst>
                <a:tab pos="0" algn="l"/>
              </a:tabLst>
            </a:pPr>
            <a:r>
              <a:rPr lang="en-GB" spc="-1"/>
              <a:t>The algorithms (oil drift calculation) may be different depending on the model </a:t>
            </a:r>
          </a:p>
          <a:p>
            <a:pPr>
              <a:spcBef>
                <a:spcPts val="360"/>
              </a:spcBef>
              <a:tabLst>
                <a:tab pos="0" algn="l"/>
              </a:tabLst>
            </a:pPr>
            <a:endParaRPr lang="fr-FR" sz="2000" spc="-1">
              <a:latin typeface="Arial"/>
              <a:cs typeface="Arial"/>
            </a:endParaRPr>
          </a:p>
          <a:p>
            <a:pPr>
              <a:spcBef>
                <a:spcPts val="360"/>
              </a:spcBef>
              <a:tabLst>
                <a:tab pos="0" algn="l"/>
              </a:tabLst>
            </a:pPr>
            <a:endParaRPr lang="fr-FR" sz="2000" spc="-1">
              <a:latin typeface="Arial"/>
              <a:cs typeface="Arial"/>
            </a:endParaRPr>
          </a:p>
          <a:p>
            <a:pPr>
              <a:spcBef>
                <a:spcPts val="360"/>
              </a:spcBef>
              <a:tabLst>
                <a:tab pos="0" algn="l"/>
              </a:tabLst>
            </a:pPr>
            <a:r>
              <a:rPr lang="fr-FR" sz="2000" b="0" strike="noStrike" spc="-1" err="1">
                <a:latin typeface="Arial"/>
                <a:cs typeface="Arial"/>
              </a:rPr>
              <a:t>When</a:t>
            </a:r>
            <a:r>
              <a:rPr lang="fr-FR" sz="2000" b="0" strike="noStrike" spc="-1">
                <a:latin typeface="Arial"/>
                <a:cs typeface="Arial"/>
              </a:rPr>
              <a:t> </a:t>
            </a:r>
            <a:r>
              <a:rPr lang="fr-FR" sz="2000" b="0" strike="noStrike" spc="-1" err="1">
                <a:latin typeface="Arial"/>
                <a:cs typeface="Arial"/>
              </a:rPr>
              <a:t>there</a:t>
            </a:r>
            <a:r>
              <a:rPr lang="fr-FR" sz="2000" b="0" strike="noStrike" spc="-1">
                <a:latin typeface="Arial"/>
                <a:cs typeface="Arial"/>
              </a:rPr>
              <a:t> is a major incident as Prestige or Erika, a </a:t>
            </a:r>
            <a:r>
              <a:rPr lang="fr-FR" sz="2000" b="0" strike="noStrike" spc="-1" err="1">
                <a:latin typeface="Arial"/>
                <a:cs typeface="Arial"/>
              </a:rPr>
              <a:t>commitee</a:t>
            </a:r>
            <a:r>
              <a:rPr lang="fr-FR" sz="2000" b="0" strike="noStrike" spc="-1">
                <a:latin typeface="Arial"/>
                <a:cs typeface="Arial"/>
              </a:rPr>
              <a:t> </a:t>
            </a:r>
            <a:r>
              <a:rPr lang="fr-FR" sz="2000" b="0" strike="noStrike" spc="-1" err="1">
                <a:latin typeface="Arial"/>
                <a:cs typeface="Arial"/>
              </a:rPr>
              <a:t>with</a:t>
            </a:r>
            <a:r>
              <a:rPr lang="fr-FR" sz="2000" b="0" strike="noStrike" spc="-1">
                <a:latin typeface="Arial"/>
                <a:cs typeface="Arial"/>
              </a:rPr>
              <a:t> </a:t>
            </a:r>
            <a:r>
              <a:rPr lang="fr-FR" sz="2000" b="0" strike="noStrike" spc="-1" err="1">
                <a:latin typeface="Arial"/>
                <a:cs typeface="Arial"/>
              </a:rPr>
              <a:t>differents</a:t>
            </a:r>
            <a:r>
              <a:rPr lang="fr-FR" sz="2000" b="0" strike="noStrike" spc="-1">
                <a:latin typeface="Arial"/>
                <a:cs typeface="Arial"/>
              </a:rPr>
              <a:t> experts </a:t>
            </a:r>
            <a:r>
              <a:rPr lang="fr-FR" sz="2000" b="0" strike="noStrike" spc="-1" err="1">
                <a:latin typeface="Arial"/>
                <a:cs typeface="Arial"/>
              </a:rPr>
              <a:t>takes</a:t>
            </a:r>
            <a:r>
              <a:rPr lang="fr-FR" sz="2000" b="0" strike="noStrike" spc="-1">
                <a:latin typeface="Arial"/>
                <a:cs typeface="Arial"/>
              </a:rPr>
              <a:t> place </a:t>
            </a:r>
            <a:r>
              <a:rPr lang="fr-FR" sz="2000" b="0" strike="noStrike" spc="-1" err="1">
                <a:latin typeface="Arial"/>
                <a:cs typeface="Arial"/>
              </a:rPr>
              <a:t>every</a:t>
            </a:r>
            <a:r>
              <a:rPr lang="fr-FR" sz="2000" b="0" strike="noStrike" spc="-1">
                <a:latin typeface="Arial"/>
                <a:cs typeface="Arial"/>
              </a:rPr>
              <a:t> </a:t>
            </a:r>
            <a:r>
              <a:rPr lang="fr-FR" sz="2000" b="0" strike="noStrike" spc="-1" err="1">
                <a:latin typeface="Arial"/>
                <a:cs typeface="Arial"/>
              </a:rPr>
              <a:t>day</a:t>
            </a:r>
            <a:r>
              <a:rPr lang="fr-FR" sz="2000" spc="-1">
                <a:latin typeface="Arial"/>
                <a:cs typeface="Arial"/>
              </a:rPr>
              <a:t> </a:t>
            </a:r>
            <a:endParaRPr lang="fr-FR"/>
          </a:p>
          <a:p>
            <a:pPr>
              <a:lnSpc>
                <a:spcPct val="100000"/>
              </a:lnSpc>
              <a:spcBef>
                <a:spcPts val="360"/>
              </a:spcBef>
              <a:buNone/>
              <a:tabLst>
                <a:tab pos="0" algn="l"/>
              </a:tabLst>
            </a:pPr>
            <a:endParaRPr lang="fr-FR" sz="2000" b="0" strike="noStrike" spc="-1">
              <a:latin typeface="Arial"/>
            </a:endParaRPr>
          </a:p>
          <a:p>
            <a:pPr>
              <a:lnSpc>
                <a:spcPct val="100000"/>
              </a:lnSpc>
              <a:spcBef>
                <a:spcPts val="360"/>
              </a:spcBef>
              <a:buNone/>
              <a:tabLst>
                <a:tab pos="0" algn="l"/>
              </a:tabLst>
            </a:pPr>
            <a:r>
              <a:rPr lang="fr-FR" sz="2000" b="0" strike="noStrike" spc="-1">
                <a:latin typeface="Arial"/>
                <a:cs typeface="Arial"/>
              </a:rPr>
              <a:t>The </a:t>
            </a:r>
            <a:r>
              <a:rPr lang="fr-FR" sz="2000" b="0" strike="noStrike" spc="-1" err="1">
                <a:latin typeface="Arial"/>
                <a:cs typeface="Arial"/>
              </a:rPr>
              <a:t>committee</a:t>
            </a:r>
            <a:r>
              <a:rPr lang="fr-FR" sz="2000" b="0" strike="noStrike" spc="-1">
                <a:latin typeface="Arial"/>
                <a:cs typeface="Arial"/>
              </a:rPr>
              <a:t> runs </a:t>
            </a:r>
            <a:r>
              <a:rPr lang="fr-FR" sz="2000" b="0" strike="noStrike" spc="-1" err="1">
                <a:latin typeface="Arial"/>
                <a:cs typeface="Arial"/>
              </a:rPr>
              <a:t>differents</a:t>
            </a:r>
            <a:r>
              <a:rPr lang="fr-FR" sz="2000" b="0" strike="noStrike" spc="-1">
                <a:latin typeface="Arial"/>
                <a:cs typeface="Arial"/>
              </a:rPr>
              <a:t> model </a:t>
            </a:r>
            <a:r>
              <a:rPr lang="fr-FR" sz="2000" b="0" strike="noStrike" spc="-1" err="1">
                <a:latin typeface="Arial"/>
                <a:cs typeface="Arial"/>
              </a:rPr>
              <a:t>with</a:t>
            </a:r>
            <a:r>
              <a:rPr lang="fr-FR" sz="2000" b="0" strike="noStrike" spc="-1">
                <a:latin typeface="Arial"/>
                <a:cs typeface="Arial"/>
              </a:rPr>
              <a:t> </a:t>
            </a:r>
            <a:r>
              <a:rPr lang="fr-FR" sz="2000" b="0" strike="noStrike" spc="-1" err="1">
                <a:latin typeface="Arial"/>
                <a:cs typeface="Arial"/>
              </a:rPr>
              <a:t>different</a:t>
            </a:r>
            <a:r>
              <a:rPr lang="fr-FR" sz="2000" b="0" strike="noStrike" spc="-1">
                <a:latin typeface="Arial"/>
                <a:cs typeface="Arial"/>
              </a:rPr>
              <a:t> </a:t>
            </a:r>
            <a:r>
              <a:rPr lang="fr-FR" sz="2000" b="0" strike="noStrike" spc="-1" err="1">
                <a:latin typeface="Arial"/>
                <a:cs typeface="Arial"/>
              </a:rPr>
              <a:t>hydrodynamic</a:t>
            </a:r>
            <a:r>
              <a:rPr lang="fr-FR" sz="2000" b="0" strike="noStrike" spc="-1">
                <a:latin typeface="Arial"/>
                <a:cs typeface="Arial"/>
              </a:rPr>
              <a:t> input and </a:t>
            </a:r>
            <a:r>
              <a:rPr lang="fr-FR" sz="2000" b="0" strike="noStrike" spc="-1" err="1">
                <a:latin typeface="Arial"/>
                <a:cs typeface="Arial"/>
              </a:rPr>
              <a:t>then</a:t>
            </a:r>
            <a:r>
              <a:rPr lang="fr-FR" sz="2000" b="0" strike="noStrike" spc="-1">
                <a:latin typeface="Arial"/>
                <a:cs typeface="Arial"/>
              </a:rPr>
              <a:t> compares the </a:t>
            </a:r>
            <a:r>
              <a:rPr lang="fr-FR" sz="2000" b="0" strike="noStrike" spc="-1" err="1">
                <a:latin typeface="Arial"/>
                <a:cs typeface="Arial"/>
              </a:rPr>
              <a:t>results</a:t>
            </a:r>
            <a:r>
              <a:rPr lang="fr-FR" sz="2000" b="0" strike="noStrike" spc="-1">
                <a:latin typeface="Arial"/>
                <a:cs typeface="Arial"/>
              </a:rPr>
              <a:t>, </a:t>
            </a:r>
            <a:r>
              <a:rPr lang="fr-FR" sz="2000" b="0" strike="noStrike" spc="-1" err="1">
                <a:latin typeface="Arial"/>
                <a:cs typeface="Arial"/>
              </a:rPr>
              <a:t>then</a:t>
            </a:r>
            <a:r>
              <a:rPr lang="fr-FR" sz="2000" b="0" strike="noStrike" spc="-1">
                <a:latin typeface="Arial"/>
                <a:cs typeface="Arial"/>
              </a:rPr>
              <a:t> </a:t>
            </a:r>
            <a:r>
              <a:rPr lang="fr-FR" sz="2000" b="0" strike="noStrike" spc="-1" err="1">
                <a:latin typeface="Arial"/>
                <a:cs typeface="Arial"/>
              </a:rPr>
              <a:t>provides</a:t>
            </a:r>
            <a:r>
              <a:rPr lang="fr-FR" sz="2000" b="0" strike="noStrike" spc="-1">
                <a:latin typeface="Arial"/>
                <a:cs typeface="Arial"/>
              </a:rPr>
              <a:t> a </a:t>
            </a:r>
            <a:r>
              <a:rPr lang="fr-FR" sz="2000" b="0" strike="noStrike" spc="-1" err="1">
                <a:latin typeface="Arial"/>
                <a:cs typeface="Arial"/>
              </a:rPr>
              <a:t>common</a:t>
            </a:r>
            <a:r>
              <a:rPr lang="fr-FR" sz="2000" b="0" strike="noStrike" spc="-1">
                <a:latin typeface="Arial"/>
                <a:cs typeface="Arial"/>
              </a:rPr>
              <a:t> </a:t>
            </a:r>
            <a:r>
              <a:rPr lang="fr-FR" sz="2000" b="0" strike="noStrike" spc="-1" err="1">
                <a:latin typeface="Arial"/>
                <a:cs typeface="Arial"/>
              </a:rPr>
              <a:t>response</a:t>
            </a:r>
            <a:r>
              <a:rPr lang="fr-FR" sz="2000" b="0" strike="noStrike" spc="-1">
                <a:latin typeface="Arial"/>
                <a:cs typeface="Arial"/>
              </a:rPr>
              <a:t> to </a:t>
            </a:r>
            <a:r>
              <a:rPr lang="fr-FR" sz="2000" b="0" strike="noStrike" spc="-1" err="1">
                <a:latin typeface="Arial"/>
                <a:cs typeface="Arial"/>
              </a:rPr>
              <a:t>authorities</a:t>
            </a:r>
            <a:r>
              <a:rPr lang="fr-FR" sz="2000" b="0" strike="noStrike" spc="-1">
                <a:latin typeface="Arial"/>
                <a:cs typeface="Arial"/>
              </a:rPr>
              <a:t>, </a:t>
            </a:r>
            <a:r>
              <a:rPr lang="fr-FR" sz="2000" b="0" strike="noStrike" spc="-1" err="1">
                <a:solidFill>
                  <a:srgbClr val="000000"/>
                </a:solidFill>
                <a:latin typeface="Arial Narrow"/>
              </a:rPr>
              <a:t>Sometimes</a:t>
            </a:r>
            <a:r>
              <a:rPr lang="fr-FR" sz="2000" b="0" strike="noStrike" spc="-1">
                <a:solidFill>
                  <a:srgbClr val="000000"/>
                </a:solidFill>
                <a:latin typeface="Arial Narrow"/>
              </a:rPr>
              <a:t> : </a:t>
            </a:r>
            <a:r>
              <a:rPr lang="fr-FR" sz="2000" b="0" strike="noStrike" spc="-1" err="1">
                <a:solidFill>
                  <a:srgbClr val="000000"/>
                </a:solidFill>
                <a:latin typeface="Arial Narrow"/>
              </a:rPr>
              <a:t>relationships</a:t>
            </a:r>
            <a:r>
              <a:rPr lang="fr-FR" sz="2000" b="0" strike="noStrike" spc="-1">
                <a:solidFill>
                  <a:srgbClr val="000000"/>
                </a:solidFill>
                <a:latin typeface="Arial Narrow"/>
              </a:rPr>
              <a:t> </a:t>
            </a:r>
            <a:r>
              <a:rPr lang="fr-FR" sz="2000" b="0" strike="noStrike" spc="-1" err="1">
                <a:solidFill>
                  <a:srgbClr val="000000"/>
                </a:solidFill>
                <a:latin typeface="Arial Narrow"/>
              </a:rPr>
              <a:t>with</a:t>
            </a:r>
            <a:r>
              <a:rPr lang="fr-FR" sz="2000" b="0" strike="noStrike" spc="-1">
                <a:solidFill>
                  <a:srgbClr val="000000"/>
                </a:solidFill>
                <a:latin typeface="Arial Narrow"/>
              </a:rPr>
              <a:t> </a:t>
            </a:r>
            <a:r>
              <a:rPr lang="fr-FR" sz="2000" b="0" strike="noStrike" spc="-1" err="1">
                <a:solidFill>
                  <a:srgbClr val="000000"/>
                </a:solidFill>
                <a:latin typeface="Arial Narrow"/>
              </a:rPr>
              <a:t>other</a:t>
            </a:r>
            <a:r>
              <a:rPr lang="fr-FR" sz="2000" b="0" strike="noStrike" spc="-1">
                <a:solidFill>
                  <a:srgbClr val="000000"/>
                </a:solidFill>
                <a:latin typeface="Arial Narrow"/>
              </a:rPr>
              <a:t> countries (Prestige : Spain / France)</a:t>
            </a:r>
            <a:endParaRPr lang="fr-FR" sz="2000" b="0" strike="noStrike" spc="-1">
              <a:latin typeface="Arial"/>
            </a:endParaRPr>
          </a:p>
          <a:p>
            <a:pPr>
              <a:lnSpc>
                <a:spcPct val="100000"/>
              </a:lnSpc>
              <a:spcBef>
                <a:spcPts val="360"/>
              </a:spcBef>
              <a:buNone/>
              <a:tabLst>
                <a:tab pos="0" algn="l"/>
              </a:tabLst>
            </a:pPr>
            <a:br>
              <a:rPr sz="2000">
                <a:cs typeface="+mn-lt"/>
              </a:rPr>
            </a:br>
            <a:br>
              <a:rPr sz="2000">
                <a:cs typeface="+mn-lt"/>
              </a:rPr>
            </a:br>
            <a:r>
              <a:rPr lang="fr-FR" sz="2000" b="0" i="1" strike="noStrike" spc="-1">
                <a:latin typeface="Arial Narrow"/>
              </a:rPr>
              <a:t>In </a:t>
            </a:r>
            <a:r>
              <a:rPr lang="fr-FR" sz="2000" b="0" i="1" strike="noStrike" spc="-1" err="1">
                <a:latin typeface="Arial Narrow"/>
              </a:rPr>
              <a:t>that</a:t>
            </a:r>
            <a:r>
              <a:rPr lang="fr-FR" sz="2000" b="0" i="1" strike="noStrike" spc="-1">
                <a:latin typeface="Arial Narrow"/>
              </a:rPr>
              <a:t> </a:t>
            </a:r>
            <a:r>
              <a:rPr lang="fr-FR" sz="2000" b="0" i="1" strike="noStrike" spc="-1" err="1">
                <a:latin typeface="Arial Narrow"/>
              </a:rPr>
              <a:t>way</a:t>
            </a:r>
            <a:r>
              <a:rPr lang="fr-FR" sz="2000" b="0" i="1" strike="noStrike" spc="-1">
                <a:latin typeface="Arial Narrow"/>
              </a:rPr>
              <a:t> and to </a:t>
            </a:r>
            <a:r>
              <a:rPr lang="fr-FR" sz="2000" b="0" i="1" strike="noStrike" spc="-1" err="1">
                <a:latin typeface="Arial Narrow"/>
              </a:rPr>
              <a:t>respond</a:t>
            </a:r>
            <a:r>
              <a:rPr lang="fr-FR" sz="2000" b="0" i="1" strike="noStrike" spc="-1">
                <a:latin typeface="Arial Narrow"/>
              </a:rPr>
              <a:t> to the challenge of a </a:t>
            </a:r>
            <a:r>
              <a:rPr lang="fr-FR" sz="2000" b="0" i="1" strike="noStrike" spc="-1" err="1">
                <a:latin typeface="Arial Narrow"/>
              </a:rPr>
              <a:t>faster</a:t>
            </a:r>
            <a:r>
              <a:rPr lang="fr-FR" sz="2000" b="0" i="1" strike="noStrike" spc="-1">
                <a:latin typeface="Arial Narrow"/>
              </a:rPr>
              <a:t> and </a:t>
            </a:r>
            <a:r>
              <a:rPr lang="fr-FR" sz="2000" b="0" i="1" strike="noStrike" spc="-1" err="1">
                <a:latin typeface="Arial Narrow"/>
              </a:rPr>
              <a:t>better</a:t>
            </a:r>
            <a:r>
              <a:rPr lang="fr-FR" sz="2000" b="0" i="1" strike="noStrike" spc="-1">
                <a:latin typeface="Arial Narrow"/>
              </a:rPr>
              <a:t> </a:t>
            </a:r>
            <a:r>
              <a:rPr lang="fr-FR" sz="2000" b="0" i="1" strike="noStrike" spc="-1" err="1">
                <a:latin typeface="Arial Narrow"/>
              </a:rPr>
              <a:t>response</a:t>
            </a:r>
            <a:r>
              <a:rPr lang="fr-FR" sz="2000" b="0" i="1" strike="noStrike" spc="-1">
                <a:latin typeface="Arial Narrow"/>
              </a:rPr>
              <a:t>, the </a:t>
            </a:r>
            <a:r>
              <a:rPr lang="fr-FR" sz="2000" b="0" i="1" strike="noStrike" spc="-1" err="1">
                <a:latin typeface="Arial Narrow"/>
              </a:rPr>
              <a:t>secreteriat</a:t>
            </a:r>
            <a:r>
              <a:rPr lang="fr-FR" sz="2000" b="0" i="1" strike="noStrike" spc="-1">
                <a:latin typeface="Arial Narrow"/>
              </a:rPr>
              <a:t> </a:t>
            </a:r>
            <a:r>
              <a:rPr lang="fr-FR" sz="2000" b="0" i="1" strike="noStrike" spc="-1" err="1">
                <a:latin typeface="Arial Narrow"/>
              </a:rPr>
              <a:t>general</a:t>
            </a:r>
            <a:r>
              <a:rPr lang="fr-FR" sz="2000" b="0" i="1" strike="noStrike" spc="-1">
                <a:latin typeface="Arial Narrow"/>
              </a:rPr>
              <a:t> of the </a:t>
            </a:r>
            <a:r>
              <a:rPr lang="fr-FR" sz="2000" b="0" i="1" strike="noStrike" spc="-1" err="1">
                <a:latin typeface="Arial Narrow"/>
              </a:rPr>
              <a:t>sea</a:t>
            </a:r>
            <a:r>
              <a:rPr lang="fr-FR" sz="2000" b="0" i="1" strike="noStrike" spc="-1">
                <a:latin typeface="Arial Narrow"/>
              </a:rPr>
              <a:t> </a:t>
            </a:r>
            <a:r>
              <a:rPr lang="fr-FR" sz="2000" b="0" i="1" strike="noStrike" spc="-1" err="1">
                <a:latin typeface="Arial Narrow"/>
              </a:rPr>
              <a:t>create</a:t>
            </a:r>
            <a:r>
              <a:rPr lang="fr-FR" sz="2000" b="0" i="1" strike="noStrike" spc="-1">
                <a:latin typeface="Arial Narrow"/>
              </a:rPr>
              <a:t> the </a:t>
            </a:r>
            <a:r>
              <a:rPr lang="fr-FR" sz="2000" b="0" i="1" strike="noStrike" spc="-1" err="1">
                <a:latin typeface="Arial Narrow"/>
              </a:rPr>
              <a:t>drifting</a:t>
            </a:r>
            <a:r>
              <a:rPr lang="fr-FR" sz="2000" b="0" i="1" strike="noStrike" spc="-1">
                <a:latin typeface="Arial Narrow"/>
              </a:rPr>
              <a:t> </a:t>
            </a:r>
            <a:r>
              <a:rPr lang="fr-FR" sz="2000" b="0" i="1" strike="noStrike" spc="-1" err="1">
                <a:latin typeface="Arial Narrow"/>
              </a:rPr>
              <a:t>Committe</a:t>
            </a:r>
            <a:r>
              <a:rPr lang="fr-FR" sz="2000" b="0" i="1" strike="noStrike" spc="-1">
                <a:latin typeface="Arial Narrow"/>
              </a:rPr>
              <a:t> on </a:t>
            </a:r>
            <a:r>
              <a:rPr lang="fr-FR" sz="2000" b="0" i="1" strike="noStrike" spc="-1" err="1">
                <a:latin typeface="Arial Narrow"/>
              </a:rPr>
              <a:t>november</a:t>
            </a:r>
            <a:r>
              <a:rPr lang="fr-FR" sz="2000" b="0" i="1" strike="noStrike" spc="-1">
                <a:latin typeface="Arial Narrow"/>
              </a:rPr>
              <a:t> 21 of 2002, </a:t>
            </a:r>
            <a:r>
              <a:rPr lang="fr-FR" sz="2000" b="0" i="1" strike="noStrike" spc="-1" err="1">
                <a:latin typeface="Arial Narrow"/>
              </a:rPr>
              <a:t>during</a:t>
            </a:r>
            <a:r>
              <a:rPr lang="fr-FR" sz="2000" b="0" i="1" strike="noStrike" spc="-1">
                <a:latin typeface="Arial Narrow"/>
              </a:rPr>
              <a:t> the prestige accident. This </a:t>
            </a:r>
            <a:r>
              <a:rPr lang="fr-FR" sz="2000" b="0" i="1" strike="noStrike" spc="-1" err="1">
                <a:latin typeface="Arial Narrow"/>
              </a:rPr>
              <a:t>committee</a:t>
            </a:r>
            <a:r>
              <a:rPr lang="fr-FR" sz="2000" b="0" i="1" strike="noStrike" spc="-1">
                <a:latin typeface="Arial Narrow"/>
              </a:rPr>
              <a:t> is a </a:t>
            </a:r>
            <a:r>
              <a:rPr lang="fr-FR" sz="2000" b="0" i="1" strike="noStrike" spc="-1" err="1">
                <a:latin typeface="Arial Narrow"/>
              </a:rPr>
              <a:t>gathering</a:t>
            </a:r>
            <a:r>
              <a:rPr lang="fr-FR" sz="2000" b="0" i="1" strike="noStrike" spc="-1">
                <a:latin typeface="Arial Narrow"/>
              </a:rPr>
              <a:t> of </a:t>
            </a:r>
            <a:r>
              <a:rPr lang="fr-FR" sz="2000" b="0" i="1" strike="noStrike" spc="-1" err="1">
                <a:latin typeface="Arial Narrow"/>
              </a:rPr>
              <a:t>known</a:t>
            </a:r>
            <a:r>
              <a:rPr lang="fr-FR" sz="2000" b="0" i="1" strike="noStrike" spc="-1">
                <a:latin typeface="Arial Narrow"/>
              </a:rPr>
              <a:t> </a:t>
            </a:r>
            <a:r>
              <a:rPr lang="fr-FR" sz="2000" b="0" i="1" strike="noStrike" spc="-1" err="1">
                <a:latin typeface="Arial Narrow"/>
              </a:rPr>
              <a:t>scientists</a:t>
            </a:r>
            <a:r>
              <a:rPr lang="fr-FR" sz="2000" b="0" i="1" strike="noStrike" spc="-1">
                <a:latin typeface="Arial Narrow"/>
              </a:rPr>
              <a:t> </a:t>
            </a:r>
            <a:r>
              <a:rPr lang="fr-FR" sz="2000" b="0" i="1" strike="noStrike" spc="-1" err="1">
                <a:latin typeface="Arial Narrow"/>
              </a:rPr>
              <a:t>competent</a:t>
            </a:r>
            <a:r>
              <a:rPr lang="fr-FR" sz="2000" b="0" i="1" strike="noStrike" spc="-1">
                <a:latin typeface="Arial Narrow"/>
              </a:rPr>
              <a:t> in </a:t>
            </a:r>
            <a:r>
              <a:rPr lang="fr-FR" sz="2000" b="0" i="1" strike="noStrike" spc="-1" err="1">
                <a:latin typeface="Arial Narrow"/>
              </a:rPr>
              <a:t>oceanography</a:t>
            </a:r>
            <a:r>
              <a:rPr lang="fr-FR" sz="2000" b="0" i="1" strike="noStrike" spc="-1">
                <a:latin typeface="Arial Narrow"/>
              </a:rPr>
              <a:t>, </a:t>
            </a:r>
            <a:r>
              <a:rPr lang="fr-FR" sz="2000" b="0" i="1" strike="noStrike" spc="-1" err="1">
                <a:latin typeface="Arial Narrow"/>
              </a:rPr>
              <a:t>atmospheric</a:t>
            </a:r>
            <a:r>
              <a:rPr lang="fr-FR" sz="2000" b="0" i="1" strike="noStrike" spc="-1">
                <a:latin typeface="Arial Narrow"/>
              </a:rPr>
              <a:t> </a:t>
            </a:r>
            <a:r>
              <a:rPr lang="fr-FR" sz="2000" b="0" i="1" strike="noStrike" spc="-1" err="1">
                <a:latin typeface="Arial Narrow"/>
              </a:rPr>
              <a:t>dynamics</a:t>
            </a:r>
            <a:r>
              <a:rPr lang="fr-FR" sz="2000" b="0" i="1" strike="noStrike" spc="-1">
                <a:latin typeface="Arial Narrow"/>
              </a:rPr>
              <a:t> and pollution </a:t>
            </a:r>
            <a:r>
              <a:rPr lang="fr-FR" sz="2000" b="0" i="1" strike="noStrike" spc="-1" err="1">
                <a:latin typeface="Arial Narrow"/>
              </a:rPr>
              <a:t>domains</a:t>
            </a:r>
            <a:r>
              <a:rPr lang="fr-FR" sz="2000" b="0" i="1" strike="noStrike" spc="-1">
                <a:latin typeface="Arial Narrow"/>
              </a:rPr>
              <a:t>. So </a:t>
            </a:r>
            <a:r>
              <a:rPr lang="fr-FR" sz="2000" b="0" i="1" strike="noStrike" spc="-1" err="1">
                <a:latin typeface="Arial Narrow"/>
              </a:rPr>
              <a:t>during</a:t>
            </a:r>
            <a:r>
              <a:rPr lang="fr-FR" sz="2000" b="0" i="1" strike="noStrike" spc="-1">
                <a:latin typeface="Arial Narrow"/>
              </a:rPr>
              <a:t> prestige </a:t>
            </a:r>
            <a:r>
              <a:rPr lang="fr-FR" sz="2000" b="0" i="1" strike="noStrike" spc="-1" err="1">
                <a:latin typeface="Arial Narrow"/>
              </a:rPr>
              <a:t>it</a:t>
            </a:r>
            <a:r>
              <a:rPr lang="fr-FR" sz="2000" b="0" i="1" strike="noStrike" spc="-1">
                <a:latin typeface="Arial Narrow"/>
              </a:rPr>
              <a:t> </a:t>
            </a:r>
            <a:r>
              <a:rPr lang="fr-FR" sz="2000" b="0" i="1" strike="noStrike" spc="-1" err="1">
                <a:latin typeface="Arial Narrow"/>
              </a:rPr>
              <a:t>was</a:t>
            </a:r>
            <a:r>
              <a:rPr lang="fr-FR" sz="2000" b="0" i="1" strike="noStrike" spc="-1">
                <a:latin typeface="Arial Narrow"/>
              </a:rPr>
              <a:t> </a:t>
            </a:r>
            <a:r>
              <a:rPr lang="fr-FR" sz="2000" b="0" i="1" strike="noStrike" spc="-1" err="1">
                <a:latin typeface="Arial Narrow"/>
              </a:rPr>
              <a:t>composed</a:t>
            </a:r>
            <a:r>
              <a:rPr lang="fr-FR" sz="2000" b="0" i="1" strike="noStrike" spc="-1">
                <a:latin typeface="Arial Narrow"/>
              </a:rPr>
              <a:t> of experts </a:t>
            </a:r>
            <a:r>
              <a:rPr lang="fr-FR" sz="2000" b="0" i="1" strike="noStrike" spc="-1" err="1">
                <a:latin typeface="Arial Narrow"/>
              </a:rPr>
              <a:t>from</a:t>
            </a:r>
            <a:r>
              <a:rPr lang="fr-FR" sz="2000" b="0" i="1" strike="noStrike" spc="-1">
                <a:latin typeface="Arial Narrow"/>
              </a:rPr>
              <a:t> Cedre, Meteo France, Ifremer, National </a:t>
            </a:r>
            <a:r>
              <a:rPr lang="fr-FR" sz="2000" b="0" i="1" strike="noStrike" spc="-1" err="1">
                <a:latin typeface="Arial Narrow"/>
              </a:rPr>
              <a:t>Hydrographic</a:t>
            </a:r>
            <a:r>
              <a:rPr lang="fr-FR" sz="2000" b="0" i="1" strike="noStrike" spc="-1">
                <a:latin typeface="Arial Narrow"/>
              </a:rPr>
              <a:t> service (SHOM) and state action at </a:t>
            </a:r>
            <a:r>
              <a:rPr lang="fr-FR" sz="2000" b="0" i="1" strike="noStrike" spc="-1" err="1">
                <a:latin typeface="Arial Narrow"/>
              </a:rPr>
              <a:t>sea</a:t>
            </a:r>
            <a:r>
              <a:rPr lang="fr-FR" sz="2000" b="0" i="1" strike="noStrike" spc="-1">
                <a:latin typeface="Arial Narrow"/>
              </a:rPr>
              <a:t> (</a:t>
            </a:r>
            <a:r>
              <a:rPr lang="fr-FR" sz="2000" b="0" i="1" strike="noStrike" spc="-1" err="1">
                <a:latin typeface="Arial Narrow"/>
              </a:rPr>
              <a:t>which</a:t>
            </a:r>
            <a:r>
              <a:rPr lang="fr-FR" sz="2000" b="0" i="1" strike="noStrike" spc="-1">
                <a:latin typeface="Arial Narrow"/>
              </a:rPr>
              <a:t> is in charge of </a:t>
            </a:r>
            <a:r>
              <a:rPr lang="fr-FR" sz="2000" b="0" i="1" strike="noStrike" spc="-1" err="1">
                <a:latin typeface="Arial Narrow"/>
              </a:rPr>
              <a:t>managing</a:t>
            </a:r>
            <a:r>
              <a:rPr lang="fr-FR" sz="2000" b="0" i="1" strike="noStrike" spc="-1">
                <a:latin typeface="Arial Narrow"/>
              </a:rPr>
              <a:t> the </a:t>
            </a:r>
            <a:r>
              <a:rPr lang="fr-FR" sz="2000" b="0" i="1" strike="noStrike" spc="-1" err="1">
                <a:latin typeface="Arial Narrow"/>
              </a:rPr>
              <a:t>response</a:t>
            </a:r>
            <a:r>
              <a:rPr lang="fr-FR" sz="2000" b="0" i="1" strike="noStrike" spc="-1">
                <a:latin typeface="Arial Narrow"/>
              </a:rPr>
              <a:t> at </a:t>
            </a:r>
            <a:r>
              <a:rPr lang="fr-FR" sz="2000" b="0" i="1" strike="noStrike" spc="-1" err="1">
                <a:latin typeface="Arial Narrow"/>
              </a:rPr>
              <a:t>sea</a:t>
            </a:r>
            <a:r>
              <a:rPr lang="fr-FR" sz="2000" b="0" i="1" strike="noStrike" spc="-1">
                <a:latin typeface="Arial Narrow"/>
              </a:rPr>
              <a:t>). The missions of the </a:t>
            </a:r>
            <a:r>
              <a:rPr lang="fr-FR" sz="2000" b="0" i="1" strike="noStrike" spc="-1" err="1">
                <a:latin typeface="Arial Narrow"/>
              </a:rPr>
              <a:t>drifting</a:t>
            </a:r>
            <a:r>
              <a:rPr lang="fr-FR" sz="2000" b="0" i="1" strike="noStrike" spc="-1">
                <a:latin typeface="Arial Narrow"/>
              </a:rPr>
              <a:t> </a:t>
            </a:r>
            <a:r>
              <a:rPr lang="fr-FR" sz="2000" b="0" i="1" strike="noStrike" spc="-1" err="1">
                <a:latin typeface="Arial Narrow"/>
              </a:rPr>
              <a:t>committee</a:t>
            </a:r>
            <a:r>
              <a:rPr lang="fr-FR" sz="2000" b="0" i="1" strike="noStrike" spc="-1">
                <a:latin typeface="Arial Narrow"/>
              </a:rPr>
              <a:t> are</a:t>
            </a:r>
            <a:endParaRPr lang="fr-FR" sz="2000" b="0" strike="noStrike" spc="-1">
              <a:latin typeface="Arial"/>
            </a:endParaRPr>
          </a:p>
          <a:p>
            <a:pPr>
              <a:lnSpc>
                <a:spcPct val="100000"/>
              </a:lnSpc>
              <a:buNone/>
              <a:tabLst>
                <a:tab pos="0" algn="l"/>
              </a:tabLst>
            </a:pPr>
            <a:endParaRPr lang="fr-FR" sz="2000" b="0" strike="noStrike" spc="-1">
              <a:latin typeface="Arial"/>
            </a:endParaRPr>
          </a:p>
        </p:txBody>
      </p:sp>
    </p:spTree>
    <p:extLst>
      <p:ext uri="{BB962C8B-B14F-4D97-AF65-F5344CB8AC3E}">
        <p14:creationId xmlns:p14="http://schemas.microsoft.com/office/powerpoint/2010/main" val="5739885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917575" y="744538"/>
            <a:ext cx="4962525" cy="3722687"/>
          </a:xfrm>
          <a:prstGeom prst="rect">
            <a:avLst/>
          </a:prstGeom>
          <a:ln w="0">
            <a:noFill/>
          </a:ln>
        </p:spPr>
      </p:sp>
      <p:sp>
        <p:nvSpPr>
          <p:cNvPr id="425"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15900" indent="-215900">
              <a:lnSpc>
                <a:spcPct val="100000"/>
              </a:lnSpc>
              <a:buNone/>
            </a:pPr>
            <a:endParaRPr lang="en-US" sz="1200" b="0" strike="noStrike" spc="-1">
              <a:latin typeface="Arial"/>
              <a:cs typeface="Arial"/>
            </a:endParaRPr>
          </a:p>
          <a:p>
            <a:pPr marL="216000" indent="-216000">
              <a:lnSpc>
                <a:spcPct val="100000"/>
              </a:lnSpc>
              <a:buNone/>
            </a:pPr>
            <a:endParaRPr lang="fr-FR" sz="12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917575" y="744538"/>
            <a:ext cx="4962525" cy="3722687"/>
          </a:xfrm>
          <a:prstGeom prst="rect">
            <a:avLst/>
          </a:prstGeom>
          <a:ln w="0">
            <a:noFill/>
          </a:ln>
        </p:spPr>
      </p:sp>
      <p:sp>
        <p:nvSpPr>
          <p:cNvPr id="428"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917575" y="744538"/>
            <a:ext cx="4962525" cy="3722687"/>
          </a:xfrm>
          <a:prstGeom prst="rect">
            <a:avLst/>
          </a:prstGeom>
          <a:ln w="0">
            <a:noFill/>
          </a:ln>
        </p:spPr>
      </p:sp>
      <p:sp>
        <p:nvSpPr>
          <p:cNvPr id="428"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2939790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917575" y="744538"/>
            <a:ext cx="4962525" cy="3722687"/>
          </a:xfrm>
          <a:prstGeom prst="rect">
            <a:avLst/>
          </a:prstGeom>
          <a:ln w="0">
            <a:noFill/>
          </a:ln>
        </p:spPr>
      </p:sp>
      <p:sp>
        <p:nvSpPr>
          <p:cNvPr id="431"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85750" indent="-285750" algn="just">
              <a:spcBef>
                <a:spcPts val="300"/>
              </a:spcBef>
              <a:spcAft>
                <a:spcPts val="300"/>
              </a:spcAft>
              <a:buFont typeface="Arial Narrow,Sans-Serif"/>
              <a:buChar char="□"/>
            </a:pPr>
            <a:r>
              <a:rPr lang="en-US" b="1" spc="-1">
                <a:cs typeface="Arial"/>
              </a:rPr>
              <a:t>Oil weathering models </a:t>
            </a:r>
            <a:r>
              <a:rPr lang="en-US" spc="-1">
                <a:cs typeface="Arial"/>
              </a:rPr>
              <a:t>predict the changes in oil characteristics that may occur over time, under the influence of a variety of environmental conditions. </a:t>
            </a:r>
            <a:endParaRPr lang="fr-FR" spc="-1">
              <a:cs typeface="Arial"/>
            </a:endParaRPr>
          </a:p>
          <a:p>
            <a:pPr marL="285750" indent="-285750" algn="just">
              <a:spcBef>
                <a:spcPts val="300"/>
              </a:spcBef>
              <a:spcAft>
                <a:spcPts val="300"/>
              </a:spcAft>
              <a:buFont typeface="Arial Narrow,Sans-Serif"/>
              <a:buChar char="□"/>
            </a:pPr>
            <a:r>
              <a:rPr lang="en-US" b="1" spc="-1">
                <a:cs typeface="Arial"/>
              </a:rPr>
              <a:t>Trajectory </a:t>
            </a:r>
            <a:r>
              <a:rPr lang="en-US" b="1" strike="noStrike" spc="-1">
                <a:cs typeface="Arial"/>
              </a:rPr>
              <a:t>or </a:t>
            </a:r>
            <a:r>
              <a:rPr lang="en-US" b="1" spc="-1">
                <a:cs typeface="Arial"/>
              </a:rPr>
              <a:t>deterministic </a:t>
            </a:r>
            <a:r>
              <a:rPr lang="en-US" spc="-1">
                <a:cs typeface="Arial"/>
              </a:rPr>
              <a:t>models are used to predict the route of an oil slick over time. </a:t>
            </a:r>
            <a:endParaRPr lang="fr-FR" spc="-1">
              <a:cs typeface="Arial"/>
            </a:endParaRPr>
          </a:p>
          <a:p>
            <a:pPr marL="285750" indent="-285750" algn="just">
              <a:spcBef>
                <a:spcPts val="300"/>
              </a:spcBef>
              <a:spcAft>
                <a:spcPts val="300"/>
              </a:spcAft>
              <a:buFont typeface="Arial Narrow,Sans-Serif"/>
              <a:buChar char="□"/>
            </a:pPr>
            <a:r>
              <a:rPr lang="en-US" b="1" spc="-1">
                <a:cs typeface="Arial"/>
              </a:rPr>
              <a:t>Stochastic models</a:t>
            </a:r>
            <a:r>
              <a:rPr lang="en-US" spc="-1">
                <a:cs typeface="Arial"/>
              </a:rPr>
              <a:t>, which are also known as probability models, show the probability of where an oil spill may impact for defined time periods.  Historical wind records that contain the frequency of wind speed and direction are required. </a:t>
            </a:r>
            <a:endParaRPr lang="fr-FR" spc="-1">
              <a:cs typeface="Arial"/>
            </a:endParaRPr>
          </a:p>
          <a:p>
            <a:pPr marL="285750" indent="-285750" algn="just">
              <a:spcBef>
                <a:spcPts val="300"/>
              </a:spcBef>
              <a:spcAft>
                <a:spcPts val="300"/>
              </a:spcAft>
              <a:buFont typeface="Arial Narrow,Sans-Serif"/>
              <a:buChar char="□"/>
            </a:pPr>
            <a:r>
              <a:rPr lang="en-US" b="1" spc="-1">
                <a:cs typeface="Arial"/>
              </a:rPr>
              <a:t>Backtracking models</a:t>
            </a:r>
            <a:r>
              <a:rPr lang="en-US" spc="-1">
                <a:cs typeface="Arial"/>
              </a:rPr>
              <a:t>, reverse the trajectory modelling process. These can be used to estimate the spill origin in situations where the source or release point is unknown.</a:t>
            </a:r>
            <a:endParaRPr lang="fr-FR" spc="-1">
              <a:cs typeface="Arial"/>
            </a:endParaRPr>
          </a:p>
          <a:p>
            <a:pPr marL="215900" indent="-215900">
              <a:lnSpc>
                <a:spcPct val="100000"/>
              </a:lnSpc>
              <a:buNone/>
            </a:pPr>
            <a:endParaRPr lang="fr-FR" sz="2000" b="0" strike="noStrike" spc="-1">
              <a:latin typeface="Arial"/>
              <a:cs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108075" y="812800"/>
            <a:ext cx="5343525" cy="4008438"/>
          </a:xfrm>
        </p:spPr>
      </p:sp>
      <p:sp>
        <p:nvSpPr>
          <p:cNvPr id="3" name="Espace réservé des notes 2"/>
          <p:cNvSpPr>
            <a:spLocks noGrp="1"/>
          </p:cNvSpPr>
          <p:nvPr>
            <p:ph type="body" idx="1"/>
          </p:nvPr>
        </p:nvSpPr>
        <p:spPr/>
        <p:txBody>
          <a:bodyPr/>
          <a:lstStyle/>
          <a:p>
            <a:r>
              <a:rPr lang="en-US">
                <a:latin typeface="Calibri"/>
                <a:ea typeface="Calibri"/>
                <a:cs typeface="Calibri"/>
              </a:rPr>
              <a:t>WITOIL : </a:t>
            </a:r>
          </a:p>
          <a:p>
            <a:r>
              <a:rPr lang="en-US">
                <a:cs typeface="Arial"/>
                <a:hlinkClick r:id="rId3"/>
              </a:rPr>
              <a:t>http://www.witoil.com/</a:t>
            </a:r>
          </a:p>
          <a:p>
            <a:endParaRPr lang="en-US">
              <a:cs typeface="Arial"/>
            </a:endParaRPr>
          </a:p>
          <a:p>
            <a:r>
              <a:rPr lang="en-US" err="1">
                <a:cs typeface="Arial"/>
              </a:rPr>
              <a:t>Noosdrift</a:t>
            </a:r>
            <a:r>
              <a:rPr lang="en-US">
                <a:cs typeface="Arial"/>
              </a:rPr>
              <a:t> :</a:t>
            </a:r>
          </a:p>
          <a:p>
            <a:r>
              <a:rPr lang="en-US">
                <a:cs typeface="Arial"/>
              </a:rPr>
              <a:t>https://odnature.naturalsciences.be/noosdrift/</a:t>
            </a:r>
          </a:p>
        </p:txBody>
      </p:sp>
    </p:spTree>
    <p:extLst>
      <p:ext uri="{BB962C8B-B14F-4D97-AF65-F5344CB8AC3E}">
        <p14:creationId xmlns:p14="http://schemas.microsoft.com/office/powerpoint/2010/main" val="4401035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PlaceHolder 1"/>
          <p:cNvSpPr>
            <a:spLocks noGrp="1" noRot="1" noChangeAspect="1"/>
          </p:cNvSpPr>
          <p:nvPr>
            <p:ph type="sldImg"/>
          </p:nvPr>
        </p:nvSpPr>
        <p:spPr>
          <a:xfrm>
            <a:off x="917575" y="744538"/>
            <a:ext cx="4962525" cy="3722687"/>
          </a:xfrm>
          <a:prstGeom prst="rect">
            <a:avLst/>
          </a:prstGeom>
          <a:ln w="0">
            <a:noFill/>
          </a:ln>
        </p:spPr>
      </p:sp>
      <p:sp>
        <p:nvSpPr>
          <p:cNvPr id="440"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16000" indent="-216000">
              <a:lnSpc>
                <a:spcPct val="100000"/>
              </a:lnSpc>
              <a:buNone/>
            </a:pPr>
            <a:r>
              <a:rPr lang="fr-FR" sz="2000" b="0" strike="noStrike" spc="-1">
                <a:latin typeface="Arial"/>
              </a:rPr>
              <a:t>You can </a:t>
            </a:r>
            <a:r>
              <a:rPr lang="fr-FR" sz="2000" b="0" strike="noStrike" spc="-1" err="1">
                <a:latin typeface="Arial"/>
              </a:rPr>
              <a:t>see</a:t>
            </a:r>
            <a:r>
              <a:rPr lang="fr-FR" sz="2000" b="0" strike="noStrike" spc="-1">
                <a:latin typeface="Arial"/>
              </a:rPr>
              <a:t> the </a:t>
            </a:r>
            <a:r>
              <a:rPr lang="fr-FR" sz="2000" b="0" strike="noStrike" spc="-1" err="1">
                <a:latin typeface="Arial"/>
              </a:rPr>
              <a:t>spill</a:t>
            </a:r>
            <a:r>
              <a:rPr lang="fr-FR" sz="2000" b="0" strike="noStrike" spc="-1">
                <a:latin typeface="Arial"/>
              </a:rPr>
              <a:t> and the drift </a:t>
            </a:r>
            <a:r>
              <a:rPr lang="fr-FR" sz="2000" b="0" strike="noStrike" spc="-1" err="1">
                <a:latin typeface="Arial"/>
              </a:rPr>
              <a:t>until</a:t>
            </a:r>
            <a:r>
              <a:rPr lang="fr-FR" sz="2000" b="0" strike="noStrike" spc="-1">
                <a:latin typeface="Arial"/>
              </a:rPr>
              <a:t> the </a:t>
            </a:r>
            <a:r>
              <a:rPr lang="fr-FR" sz="2000" b="0" strike="noStrike" spc="-1" err="1">
                <a:latin typeface="Arial"/>
              </a:rPr>
              <a:t>strandings</a:t>
            </a:r>
            <a:r>
              <a:rPr lang="fr-FR" sz="2000" b="0" strike="noStrike" spc="-1">
                <a:latin typeface="Arial"/>
              </a:rPr>
              <a:t> on the </a:t>
            </a:r>
            <a:r>
              <a:rPr lang="fr-FR" sz="2000" b="0" strike="noStrike" spc="-1" err="1">
                <a:latin typeface="Arial"/>
              </a:rPr>
              <a:t>shoreline</a:t>
            </a:r>
            <a:r>
              <a:rPr lang="fr-FR" sz="2000" b="0" strike="noStrike" spc="-1">
                <a:latin typeface="Arial"/>
              </a:rPr>
              <a:t> </a:t>
            </a:r>
            <a:r>
              <a:rPr lang="fr-FR" sz="2000" b="0" strike="noStrike" spc="-1" err="1">
                <a:latin typeface="Arial"/>
              </a:rPr>
              <a:t>during</a:t>
            </a:r>
            <a:r>
              <a:rPr lang="fr-FR" sz="2000" b="0" strike="noStrike" spc="-1">
                <a:latin typeface="Arial"/>
              </a:rPr>
              <a:t> 48 </a:t>
            </a:r>
            <a:r>
              <a:rPr lang="fr-FR" sz="2000" b="0" strike="noStrike" spc="-1" err="1">
                <a:latin typeface="Arial"/>
              </a:rPr>
              <a:t>hours</a:t>
            </a:r>
            <a:r>
              <a:rPr lang="fr-FR" sz="2000" b="0" strike="noStrike" spc="-1">
                <a:latin typeface="Arial"/>
              </a:rPr>
              <a:t> simulation, </a:t>
            </a:r>
            <a:r>
              <a:rPr lang="fr-FR" sz="2000" b="0" strike="noStrike" spc="-1" err="1">
                <a:latin typeface="Arial"/>
              </a:rPr>
              <a:t>you</a:t>
            </a:r>
            <a:r>
              <a:rPr lang="fr-FR" sz="2000" b="0" strike="noStrike" spc="-1">
                <a:latin typeface="Arial"/>
              </a:rPr>
              <a:t> can </a:t>
            </a:r>
            <a:r>
              <a:rPr lang="fr-FR" sz="2000" b="0" strike="noStrike" spc="-1" err="1">
                <a:latin typeface="Arial"/>
              </a:rPr>
              <a:t>also</a:t>
            </a:r>
            <a:r>
              <a:rPr lang="fr-FR" sz="2000" b="0" strike="noStrike" spc="-1">
                <a:latin typeface="Arial"/>
              </a:rPr>
              <a:t> </a:t>
            </a:r>
            <a:r>
              <a:rPr lang="fr-FR" sz="2000" b="0" strike="noStrike" spc="-1" err="1">
                <a:latin typeface="Arial"/>
              </a:rPr>
              <a:t>see</a:t>
            </a:r>
            <a:r>
              <a:rPr lang="fr-FR" sz="2000" b="0" strike="noStrike" spc="-1">
                <a:latin typeface="Arial"/>
              </a:rPr>
              <a:t> the </a:t>
            </a:r>
            <a:r>
              <a:rPr lang="fr-FR" sz="2000" b="0" strike="noStrike" spc="-1" err="1">
                <a:latin typeface="Arial"/>
              </a:rPr>
              <a:t>weathering</a:t>
            </a:r>
            <a:r>
              <a:rPr lang="fr-FR" sz="2000" b="0" strike="noStrike" spc="-1">
                <a:latin typeface="Arial"/>
              </a:rPr>
              <a:t> model </a:t>
            </a:r>
            <a:r>
              <a:rPr lang="fr-FR" sz="2000" b="0" strike="noStrike" spc="-1" err="1">
                <a:latin typeface="Arial"/>
              </a:rPr>
              <a:t>results</a:t>
            </a:r>
            <a:r>
              <a:rPr lang="fr-FR" sz="2000" b="0" strike="noStrike" spc="-1">
                <a:latin typeface="Arial"/>
              </a:rPr>
              <a:t> </a:t>
            </a:r>
            <a:r>
              <a:rPr lang="fr-FR" sz="2000" b="0" strike="noStrike" spc="-1" err="1">
                <a:latin typeface="Arial"/>
              </a:rPr>
              <a:t>with</a:t>
            </a:r>
            <a:r>
              <a:rPr lang="fr-FR" sz="2000" b="0" strike="noStrike" spc="-1">
                <a:latin typeface="Arial"/>
              </a:rPr>
              <a:t> mass balance (</a:t>
            </a:r>
            <a:r>
              <a:rPr lang="fr-FR" sz="2000" b="0" strike="noStrike" spc="-1" err="1">
                <a:latin typeface="Arial"/>
              </a:rPr>
              <a:t>graphics</a:t>
            </a:r>
            <a:r>
              <a:rPr lang="fr-FR" sz="2000" b="0" strike="noStrike" spc="-1">
                <a:latin typeface="Arial"/>
              </a:rPr>
              <a:t>)</a:t>
            </a:r>
          </a:p>
          <a:p>
            <a:pPr marL="216000" indent="-216000">
              <a:lnSpc>
                <a:spcPct val="100000"/>
              </a:lnSpc>
              <a:buNone/>
            </a:pPr>
            <a:r>
              <a:rPr lang="fr-FR" sz="2000" b="0" strike="noStrike" spc="-1">
                <a:latin typeface="Arial"/>
              </a:rPr>
              <a:t>The </a:t>
            </a:r>
            <a:r>
              <a:rPr lang="fr-FR" sz="2000" b="0" strike="noStrike" spc="-1" err="1">
                <a:latin typeface="Arial"/>
              </a:rPr>
              <a:t>oil</a:t>
            </a:r>
            <a:r>
              <a:rPr lang="fr-FR" sz="2000" b="0" strike="noStrike" spc="-1">
                <a:latin typeface="Arial"/>
              </a:rPr>
              <a:t> </a:t>
            </a:r>
            <a:r>
              <a:rPr lang="fr-FR" sz="2000" b="0" strike="noStrike" spc="-1" err="1">
                <a:latin typeface="Arial"/>
              </a:rPr>
              <a:t>weathering</a:t>
            </a:r>
            <a:r>
              <a:rPr lang="fr-FR" sz="2000" b="0" strike="noStrike" spc="-1">
                <a:latin typeface="Arial"/>
              </a:rPr>
              <a:t> model </a:t>
            </a:r>
            <a:r>
              <a:rPr lang="fr-FR" sz="2000" b="0" strike="noStrike" spc="-1" err="1">
                <a:latin typeface="Arial"/>
              </a:rPr>
              <a:t>predicts</a:t>
            </a:r>
            <a:r>
              <a:rPr lang="fr-FR" sz="2000" b="0" strike="noStrike" spc="-1">
                <a:latin typeface="Arial"/>
              </a:rPr>
              <a:t> the changes in </a:t>
            </a:r>
            <a:r>
              <a:rPr lang="fr-FR" sz="2000" b="0" strike="noStrike" spc="-1" err="1">
                <a:latin typeface="Arial"/>
              </a:rPr>
              <a:t>oil</a:t>
            </a:r>
            <a:r>
              <a:rPr lang="fr-FR" sz="2000" b="0" strike="noStrike" spc="-1">
                <a:latin typeface="Arial"/>
              </a:rPr>
              <a:t> </a:t>
            </a:r>
            <a:r>
              <a:rPr lang="fr-FR" sz="2000" b="0" strike="noStrike" spc="-1" err="1">
                <a:latin typeface="Arial"/>
              </a:rPr>
              <a:t>characteristics</a:t>
            </a:r>
            <a:r>
              <a:rPr lang="fr-FR" sz="2000" b="0" strike="noStrike" spc="-1">
                <a:latin typeface="Arial"/>
              </a:rPr>
              <a:t> </a:t>
            </a:r>
            <a:r>
              <a:rPr lang="fr-FR" sz="2000" b="0" strike="noStrike" spc="-1" err="1">
                <a:latin typeface="Arial"/>
              </a:rPr>
              <a:t>that</a:t>
            </a:r>
            <a:r>
              <a:rPr lang="fr-FR" sz="2000" b="0" strike="noStrike" spc="-1">
                <a:latin typeface="Arial"/>
              </a:rPr>
              <a:t> </a:t>
            </a:r>
            <a:r>
              <a:rPr lang="fr-FR" sz="2000" b="0" strike="noStrike" spc="-1" err="1">
                <a:latin typeface="Arial"/>
              </a:rPr>
              <a:t>may</a:t>
            </a:r>
            <a:r>
              <a:rPr lang="fr-FR" sz="2000" b="0" strike="noStrike" spc="-1">
                <a:latin typeface="Arial"/>
              </a:rPr>
              <a:t> </a:t>
            </a:r>
            <a:r>
              <a:rPr lang="fr-FR" sz="2000" b="0" strike="noStrike" spc="-1" err="1">
                <a:latin typeface="Arial"/>
              </a:rPr>
              <a:t>occur</a:t>
            </a:r>
            <a:r>
              <a:rPr lang="fr-FR" sz="2000" b="0" strike="noStrike" spc="-1">
                <a:latin typeface="Arial"/>
              </a:rPr>
              <a:t> over time, </a:t>
            </a:r>
            <a:r>
              <a:rPr lang="fr-FR" sz="2000" b="0" strike="noStrike" spc="-1" err="1">
                <a:latin typeface="Arial"/>
              </a:rPr>
              <a:t>under</a:t>
            </a:r>
            <a:r>
              <a:rPr lang="fr-FR" sz="2000" b="0" strike="noStrike" spc="-1">
                <a:latin typeface="Arial"/>
              </a:rPr>
              <a:t> the influence of a </a:t>
            </a:r>
            <a:r>
              <a:rPr lang="fr-FR" sz="2000" b="0" strike="noStrike" spc="-1" err="1">
                <a:latin typeface="Arial"/>
              </a:rPr>
              <a:t>variety</a:t>
            </a:r>
            <a:r>
              <a:rPr lang="fr-FR" sz="2000" b="0" strike="noStrike" spc="-1">
                <a:latin typeface="Arial"/>
              </a:rPr>
              <a:t> of environmental conditions</a:t>
            </a:r>
          </a:p>
          <a:p>
            <a:pPr marL="216000" indent="-216000">
              <a:lnSpc>
                <a:spcPct val="100000"/>
              </a:lnSpc>
              <a:buNone/>
            </a:pPr>
            <a:endParaRPr lang="fr-FR" sz="2000" b="0" strike="noStrike" spc="-1">
              <a:latin typeface="Arial"/>
            </a:endParaRPr>
          </a:p>
        </p:txBody>
      </p:sp>
    </p:spTree>
    <p:extLst>
      <p:ext uri="{BB962C8B-B14F-4D97-AF65-F5344CB8AC3E}">
        <p14:creationId xmlns:p14="http://schemas.microsoft.com/office/powerpoint/2010/main" val="1721154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 name="PlaceHolder 1"/>
          <p:cNvSpPr>
            <a:spLocks noGrp="1" noRot="1" noChangeAspect="1"/>
          </p:cNvSpPr>
          <p:nvPr>
            <p:ph type="sldImg"/>
          </p:nvPr>
        </p:nvSpPr>
        <p:spPr>
          <a:xfrm>
            <a:off x="917575" y="744538"/>
            <a:ext cx="4962525" cy="3722687"/>
          </a:xfrm>
          <a:prstGeom prst="rect">
            <a:avLst/>
          </a:prstGeom>
          <a:ln w="0">
            <a:noFill/>
          </a:ln>
        </p:spPr>
      </p:sp>
      <p:sp>
        <p:nvSpPr>
          <p:cNvPr id="443" name="PlaceHolder 2"/>
          <p:cNvSpPr>
            <a:spLocks noGrp="1"/>
          </p:cNvSpPr>
          <p:nvPr>
            <p:ph type="body"/>
          </p:nvPr>
        </p:nvSpPr>
        <p:spPr>
          <a:xfrm>
            <a:off x="679680" y="4716000"/>
            <a:ext cx="5437800" cy="4467240"/>
          </a:xfrm>
          <a:prstGeom prst="rect">
            <a:avLst/>
          </a:prstGeom>
          <a:noFill/>
          <a:ln w="0">
            <a:noFill/>
          </a:ln>
        </p:spPr>
        <p:txBody>
          <a:bodyPr anchor="t">
            <a:noAutofit/>
          </a:bodyPr>
          <a:lstStyle/>
          <a:p>
            <a:endParaRPr lang="fr-FR" sz="2000" b="0" strike="noStrike" spc="-1">
              <a:latin typeface="Arial"/>
            </a:endParaRPr>
          </a:p>
        </p:txBody>
      </p:sp>
    </p:spTree>
    <p:extLst>
      <p:ext uri="{BB962C8B-B14F-4D97-AF65-F5344CB8AC3E}">
        <p14:creationId xmlns:p14="http://schemas.microsoft.com/office/powerpoint/2010/main" val="18532287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 name="PlaceHolder 1"/>
          <p:cNvSpPr>
            <a:spLocks noGrp="1" noRot="1" noChangeAspect="1"/>
          </p:cNvSpPr>
          <p:nvPr>
            <p:ph type="sldImg"/>
          </p:nvPr>
        </p:nvSpPr>
        <p:spPr>
          <a:xfrm>
            <a:off x="917575" y="744538"/>
            <a:ext cx="4962525" cy="3722687"/>
          </a:xfrm>
          <a:prstGeom prst="rect">
            <a:avLst/>
          </a:prstGeom>
          <a:ln w="0">
            <a:noFill/>
          </a:ln>
        </p:spPr>
      </p:sp>
      <p:sp>
        <p:nvSpPr>
          <p:cNvPr id="446" name="PlaceHolder 2"/>
          <p:cNvSpPr>
            <a:spLocks noGrp="1"/>
          </p:cNvSpPr>
          <p:nvPr>
            <p:ph type="body"/>
          </p:nvPr>
        </p:nvSpPr>
        <p:spPr>
          <a:xfrm>
            <a:off x="679680" y="4716000"/>
            <a:ext cx="5437800" cy="4467240"/>
          </a:xfrm>
          <a:prstGeom prst="rect">
            <a:avLst/>
          </a:prstGeom>
          <a:noFill/>
          <a:ln w="0">
            <a:noFill/>
          </a:ln>
        </p:spPr>
        <p:txBody>
          <a:bodyPr anchor="t">
            <a:noAutofit/>
          </a:bodyPr>
          <a:lstStyle/>
          <a:p>
            <a:pPr marL="216000" indent="-216000">
              <a:lnSpc>
                <a:spcPct val="100000"/>
              </a:lnSpc>
              <a:buNone/>
            </a:pPr>
            <a:r>
              <a:rPr lang="fr-FR" sz="2000" b="0" strike="noStrike" spc="-1">
                <a:latin typeface="Arial"/>
              </a:rPr>
              <a:t>This is a combination of 500 runs </a:t>
            </a:r>
            <a:r>
              <a:rPr lang="fr-FR" sz="2000" b="0" strike="noStrike" spc="-1" err="1">
                <a:latin typeface="Arial"/>
              </a:rPr>
              <a:t>which</a:t>
            </a:r>
            <a:r>
              <a:rPr lang="fr-FR" sz="2000" b="0" strike="noStrike" spc="-1">
                <a:latin typeface="Arial"/>
              </a:rPr>
              <a:t> </a:t>
            </a:r>
            <a:r>
              <a:rPr lang="fr-FR" sz="2000" b="0" strike="noStrike" spc="-1" err="1">
                <a:latin typeface="Arial"/>
              </a:rPr>
              <a:t>provide</a:t>
            </a:r>
            <a:r>
              <a:rPr lang="fr-FR" sz="2000" b="0" strike="noStrike" spc="-1">
                <a:latin typeface="Arial"/>
              </a:rPr>
              <a:t> the </a:t>
            </a:r>
            <a:r>
              <a:rPr lang="fr-FR" sz="2000" b="0" strike="noStrike" spc="-1" err="1">
                <a:latin typeface="Arial"/>
              </a:rPr>
              <a:t>probability</a:t>
            </a:r>
            <a:r>
              <a:rPr lang="fr-FR" sz="2000" b="0" strike="noStrike" spc="-1">
                <a:latin typeface="Arial"/>
              </a:rPr>
              <a:t> and the minimum time to </a:t>
            </a:r>
            <a:r>
              <a:rPr lang="fr-FR" sz="2000" b="0" strike="noStrike" spc="-1" err="1">
                <a:latin typeface="Arial"/>
              </a:rPr>
              <a:t>reach</a:t>
            </a:r>
            <a:r>
              <a:rPr lang="fr-FR" sz="2000" b="0" strike="noStrike" spc="-1">
                <a:latin typeface="Arial"/>
              </a:rPr>
              <a:t> the </a:t>
            </a:r>
            <a:r>
              <a:rPr lang="fr-FR" sz="2000" b="0" strike="noStrike" spc="-1" err="1">
                <a:latin typeface="Arial"/>
              </a:rPr>
              <a:t>coast</a:t>
            </a:r>
            <a:r>
              <a:rPr lang="fr-FR" sz="2000" b="0" strike="noStrike" spc="-1">
                <a:latin typeface="Arial"/>
              </a:rPr>
              <a:t>. On this </a:t>
            </a:r>
            <a:r>
              <a:rPr lang="fr-FR" sz="2000" b="0" strike="noStrike" spc="-1" err="1">
                <a:latin typeface="Arial"/>
              </a:rPr>
              <a:t>map</a:t>
            </a:r>
            <a:r>
              <a:rPr lang="fr-FR" sz="2000" b="0" strike="noStrike" spc="-1">
                <a:latin typeface="Arial"/>
              </a:rPr>
              <a:t> : </a:t>
            </a:r>
            <a:r>
              <a:rPr lang="fr-FR" sz="2000" b="0" strike="noStrike" spc="-1" err="1">
                <a:latin typeface="Arial"/>
              </a:rPr>
              <a:t>some</a:t>
            </a:r>
            <a:r>
              <a:rPr lang="fr-FR" sz="2000" b="0" strike="noStrike" spc="-1">
                <a:latin typeface="Arial"/>
              </a:rPr>
              <a:t> scenarios </a:t>
            </a:r>
            <a:r>
              <a:rPr lang="fr-FR" sz="2000" b="0" strike="noStrike" spc="-1" err="1">
                <a:latin typeface="Arial"/>
              </a:rPr>
              <a:t>forecast</a:t>
            </a:r>
            <a:r>
              <a:rPr lang="fr-FR" sz="2000" b="0" strike="noStrike" spc="-1">
                <a:latin typeface="Arial"/>
              </a:rPr>
              <a:t> </a:t>
            </a:r>
            <a:r>
              <a:rPr lang="fr-FR" sz="2000" b="0" strike="noStrike" spc="-1" err="1">
                <a:latin typeface="Arial"/>
              </a:rPr>
              <a:t>some</a:t>
            </a:r>
            <a:r>
              <a:rPr lang="fr-FR" sz="2000" b="0" strike="noStrike" spc="-1">
                <a:latin typeface="Arial"/>
              </a:rPr>
              <a:t> </a:t>
            </a:r>
            <a:r>
              <a:rPr lang="fr-FR" sz="2000" b="0" strike="noStrike" spc="-1" err="1">
                <a:latin typeface="Arial"/>
              </a:rPr>
              <a:t>strandings</a:t>
            </a:r>
            <a:r>
              <a:rPr lang="fr-FR" sz="2000" b="0" strike="noStrike" spc="-1">
                <a:latin typeface="Arial"/>
              </a:rPr>
              <a:t> in </a:t>
            </a:r>
            <a:r>
              <a:rPr lang="fr-FR" sz="2000" b="0" strike="noStrike" spc="-1" err="1">
                <a:latin typeface="Arial"/>
              </a:rPr>
              <a:t>less</a:t>
            </a:r>
            <a:r>
              <a:rPr lang="fr-FR" sz="2000" b="0" strike="noStrike" spc="-1">
                <a:latin typeface="Arial"/>
              </a:rPr>
              <a:t> </a:t>
            </a:r>
            <a:r>
              <a:rPr lang="fr-FR" sz="2000" b="0" strike="noStrike" spc="-1" err="1">
                <a:latin typeface="Arial"/>
              </a:rPr>
              <a:t>than</a:t>
            </a:r>
            <a:r>
              <a:rPr lang="fr-FR" sz="2000" b="0" strike="noStrike" spc="-1">
                <a:latin typeface="Arial"/>
              </a:rPr>
              <a:t> 12 </a:t>
            </a:r>
            <a:r>
              <a:rPr lang="fr-FR" sz="2000" b="0" strike="noStrike" spc="-1" err="1">
                <a:latin typeface="Arial"/>
              </a:rPr>
              <a:t>hours</a:t>
            </a:r>
            <a:endParaRPr lang="fr-FR" sz="2000" b="0" strike="noStrike" spc="-1">
              <a:latin typeface="Arial"/>
            </a:endParaRPr>
          </a:p>
          <a:p>
            <a:pPr marL="216000" indent="-216000">
              <a:lnSpc>
                <a:spcPct val="100000"/>
              </a:lnSpc>
              <a:buNone/>
            </a:pPr>
            <a:r>
              <a:rPr lang="fr-FR" sz="2000" b="0" strike="noStrike" spc="-1" err="1">
                <a:latin typeface="Arial"/>
              </a:rPr>
              <a:t>Stochastic</a:t>
            </a:r>
            <a:r>
              <a:rPr lang="fr-FR" sz="2000" b="0" strike="noStrike" spc="-1">
                <a:latin typeface="Arial"/>
              </a:rPr>
              <a:t> </a:t>
            </a:r>
            <a:r>
              <a:rPr lang="fr-FR" sz="2000" b="0" strike="noStrike" spc="-1" err="1">
                <a:latin typeface="Arial"/>
              </a:rPr>
              <a:t>models</a:t>
            </a:r>
            <a:r>
              <a:rPr lang="fr-FR" sz="2000" b="0" strike="noStrike" spc="-1">
                <a:latin typeface="Arial"/>
              </a:rPr>
              <a:t> or </a:t>
            </a:r>
            <a:r>
              <a:rPr lang="fr-FR" sz="2000" b="0" strike="noStrike" spc="-1" err="1">
                <a:latin typeface="Arial"/>
              </a:rPr>
              <a:t>probability</a:t>
            </a:r>
            <a:r>
              <a:rPr lang="fr-FR" sz="2000" b="0" strike="noStrike" spc="-1">
                <a:latin typeface="Arial"/>
              </a:rPr>
              <a:t> </a:t>
            </a:r>
            <a:r>
              <a:rPr lang="fr-FR" sz="2000" b="0" strike="noStrike" spc="-1" err="1">
                <a:latin typeface="Arial"/>
              </a:rPr>
              <a:t>models</a:t>
            </a:r>
            <a:r>
              <a:rPr lang="fr-FR" sz="2000" b="0" strike="noStrike" spc="-1">
                <a:latin typeface="Arial"/>
              </a:rPr>
              <a:t> shows the </a:t>
            </a:r>
            <a:r>
              <a:rPr lang="fr-FR" sz="2000" b="0" strike="noStrike" spc="-1" err="1">
                <a:latin typeface="Arial"/>
              </a:rPr>
              <a:t>probability</a:t>
            </a:r>
            <a:r>
              <a:rPr lang="fr-FR" sz="2000" b="0" strike="noStrike" spc="-1">
                <a:latin typeface="Arial"/>
              </a:rPr>
              <a:t> of </a:t>
            </a:r>
            <a:r>
              <a:rPr lang="fr-FR" sz="2000" b="0" strike="noStrike" spc="-1" err="1">
                <a:latin typeface="Arial"/>
              </a:rPr>
              <a:t>where</a:t>
            </a:r>
            <a:r>
              <a:rPr lang="fr-FR" sz="2000" b="0" strike="noStrike" spc="-1">
                <a:latin typeface="Arial"/>
              </a:rPr>
              <a:t> an </a:t>
            </a:r>
            <a:r>
              <a:rPr lang="fr-FR" sz="2000" b="0" strike="noStrike" spc="-1" err="1">
                <a:latin typeface="Arial"/>
              </a:rPr>
              <a:t>oilspill</a:t>
            </a:r>
            <a:r>
              <a:rPr lang="fr-FR" sz="2000" b="0" strike="noStrike" spc="-1">
                <a:latin typeface="Arial"/>
              </a:rPr>
              <a:t> </a:t>
            </a:r>
            <a:r>
              <a:rPr lang="fr-FR" sz="2000" b="0" strike="noStrike" spc="-1" err="1">
                <a:latin typeface="Arial"/>
              </a:rPr>
              <a:t>may</a:t>
            </a:r>
            <a:r>
              <a:rPr lang="fr-FR" sz="2000" b="0" strike="noStrike" spc="-1">
                <a:latin typeface="Arial"/>
              </a:rPr>
              <a:t> impact for </a:t>
            </a:r>
            <a:r>
              <a:rPr lang="fr-FR" sz="2000" b="0" strike="noStrike" spc="-1" err="1">
                <a:latin typeface="Arial"/>
              </a:rPr>
              <a:t>defined</a:t>
            </a:r>
            <a:r>
              <a:rPr lang="fr-FR" sz="2000" b="0" strike="noStrike" spc="-1">
                <a:latin typeface="Arial"/>
              </a:rPr>
              <a:t> </a:t>
            </a:r>
            <a:r>
              <a:rPr lang="fr-FR" sz="2000" b="0" strike="noStrike" spc="-1" err="1">
                <a:latin typeface="Arial"/>
              </a:rPr>
              <a:t>period</a:t>
            </a:r>
            <a:r>
              <a:rPr lang="fr-FR" sz="2000" b="0" strike="noStrike" spc="-1">
                <a:latin typeface="Arial"/>
              </a:rPr>
              <a:t>, </a:t>
            </a:r>
            <a:r>
              <a:rPr lang="fr-FR" sz="2000" b="0" strike="noStrike" spc="-1" err="1">
                <a:latin typeface="Arial"/>
              </a:rPr>
              <a:t>Historical</a:t>
            </a:r>
            <a:r>
              <a:rPr lang="fr-FR" sz="2000" b="0" strike="noStrike" spc="-1">
                <a:latin typeface="Arial"/>
              </a:rPr>
              <a:t> </a:t>
            </a:r>
            <a:r>
              <a:rPr lang="fr-FR" sz="2000" b="0" strike="noStrike" spc="-1" err="1">
                <a:latin typeface="Arial"/>
              </a:rPr>
              <a:t>wind</a:t>
            </a:r>
            <a:r>
              <a:rPr lang="fr-FR" sz="2000" b="0" strike="noStrike" spc="-1">
                <a:latin typeface="Arial"/>
              </a:rPr>
              <a:t> and </a:t>
            </a:r>
            <a:r>
              <a:rPr lang="fr-FR" sz="2000" b="0" strike="noStrike" spc="-1" err="1">
                <a:latin typeface="Arial"/>
              </a:rPr>
              <a:t>current</a:t>
            </a:r>
            <a:r>
              <a:rPr lang="fr-FR" sz="2000" b="0" strike="noStrike" spc="-1">
                <a:latin typeface="Arial"/>
              </a:rPr>
              <a:t> records </a:t>
            </a:r>
            <a:r>
              <a:rPr lang="fr-FR" sz="2000" b="0" strike="noStrike" spc="-1" err="1">
                <a:latin typeface="Arial"/>
              </a:rPr>
              <a:t>that</a:t>
            </a:r>
            <a:r>
              <a:rPr lang="fr-FR" sz="2000" b="0" strike="noStrike" spc="-1">
                <a:latin typeface="Arial"/>
              </a:rPr>
              <a:t> </a:t>
            </a:r>
            <a:r>
              <a:rPr lang="fr-FR" sz="2000" b="0" strike="noStrike" spc="-1" err="1">
                <a:latin typeface="Arial"/>
              </a:rPr>
              <a:t>contain</a:t>
            </a:r>
            <a:r>
              <a:rPr lang="fr-FR" sz="2000" b="0" strike="noStrike" spc="-1">
                <a:latin typeface="Arial"/>
              </a:rPr>
              <a:t> the </a:t>
            </a:r>
            <a:r>
              <a:rPr lang="fr-FR" sz="2000" b="0" strike="noStrike" spc="-1" err="1">
                <a:latin typeface="Arial"/>
              </a:rPr>
              <a:t>frequency</a:t>
            </a:r>
            <a:r>
              <a:rPr lang="fr-FR" sz="2000" b="0" strike="noStrike" spc="-1">
                <a:latin typeface="Arial"/>
              </a:rPr>
              <a:t> of </a:t>
            </a:r>
            <a:r>
              <a:rPr lang="fr-FR" sz="2000" b="0" strike="noStrike" spc="-1" err="1">
                <a:latin typeface="Arial"/>
              </a:rPr>
              <a:t>wind</a:t>
            </a:r>
            <a:r>
              <a:rPr lang="fr-FR" sz="2000" b="0" strike="noStrike" spc="-1">
                <a:latin typeface="Arial"/>
              </a:rPr>
              <a:t> speed and direction are </a:t>
            </a:r>
            <a:r>
              <a:rPr lang="fr-FR" sz="2000" b="0" strike="noStrike" spc="-1" err="1">
                <a:latin typeface="Arial"/>
              </a:rPr>
              <a:t>required</a:t>
            </a:r>
            <a:r>
              <a:rPr lang="fr-FR" sz="2000" b="0" strike="noStrike" spc="-1">
                <a:latin typeface="Arial"/>
              </a:rPr>
              <a:t>,</a:t>
            </a:r>
          </a:p>
          <a:p>
            <a:pPr marL="216000" indent="-216000">
              <a:lnSpc>
                <a:spcPct val="100000"/>
              </a:lnSpc>
              <a:buNone/>
            </a:pPr>
            <a:endParaRPr lang="fr-FR" sz="2000" b="0" strike="noStrike" spc="-1">
              <a:latin typeface="Arial"/>
            </a:endParaRPr>
          </a:p>
        </p:txBody>
      </p:sp>
    </p:spTree>
    <p:extLst>
      <p:ext uri="{BB962C8B-B14F-4D97-AF65-F5344CB8AC3E}">
        <p14:creationId xmlns:p14="http://schemas.microsoft.com/office/powerpoint/2010/main" val="3915053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3"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4" name="PlaceHolder 2"/>
          <p:cNvSpPr>
            <a:spLocks noGrp="1"/>
          </p:cNvSpPr>
          <p:nvPr>
            <p:ph/>
          </p:nvPr>
        </p:nvSpPr>
        <p:spPr>
          <a:xfrm>
            <a:off x="232920" y="123012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5" name="PlaceHolder 3"/>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6"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7"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8"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9"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0" name="PlaceHolder 5"/>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1"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42" name="PlaceHolder 2"/>
          <p:cNvSpPr>
            <a:spLocks noGrp="1"/>
          </p:cNvSpPr>
          <p:nvPr>
            <p:ph/>
          </p:nvPr>
        </p:nvSpPr>
        <p:spPr>
          <a:xfrm>
            <a:off x="23292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3" name="PlaceHolder 3"/>
          <p:cNvSpPr>
            <a:spLocks noGrp="1"/>
          </p:cNvSpPr>
          <p:nvPr>
            <p:ph/>
          </p:nvPr>
        </p:nvSpPr>
        <p:spPr>
          <a:xfrm>
            <a:off x="31708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4" name="PlaceHolder 4"/>
          <p:cNvSpPr>
            <a:spLocks noGrp="1"/>
          </p:cNvSpPr>
          <p:nvPr>
            <p:ph/>
          </p:nvPr>
        </p:nvSpPr>
        <p:spPr>
          <a:xfrm>
            <a:off x="61084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5" name="PlaceHolder 5"/>
          <p:cNvSpPr>
            <a:spLocks noGrp="1"/>
          </p:cNvSpPr>
          <p:nvPr>
            <p:ph/>
          </p:nvPr>
        </p:nvSpPr>
        <p:spPr>
          <a:xfrm>
            <a:off x="23292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6" name="PlaceHolder 6"/>
          <p:cNvSpPr>
            <a:spLocks noGrp="1"/>
          </p:cNvSpPr>
          <p:nvPr>
            <p:ph/>
          </p:nvPr>
        </p:nvSpPr>
        <p:spPr>
          <a:xfrm>
            <a:off x="31708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47" name="PlaceHolder 7"/>
          <p:cNvSpPr>
            <a:spLocks noGrp="1"/>
          </p:cNvSpPr>
          <p:nvPr>
            <p:ph/>
          </p:nvPr>
        </p:nvSpPr>
        <p:spPr>
          <a:xfrm>
            <a:off x="61084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sldNum" idx="1"/>
          </p:nvPr>
        </p:nvSpPr>
        <p:spPr/>
        <p:txBody>
          <a:bodyPr/>
          <a:lstStyle/>
          <a:p>
            <a:fld id="{151D5A16-A5F0-4072-8176-13DCFB809797}" type="slidenum">
              <a:t>‹#›</a:t>
            </a:fld>
            <a:endParaRPr/>
          </a:p>
        </p:txBody>
      </p:sp>
      <p:pic>
        <p:nvPicPr>
          <p:cNvPr id="3" name="Image 14">
            <a:extLst>
              <a:ext uri="{FF2B5EF4-FFF2-40B4-BE49-F238E27FC236}">
                <a16:creationId xmlns:a16="http://schemas.microsoft.com/office/drawing/2014/main" id="{34936DDA-6E63-31FA-4A02-7C14C409B851}"/>
              </a:ext>
            </a:extLst>
          </p:cNvPr>
          <p:cNvPicPr/>
          <p:nvPr userDrawn="1"/>
        </p:nvPicPr>
        <p:blipFill>
          <a:blip r:embed="rId2"/>
          <a:stretch/>
        </p:blipFill>
        <p:spPr>
          <a:xfrm>
            <a:off x="1259640" y="6324600"/>
            <a:ext cx="548280" cy="533040"/>
          </a:xfrm>
          <a:prstGeom prst="rect">
            <a:avLst/>
          </a:prstGeom>
          <a:ln w="0">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0"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61" name="PlaceHolder 2"/>
          <p:cNvSpPr>
            <a:spLocks noGrp="1"/>
          </p:cNvSpPr>
          <p:nvPr>
            <p:ph type="subTitle"/>
          </p:nvPr>
        </p:nvSpPr>
        <p:spPr>
          <a:xfrm>
            <a:off x="232920" y="1230120"/>
            <a:ext cx="8689320" cy="4947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4" name="PlaceHolder 3"/>
          <p:cNvSpPr>
            <a:spLocks noGrp="1"/>
          </p:cNvSpPr>
          <p:nvPr>
            <p:ph type="sldNum" idx="1"/>
          </p:nvPr>
        </p:nvSpPr>
        <p:spPr/>
        <p:txBody>
          <a:bodyPr/>
          <a:lstStyle/>
          <a:p>
            <a:fld id="{9D337561-8F7E-475A-808F-C7AE94401D7C}" type="slidenum">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63" name="PlaceHolder 2"/>
          <p:cNvSpPr>
            <a:spLocks noGrp="1"/>
          </p:cNvSpPr>
          <p:nvPr>
            <p:ph/>
          </p:nvPr>
        </p:nvSpPr>
        <p:spPr>
          <a:xfrm>
            <a:off x="232920" y="1230120"/>
            <a:ext cx="868932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4" name="PlaceHolder 3"/>
          <p:cNvSpPr>
            <a:spLocks noGrp="1"/>
          </p:cNvSpPr>
          <p:nvPr>
            <p:ph type="sldNum" idx="1"/>
          </p:nvPr>
        </p:nvSpPr>
        <p:spPr/>
        <p:txBody>
          <a:bodyPr/>
          <a:lstStyle/>
          <a:p>
            <a:fld id="{9E236AEA-7BF8-4C33-80F7-D56559402D49}" type="slidenum">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4"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65"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66"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5" name="PlaceHolder 4"/>
          <p:cNvSpPr>
            <a:spLocks noGrp="1"/>
          </p:cNvSpPr>
          <p:nvPr>
            <p:ph type="sldNum" idx="1"/>
          </p:nvPr>
        </p:nvSpPr>
        <p:spPr/>
        <p:txBody>
          <a:bodyPr/>
          <a:lstStyle/>
          <a:p>
            <a:fld id="{48F7522B-51E3-45FF-AAE9-F1D9E64DB7F8}" type="slidenum">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7"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 name="PlaceHolder 2"/>
          <p:cNvSpPr>
            <a:spLocks noGrp="1"/>
          </p:cNvSpPr>
          <p:nvPr>
            <p:ph type="sldNum" idx="1"/>
          </p:nvPr>
        </p:nvSpPr>
        <p:spPr/>
        <p:txBody>
          <a:bodyPr/>
          <a:lstStyle/>
          <a:p>
            <a:fld id="{EABAF772-1A34-407E-B77C-78777A7BA115}" type="slidenum">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68" name="PlaceHolder 1"/>
          <p:cNvSpPr>
            <a:spLocks noGrp="1"/>
          </p:cNvSpPr>
          <p:nvPr>
            <p:ph type="subTitle"/>
          </p:nvPr>
        </p:nvSpPr>
        <p:spPr>
          <a:xfrm>
            <a:off x="1698120" y="225000"/>
            <a:ext cx="7144920" cy="2589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
        <p:nvSpPr>
          <p:cNvPr id="3" name="PlaceHolder 2"/>
          <p:cNvSpPr>
            <a:spLocks noGrp="1"/>
          </p:cNvSpPr>
          <p:nvPr>
            <p:ph type="sldNum" idx="1"/>
          </p:nvPr>
        </p:nvSpPr>
        <p:spPr/>
        <p:txBody>
          <a:bodyPr/>
          <a:lstStyle/>
          <a:p>
            <a:fld id="{5243B9FD-04F4-47CA-843D-FB4033F3E160}" type="slidenum">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70"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1"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72"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6" name="PlaceHolder 5"/>
          <p:cNvSpPr>
            <a:spLocks noGrp="1"/>
          </p:cNvSpPr>
          <p:nvPr>
            <p:ph type="sldNum" idx="1"/>
          </p:nvPr>
        </p:nvSpPr>
        <p:spPr/>
        <p:txBody>
          <a:bodyPr/>
          <a:lstStyle/>
          <a:p>
            <a:fld id="{11E4BA42-7841-4895-A847-7221708B05EC}"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13" name="PlaceHolder 2"/>
          <p:cNvSpPr>
            <a:spLocks noGrp="1"/>
          </p:cNvSpPr>
          <p:nvPr>
            <p:ph type="subTitle"/>
          </p:nvPr>
        </p:nvSpPr>
        <p:spPr>
          <a:xfrm>
            <a:off x="232920" y="1230120"/>
            <a:ext cx="8689320" cy="4947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74"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75"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6" name="PlaceHolder 4"/>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6" name="PlaceHolder 5"/>
          <p:cNvSpPr>
            <a:spLocks noGrp="1"/>
          </p:cNvSpPr>
          <p:nvPr>
            <p:ph type="sldNum" idx="1"/>
          </p:nvPr>
        </p:nvSpPr>
        <p:spPr/>
        <p:txBody>
          <a:bodyPr/>
          <a:lstStyle/>
          <a:p>
            <a:fld id="{28335F9D-6502-49D2-BD38-325D59A96DBC}" type="slidenum">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77"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78"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9"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0" name="PlaceHolder 4"/>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6" name="PlaceHolder 5"/>
          <p:cNvSpPr>
            <a:spLocks noGrp="1"/>
          </p:cNvSpPr>
          <p:nvPr>
            <p:ph type="sldNum" idx="1"/>
          </p:nvPr>
        </p:nvSpPr>
        <p:spPr/>
        <p:txBody>
          <a:bodyPr/>
          <a:lstStyle/>
          <a:p>
            <a:fld id="{32A975E8-E4A1-4C07-AEF7-95208B30A7ED}" type="slidenum">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81"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82" name="PlaceHolder 2"/>
          <p:cNvSpPr>
            <a:spLocks noGrp="1"/>
          </p:cNvSpPr>
          <p:nvPr>
            <p:ph/>
          </p:nvPr>
        </p:nvSpPr>
        <p:spPr>
          <a:xfrm>
            <a:off x="232920" y="123012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3" name="PlaceHolder 3"/>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5" name="PlaceHolder 4"/>
          <p:cNvSpPr>
            <a:spLocks noGrp="1"/>
          </p:cNvSpPr>
          <p:nvPr>
            <p:ph type="sldNum" idx="1"/>
          </p:nvPr>
        </p:nvSpPr>
        <p:spPr/>
        <p:txBody>
          <a:bodyPr/>
          <a:lstStyle/>
          <a:p>
            <a:fld id="{261A55D5-A98D-4D82-AB91-D2F8645DB661}" type="slidenum">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84"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85"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6"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7"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88" name="PlaceHolder 5"/>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7" name="PlaceHolder 6"/>
          <p:cNvSpPr>
            <a:spLocks noGrp="1"/>
          </p:cNvSpPr>
          <p:nvPr>
            <p:ph type="sldNum" idx="1"/>
          </p:nvPr>
        </p:nvSpPr>
        <p:spPr/>
        <p:txBody>
          <a:bodyPr/>
          <a:lstStyle/>
          <a:p>
            <a:fld id="{1B76C5E4-BB66-4266-BFB8-A9E3E85B9014}" type="slidenum">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90" name="PlaceHolder 2"/>
          <p:cNvSpPr>
            <a:spLocks noGrp="1"/>
          </p:cNvSpPr>
          <p:nvPr>
            <p:ph/>
          </p:nvPr>
        </p:nvSpPr>
        <p:spPr>
          <a:xfrm>
            <a:off x="23292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1" name="PlaceHolder 3"/>
          <p:cNvSpPr>
            <a:spLocks noGrp="1"/>
          </p:cNvSpPr>
          <p:nvPr>
            <p:ph/>
          </p:nvPr>
        </p:nvSpPr>
        <p:spPr>
          <a:xfrm>
            <a:off x="31708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2" name="PlaceHolder 4"/>
          <p:cNvSpPr>
            <a:spLocks noGrp="1"/>
          </p:cNvSpPr>
          <p:nvPr>
            <p:ph/>
          </p:nvPr>
        </p:nvSpPr>
        <p:spPr>
          <a:xfrm>
            <a:off x="6108480" y="123012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3" name="PlaceHolder 5"/>
          <p:cNvSpPr>
            <a:spLocks noGrp="1"/>
          </p:cNvSpPr>
          <p:nvPr>
            <p:ph/>
          </p:nvPr>
        </p:nvSpPr>
        <p:spPr>
          <a:xfrm>
            <a:off x="23292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4" name="PlaceHolder 6"/>
          <p:cNvSpPr>
            <a:spLocks noGrp="1"/>
          </p:cNvSpPr>
          <p:nvPr>
            <p:ph/>
          </p:nvPr>
        </p:nvSpPr>
        <p:spPr>
          <a:xfrm>
            <a:off x="31708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5" name="PlaceHolder 7"/>
          <p:cNvSpPr>
            <a:spLocks noGrp="1"/>
          </p:cNvSpPr>
          <p:nvPr>
            <p:ph/>
          </p:nvPr>
        </p:nvSpPr>
        <p:spPr>
          <a:xfrm>
            <a:off x="6108480" y="3814560"/>
            <a:ext cx="279756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9" name="PlaceHolder 8"/>
          <p:cNvSpPr>
            <a:spLocks noGrp="1"/>
          </p:cNvSpPr>
          <p:nvPr>
            <p:ph type="sldNum" idx="1"/>
          </p:nvPr>
        </p:nvSpPr>
        <p:spPr/>
        <p:txBody>
          <a:bodyPr/>
          <a:lstStyle/>
          <a:p>
            <a:fld id="{917A00D1-F09F-4E5A-99A1-5F83AA53139E}"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15" name="PlaceHolder 2"/>
          <p:cNvSpPr>
            <a:spLocks noGrp="1"/>
          </p:cNvSpPr>
          <p:nvPr>
            <p:ph/>
          </p:nvPr>
        </p:nvSpPr>
        <p:spPr>
          <a:xfrm>
            <a:off x="232920" y="1230120"/>
            <a:ext cx="8689320" cy="494748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17"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18"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0" name="PlaceHolder 1"/>
          <p:cNvSpPr>
            <a:spLocks noGrp="1"/>
          </p:cNvSpPr>
          <p:nvPr>
            <p:ph type="subTitle"/>
          </p:nvPr>
        </p:nvSpPr>
        <p:spPr>
          <a:xfrm>
            <a:off x="1698120" y="225000"/>
            <a:ext cx="7144920" cy="2589480"/>
          </a:xfrm>
          <a:prstGeom prst="rect">
            <a:avLst/>
          </a:prstGeom>
          <a:noFill/>
          <a:ln w="0">
            <a:noFill/>
          </a:ln>
        </p:spPr>
        <p:txBody>
          <a:bodyPr lIns="0" tIns="0" rIns="0" bIns="0" anchor="ctr">
            <a:noAutofit/>
          </a:bodyPr>
          <a:lstStyle/>
          <a:p>
            <a:pPr algn="ctr">
              <a:buNone/>
            </a:pPr>
            <a:endParaRPr lang="fr-FR"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22"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23" name="PlaceHolder 3"/>
          <p:cNvSpPr>
            <a:spLocks noGrp="1"/>
          </p:cNvSpPr>
          <p:nvPr>
            <p:ph/>
          </p:nvPr>
        </p:nvSpPr>
        <p:spPr>
          <a:xfrm>
            <a:off x="468540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24" name="PlaceHolder 4"/>
          <p:cNvSpPr>
            <a:spLocks noGrp="1"/>
          </p:cNvSpPr>
          <p:nvPr>
            <p:ph/>
          </p:nvPr>
        </p:nvSpPr>
        <p:spPr>
          <a:xfrm>
            <a:off x="23292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5"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26" name="PlaceHolder 2"/>
          <p:cNvSpPr>
            <a:spLocks noGrp="1"/>
          </p:cNvSpPr>
          <p:nvPr>
            <p:ph/>
          </p:nvPr>
        </p:nvSpPr>
        <p:spPr>
          <a:xfrm>
            <a:off x="232920" y="1230120"/>
            <a:ext cx="4240080" cy="4947480"/>
          </a:xfrm>
          <a:prstGeom prst="rect">
            <a:avLst/>
          </a:prstGeom>
          <a:noFill/>
          <a:ln w="0">
            <a:noFill/>
          </a:ln>
        </p:spPr>
        <p:txBody>
          <a:bodyPr lIns="0" tIns="0" rIns="0" bIns="0" anchor="t">
            <a:noAutofit/>
          </a:bodyPr>
          <a:lstStyle/>
          <a:p>
            <a:endParaRPr lang="fr-FR" sz="1990" b="0" strike="noStrike" spc="-1">
              <a:latin typeface="Arial"/>
            </a:endParaRPr>
          </a:p>
        </p:txBody>
      </p:sp>
      <p:sp>
        <p:nvSpPr>
          <p:cNvPr id="27"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28" name="PlaceHolder 4"/>
          <p:cNvSpPr>
            <a:spLocks noGrp="1"/>
          </p:cNvSpPr>
          <p:nvPr>
            <p:ph/>
          </p:nvPr>
        </p:nvSpPr>
        <p:spPr>
          <a:xfrm>
            <a:off x="4685400" y="381456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1698120" y="225000"/>
            <a:ext cx="7144920" cy="558360"/>
          </a:xfrm>
          <a:prstGeom prst="rect">
            <a:avLst/>
          </a:prstGeom>
          <a:solidFill>
            <a:srgbClr val="FFFFFF"/>
          </a:solidFill>
          <a:ln w="0">
            <a:noFill/>
          </a:ln>
        </p:spPr>
        <p:txBody>
          <a:bodyPr lIns="0" tIns="0" rIns="0" bIns="0" anchor="ctr">
            <a:noAutofit/>
          </a:bodyPr>
          <a:lstStyle/>
          <a:p>
            <a:endParaRPr lang="fr-FR" sz="2020" b="1" strike="noStrike" spc="-1">
              <a:solidFill>
                <a:srgbClr val="3465A4"/>
              </a:solidFill>
              <a:latin typeface="Arial"/>
            </a:endParaRPr>
          </a:p>
        </p:txBody>
      </p:sp>
      <p:sp>
        <p:nvSpPr>
          <p:cNvPr id="30" name="PlaceHolder 2"/>
          <p:cNvSpPr>
            <a:spLocks noGrp="1"/>
          </p:cNvSpPr>
          <p:nvPr>
            <p:ph/>
          </p:nvPr>
        </p:nvSpPr>
        <p:spPr>
          <a:xfrm>
            <a:off x="23292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1" name="PlaceHolder 3"/>
          <p:cNvSpPr>
            <a:spLocks noGrp="1"/>
          </p:cNvSpPr>
          <p:nvPr>
            <p:ph/>
          </p:nvPr>
        </p:nvSpPr>
        <p:spPr>
          <a:xfrm>
            <a:off x="4685400" y="1230120"/>
            <a:ext cx="4240080" cy="2359800"/>
          </a:xfrm>
          <a:prstGeom prst="rect">
            <a:avLst/>
          </a:prstGeom>
          <a:noFill/>
          <a:ln w="0">
            <a:noFill/>
          </a:ln>
        </p:spPr>
        <p:txBody>
          <a:bodyPr lIns="0" tIns="0" rIns="0" bIns="0" anchor="t">
            <a:noAutofit/>
          </a:bodyPr>
          <a:lstStyle/>
          <a:p>
            <a:endParaRPr lang="fr-FR" sz="1990" b="0" strike="noStrike" spc="-1">
              <a:latin typeface="Arial"/>
            </a:endParaRPr>
          </a:p>
        </p:txBody>
      </p:sp>
      <p:sp>
        <p:nvSpPr>
          <p:cNvPr id="32" name="PlaceHolder 4"/>
          <p:cNvSpPr>
            <a:spLocks noGrp="1"/>
          </p:cNvSpPr>
          <p:nvPr>
            <p:ph/>
          </p:nvPr>
        </p:nvSpPr>
        <p:spPr>
          <a:xfrm>
            <a:off x="232920" y="3814560"/>
            <a:ext cx="8689320" cy="2359800"/>
          </a:xfrm>
          <a:prstGeom prst="rect">
            <a:avLst/>
          </a:prstGeom>
          <a:noFill/>
          <a:ln w="0">
            <a:noFill/>
          </a:ln>
        </p:spPr>
        <p:txBody>
          <a:bodyPr lIns="0" tIns="0" rIns="0" bIns="0" anchor="t">
            <a:noAutofit/>
          </a:bodyPr>
          <a:lstStyle/>
          <a:p>
            <a:endParaRPr lang="fr-FR" sz="199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ZoneTexte 1"/>
          <p:cNvSpPr/>
          <p:nvPr/>
        </p:nvSpPr>
        <p:spPr>
          <a:xfrm rot="16200000">
            <a:off x="7248240" y="3632040"/>
            <a:ext cx="352800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000" b="0" strike="noStrike" spc="-1">
                <a:solidFill>
                  <a:srgbClr val="777777"/>
                </a:solidFill>
                <a:latin typeface="Arial Narrow"/>
              </a:rPr>
              <a:t>All </a:t>
            </a:r>
            <a:r>
              <a:rPr lang="fr-FR" sz="1000" b="0" strike="noStrike" spc="-1" err="1">
                <a:solidFill>
                  <a:srgbClr val="777777"/>
                </a:solidFill>
                <a:latin typeface="Arial Narrow"/>
              </a:rPr>
              <a:t>rights</a:t>
            </a:r>
            <a:r>
              <a:rPr lang="fr-FR" sz="1000" b="0" strike="noStrike" spc="-1">
                <a:solidFill>
                  <a:srgbClr val="777777"/>
                </a:solidFill>
                <a:latin typeface="Arial Narrow"/>
              </a:rPr>
              <a:t> </a:t>
            </a:r>
            <a:r>
              <a:rPr lang="fr-FR" sz="1000" b="0" strike="noStrike" spc="-1" err="1">
                <a:solidFill>
                  <a:srgbClr val="777777"/>
                </a:solidFill>
                <a:latin typeface="Arial Narrow"/>
              </a:rPr>
              <a:t>reserved</a:t>
            </a:r>
            <a:r>
              <a:rPr lang="fr-FR" sz="1000" b="0" strike="noStrike" spc="-1">
                <a:solidFill>
                  <a:srgbClr val="777777"/>
                </a:solidFill>
                <a:latin typeface="Arial Narrow"/>
              </a:rPr>
              <a:t> Cedre – Distribution and reproduction </a:t>
            </a:r>
            <a:r>
              <a:rPr lang="fr-FR" sz="1000" b="0" strike="noStrike" spc="-1" err="1">
                <a:solidFill>
                  <a:srgbClr val="777777"/>
                </a:solidFill>
                <a:latin typeface="Arial Narrow"/>
              </a:rPr>
              <a:t>prohibited</a:t>
            </a:r>
            <a:endParaRPr lang="fr-FR" sz="1000" b="0" strike="noStrike" spc="-1">
              <a:latin typeface="Arial"/>
            </a:endParaRPr>
          </a:p>
        </p:txBody>
      </p:sp>
      <p:sp>
        <p:nvSpPr>
          <p:cNvPr id="13" name="PlaceHolder 1"/>
          <p:cNvSpPr>
            <a:spLocks noGrp="1"/>
          </p:cNvSpPr>
          <p:nvPr>
            <p:ph type="title"/>
          </p:nvPr>
        </p:nvSpPr>
        <p:spPr>
          <a:xfrm>
            <a:off x="246600" y="2133000"/>
            <a:ext cx="8229240" cy="1502640"/>
          </a:xfrm>
          <a:prstGeom prst="rect">
            <a:avLst/>
          </a:prstGeom>
          <a:noFill/>
          <a:ln w="0">
            <a:noFill/>
          </a:ln>
        </p:spPr>
        <p:txBody>
          <a:bodyPr lIns="90000" tIns="45000" rIns="90000" bIns="45000" anchor="t">
            <a:noAutofit/>
          </a:bodyPr>
          <a:lstStyle/>
          <a:p>
            <a:pPr algn="ctr">
              <a:lnSpc>
                <a:spcPct val="100000"/>
              </a:lnSpc>
              <a:buNone/>
            </a:pPr>
            <a:r>
              <a:rPr lang="fr-FR" sz="4400" b="0" strike="noStrike" spc="-1">
                <a:solidFill>
                  <a:srgbClr val="97BF0D"/>
                </a:solidFill>
                <a:latin typeface="Arial Narrow"/>
              </a:rPr>
              <a:t>Intitulé de la conférence</a:t>
            </a:r>
            <a:endParaRPr lang="fr-FR" sz="4400" b="0" strike="noStrike" spc="-1">
              <a:solidFill>
                <a:srgbClr val="777777"/>
              </a:solidFill>
              <a:latin typeface="Arial Narrow"/>
            </a:endParaRPr>
          </a:p>
        </p:txBody>
      </p:sp>
      <p:pic>
        <p:nvPicPr>
          <p:cNvPr id="2" name="Image 2"/>
          <p:cNvPicPr/>
          <p:nvPr/>
        </p:nvPicPr>
        <p:blipFill>
          <a:blip r:embed="rId14"/>
          <a:stretch/>
        </p:blipFill>
        <p:spPr>
          <a:xfrm>
            <a:off x="246600" y="281520"/>
            <a:ext cx="2021040" cy="935640"/>
          </a:xfrm>
          <a:prstGeom prst="rect">
            <a:avLst/>
          </a:prstGeom>
          <a:ln w="0">
            <a:noFill/>
          </a:ln>
        </p:spPr>
      </p:pic>
      <p:sp>
        <p:nvSpPr>
          <p:cNvPr id="3" name="ZoneTexte 3"/>
          <p:cNvSpPr/>
          <p:nvPr/>
        </p:nvSpPr>
        <p:spPr>
          <a:xfrm>
            <a:off x="2771640" y="316080"/>
            <a:ext cx="5616360" cy="82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2400" b="0" strike="noStrike" spc="-1">
                <a:solidFill>
                  <a:srgbClr val="777777"/>
                </a:solidFill>
                <a:latin typeface="Arial Narrow"/>
              </a:rPr>
              <a:t>International experts </a:t>
            </a:r>
            <a:br>
              <a:rPr sz="2400"/>
            </a:br>
            <a:r>
              <a:rPr lang="fr-FR" sz="2400" b="0" strike="noStrike" spc="-1">
                <a:solidFill>
                  <a:srgbClr val="777777"/>
                </a:solidFill>
                <a:latin typeface="Arial Narrow"/>
              </a:rPr>
              <a:t>in spill preparedness and response</a:t>
            </a:r>
            <a:endParaRPr lang="fr-FR" sz="2400" b="0" strike="noStrike" spc="-1">
              <a:latin typeface="Arial"/>
            </a:endParaRPr>
          </a:p>
        </p:txBody>
      </p:sp>
      <p:sp>
        <p:nvSpPr>
          <p:cNvPr id="4" name="Connecteur droit 4"/>
          <p:cNvSpPr/>
          <p:nvPr/>
        </p:nvSpPr>
        <p:spPr>
          <a:xfrm>
            <a:off x="2483640" y="281520"/>
            <a:ext cx="360" cy="90000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5" name="Groupe 5"/>
          <p:cNvGrpSpPr/>
          <p:nvPr/>
        </p:nvGrpSpPr>
        <p:grpSpPr>
          <a:xfrm>
            <a:off x="8645400" y="-720"/>
            <a:ext cx="318960" cy="1473840"/>
            <a:chOff x="8645400" y="-720"/>
            <a:chExt cx="318960" cy="1473840"/>
          </a:xfrm>
        </p:grpSpPr>
        <p:sp>
          <p:nvSpPr>
            <p:cNvPr id="6" name="Rectangle 6"/>
            <p:cNvSpPr/>
            <p:nvPr/>
          </p:nvSpPr>
          <p:spPr>
            <a:xfrm>
              <a:off x="8645400" y="720"/>
              <a:ext cx="68400" cy="147240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7" name="Rectangle 7"/>
            <p:cNvSpPr/>
            <p:nvPr/>
          </p:nvSpPr>
          <p:spPr>
            <a:xfrm>
              <a:off x="8771040" y="720"/>
              <a:ext cx="68400" cy="147240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8" name="Rectangle 8"/>
            <p:cNvSpPr/>
            <p:nvPr/>
          </p:nvSpPr>
          <p:spPr>
            <a:xfrm>
              <a:off x="8895960" y="-720"/>
              <a:ext cx="68400" cy="147240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9" name="PlaceHolder 2"/>
          <p:cNvSpPr>
            <a:spLocks noGrp="1"/>
          </p:cNvSpPr>
          <p:nvPr>
            <p:ph type="body"/>
          </p:nvPr>
        </p:nvSpPr>
        <p:spPr>
          <a:xfrm>
            <a:off x="4860000" y="3861000"/>
            <a:ext cx="3600000" cy="1368000"/>
          </a:xfrm>
          <a:prstGeom prst="rect">
            <a:avLst/>
          </a:prstGeom>
          <a:noFill/>
          <a:ln w="0">
            <a:noFill/>
          </a:ln>
        </p:spPr>
        <p:txBody>
          <a:bodyPr lIns="90000" tIns="45000" rIns="90000" bIns="45000" anchor="t">
            <a:noAutofit/>
          </a:bodyPr>
          <a:lstStyle/>
          <a:p>
            <a:pPr algn="r">
              <a:lnSpc>
                <a:spcPct val="100000"/>
              </a:lnSpc>
              <a:spcBef>
                <a:spcPts val="720"/>
              </a:spcBef>
              <a:buNone/>
              <a:tabLst>
                <a:tab pos="0" algn="l"/>
              </a:tabLst>
            </a:pPr>
            <a:r>
              <a:rPr lang="fr-FR" sz="3600" b="0" strike="noStrike" spc="-1">
                <a:solidFill>
                  <a:srgbClr val="777777"/>
                </a:solidFill>
                <a:latin typeface="Arial Narrow"/>
              </a:rPr>
              <a:t>Manifestation</a:t>
            </a:r>
          </a:p>
        </p:txBody>
      </p:sp>
      <p:sp>
        <p:nvSpPr>
          <p:cNvPr id="10" name="PlaceHolder 3"/>
          <p:cNvSpPr>
            <a:spLocks noGrp="1"/>
          </p:cNvSpPr>
          <p:nvPr>
            <p:ph type="body"/>
          </p:nvPr>
        </p:nvSpPr>
        <p:spPr>
          <a:xfrm>
            <a:off x="4859280" y="5373720"/>
            <a:ext cx="3600000" cy="431280"/>
          </a:xfrm>
          <a:prstGeom prst="rect">
            <a:avLst/>
          </a:prstGeom>
          <a:noFill/>
          <a:ln w="0">
            <a:noFill/>
          </a:ln>
        </p:spPr>
        <p:txBody>
          <a:bodyPr lIns="90000" tIns="45000" rIns="90000" bIns="45000" anchor="t">
            <a:noAutofit/>
          </a:bodyPr>
          <a:lstStyle/>
          <a:p>
            <a:pPr algn="r">
              <a:lnSpc>
                <a:spcPct val="100000"/>
              </a:lnSpc>
              <a:spcBef>
                <a:spcPts val="400"/>
              </a:spcBef>
              <a:buNone/>
              <a:tabLst>
                <a:tab pos="0" algn="l"/>
              </a:tabLst>
            </a:pPr>
            <a:r>
              <a:rPr lang="fr-FR" sz="2000" b="0" strike="noStrike" spc="-1">
                <a:solidFill>
                  <a:srgbClr val="777777"/>
                </a:solidFill>
                <a:latin typeface="Arial Narrow"/>
              </a:rPr>
              <a:t>Date</a:t>
            </a:r>
          </a:p>
        </p:txBody>
      </p:sp>
      <p:sp>
        <p:nvSpPr>
          <p:cNvPr id="11" name="PlaceHolder 4"/>
          <p:cNvSpPr>
            <a:spLocks noGrp="1"/>
          </p:cNvSpPr>
          <p:nvPr>
            <p:ph type="body"/>
          </p:nvPr>
        </p:nvSpPr>
        <p:spPr>
          <a:xfrm>
            <a:off x="4859280" y="6021360"/>
            <a:ext cx="3600000" cy="431280"/>
          </a:xfrm>
          <a:prstGeom prst="rect">
            <a:avLst/>
          </a:prstGeom>
          <a:noFill/>
          <a:ln w="0">
            <a:noFill/>
          </a:ln>
        </p:spPr>
        <p:txBody>
          <a:bodyPr lIns="90000" tIns="45000" rIns="90000" bIns="45000" anchor="t">
            <a:noAutofit/>
          </a:bodyPr>
          <a:lstStyle/>
          <a:p>
            <a:pPr algn="r">
              <a:lnSpc>
                <a:spcPct val="100000"/>
              </a:lnSpc>
              <a:spcBef>
                <a:spcPts val="360"/>
              </a:spcBef>
              <a:buNone/>
              <a:tabLst>
                <a:tab pos="0" algn="l"/>
              </a:tabLst>
            </a:pPr>
            <a:r>
              <a:rPr lang="fr-FR" sz="1800" b="0" strike="noStrike" spc="-1">
                <a:solidFill>
                  <a:srgbClr val="004C93"/>
                </a:solidFill>
                <a:latin typeface="Arial Narrow"/>
              </a:rPr>
              <a:t>Nom du conférencier</a:t>
            </a:r>
            <a:endParaRPr lang="fr-FR" sz="1800" b="0" strike="noStrike" spc="-1">
              <a:solidFill>
                <a:srgbClr val="777777"/>
              </a:solidFill>
              <a:latin typeface="Arial Narrow"/>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 name="ZoneTexte 1"/>
          <p:cNvSpPr/>
          <p:nvPr/>
        </p:nvSpPr>
        <p:spPr>
          <a:xfrm rot="16200000">
            <a:off x="7248240" y="3632040"/>
            <a:ext cx="3528000" cy="242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000" b="0" strike="noStrike" spc="-1">
                <a:solidFill>
                  <a:srgbClr val="777777"/>
                </a:solidFill>
                <a:latin typeface="Arial Narrow"/>
              </a:rPr>
              <a:t>All </a:t>
            </a:r>
            <a:r>
              <a:rPr lang="fr-FR" sz="1000" b="0" strike="noStrike" spc="-1" err="1">
                <a:solidFill>
                  <a:srgbClr val="777777"/>
                </a:solidFill>
                <a:latin typeface="Arial Narrow"/>
              </a:rPr>
              <a:t>rights</a:t>
            </a:r>
            <a:r>
              <a:rPr lang="fr-FR" sz="1000" b="0" strike="noStrike" spc="-1">
                <a:solidFill>
                  <a:srgbClr val="777777"/>
                </a:solidFill>
                <a:latin typeface="Arial Narrow"/>
              </a:rPr>
              <a:t> </a:t>
            </a:r>
            <a:r>
              <a:rPr lang="fr-FR" sz="1000" b="0" strike="noStrike" spc="-1" err="1">
                <a:solidFill>
                  <a:srgbClr val="777777"/>
                </a:solidFill>
                <a:latin typeface="Arial Narrow"/>
              </a:rPr>
              <a:t>reserved</a:t>
            </a:r>
            <a:r>
              <a:rPr lang="fr-FR" sz="1000" b="0" strike="noStrike" spc="-1">
                <a:solidFill>
                  <a:srgbClr val="777777"/>
                </a:solidFill>
                <a:latin typeface="Arial Narrow"/>
              </a:rPr>
              <a:t> Cedre – Distribution and reproduction </a:t>
            </a:r>
            <a:r>
              <a:rPr lang="fr-FR" sz="1000" b="0" strike="noStrike" spc="-1" err="1">
                <a:solidFill>
                  <a:srgbClr val="777777"/>
                </a:solidFill>
                <a:latin typeface="Arial Narrow"/>
              </a:rPr>
              <a:t>prohibited</a:t>
            </a:r>
            <a:endParaRPr lang="fr-FR" sz="1000" b="0" strike="noStrike" spc="-1">
              <a:latin typeface="Arial"/>
            </a:endParaRPr>
          </a:p>
        </p:txBody>
      </p:sp>
      <p:grpSp>
        <p:nvGrpSpPr>
          <p:cNvPr id="49" name="Groupe 4"/>
          <p:cNvGrpSpPr/>
          <p:nvPr/>
        </p:nvGrpSpPr>
        <p:grpSpPr>
          <a:xfrm>
            <a:off x="8645400" y="0"/>
            <a:ext cx="318960" cy="705600"/>
            <a:chOff x="8645400" y="0"/>
            <a:chExt cx="318960" cy="705600"/>
          </a:xfrm>
        </p:grpSpPr>
        <p:sp>
          <p:nvSpPr>
            <p:cNvPr id="50" name="Rectangle 6"/>
            <p:cNvSpPr/>
            <p:nvPr/>
          </p:nvSpPr>
          <p:spPr>
            <a:xfrm>
              <a:off x="8645400" y="720"/>
              <a:ext cx="68400" cy="7048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51" name="Rectangle 7"/>
            <p:cNvSpPr/>
            <p:nvPr/>
          </p:nvSpPr>
          <p:spPr>
            <a:xfrm>
              <a:off x="8771040" y="720"/>
              <a:ext cx="68400" cy="7048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52" name="Rectangle 8"/>
            <p:cNvSpPr/>
            <p:nvPr/>
          </p:nvSpPr>
          <p:spPr>
            <a:xfrm>
              <a:off x="8895960" y="0"/>
              <a:ext cx="68400" cy="7048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53" name="PlaceHolder 1"/>
          <p:cNvSpPr>
            <a:spLocks noGrp="1"/>
          </p:cNvSpPr>
          <p:nvPr>
            <p:ph type="sldNum" idx="1"/>
          </p:nvPr>
        </p:nvSpPr>
        <p:spPr>
          <a:xfrm>
            <a:off x="6831000" y="6421320"/>
            <a:ext cx="2133360" cy="364680"/>
          </a:xfrm>
          <a:prstGeom prst="rect">
            <a:avLst/>
          </a:prstGeom>
          <a:noFill/>
          <a:ln w="0">
            <a:noFill/>
          </a:ln>
        </p:spPr>
        <p:txBody>
          <a:bodyPr anchor="ctr">
            <a:noAutofit/>
          </a:bodyPr>
          <a:lstStyle>
            <a:lvl1pPr algn="r">
              <a:lnSpc>
                <a:spcPct val="100000"/>
              </a:lnSpc>
              <a:buNone/>
              <a:defRPr lang="fr-FR" sz="1400" b="0" strike="noStrike" spc="-1">
                <a:solidFill>
                  <a:srgbClr val="777777"/>
                </a:solidFill>
                <a:latin typeface="Arial Narrow"/>
              </a:defRPr>
            </a:lvl1pPr>
          </a:lstStyle>
          <a:p>
            <a:pPr algn="r">
              <a:lnSpc>
                <a:spcPct val="100000"/>
              </a:lnSpc>
              <a:buNone/>
            </a:pPr>
            <a:fld id="{30D88E06-0940-4484-A7BC-479F5027C10A}" type="slidenum">
              <a:rPr lang="fr-FR" sz="1400" b="0" strike="noStrike" spc="-1">
                <a:solidFill>
                  <a:srgbClr val="777777"/>
                </a:solidFill>
                <a:latin typeface="Arial Narrow"/>
              </a:rPr>
              <a:t>‹#›</a:t>
            </a:fld>
            <a:endParaRPr lang="fr-FR" sz="1400" b="0" strike="noStrike" spc="-1">
              <a:latin typeface="Times New Roman"/>
            </a:endParaRPr>
          </a:p>
        </p:txBody>
      </p:sp>
      <p:sp>
        <p:nvSpPr>
          <p:cNvPr id="54" name="Connecteur droit 14"/>
          <p:cNvSpPr/>
          <p:nvPr/>
        </p:nvSpPr>
        <p:spPr>
          <a:xfrm>
            <a:off x="0" y="631692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pic>
        <p:nvPicPr>
          <p:cNvPr id="55" name="Image 15"/>
          <p:cNvPicPr/>
          <p:nvPr/>
        </p:nvPicPr>
        <p:blipFill>
          <a:blip r:embed="rId14"/>
          <a:stretch/>
        </p:blipFill>
        <p:spPr>
          <a:xfrm>
            <a:off x="135000" y="6357960"/>
            <a:ext cx="1010160" cy="467640"/>
          </a:xfrm>
          <a:prstGeom prst="rect">
            <a:avLst/>
          </a:prstGeom>
          <a:ln w="0">
            <a:noFill/>
          </a:ln>
        </p:spPr>
      </p:pic>
      <p:sp>
        <p:nvSpPr>
          <p:cNvPr id="56" name="PlaceHolder 2"/>
          <p:cNvSpPr>
            <a:spLocks noGrp="1"/>
          </p:cNvSpPr>
          <p:nvPr>
            <p:ph type="body"/>
          </p:nvPr>
        </p:nvSpPr>
        <p:spPr>
          <a:xfrm>
            <a:off x="250920" y="143280"/>
            <a:ext cx="5976720" cy="477000"/>
          </a:xfrm>
          <a:prstGeom prst="rect">
            <a:avLst/>
          </a:prstGeom>
          <a:noFill/>
          <a:ln w="0">
            <a:noFill/>
          </a:ln>
        </p:spPr>
        <p:txBody>
          <a:bodyPr lIns="90000" tIns="45000" rIns="90000" bIns="45000" anchor="t">
            <a:noAutofit/>
          </a:bodyPr>
          <a:lstStyle/>
          <a:p>
            <a:pPr>
              <a:lnSpc>
                <a:spcPct val="100000"/>
              </a:lnSpc>
              <a:buNone/>
              <a:tabLst>
                <a:tab pos="0" algn="l"/>
              </a:tabLst>
            </a:pPr>
            <a:r>
              <a:rPr lang="fr-FR" sz="2400" b="0" strike="noStrike" spc="-1">
                <a:solidFill>
                  <a:srgbClr val="777777"/>
                </a:solidFill>
                <a:latin typeface="Arial Narrow"/>
              </a:rPr>
              <a:t>Titre de la diapositive</a:t>
            </a:r>
          </a:p>
        </p:txBody>
      </p:sp>
      <p:sp>
        <p:nvSpPr>
          <p:cNvPr id="57" name="PlaceHolder 3"/>
          <p:cNvSpPr>
            <a:spLocks noGrp="1"/>
          </p:cNvSpPr>
          <p:nvPr>
            <p:ph type="body"/>
          </p:nvPr>
        </p:nvSpPr>
        <p:spPr>
          <a:xfrm>
            <a:off x="2956320" y="6446520"/>
            <a:ext cx="3239640" cy="321120"/>
          </a:xfrm>
          <a:prstGeom prst="rect">
            <a:avLst/>
          </a:prstGeom>
          <a:noFill/>
          <a:ln w="0">
            <a:noFill/>
          </a:ln>
        </p:spPr>
        <p:txBody>
          <a:bodyPr lIns="90000" tIns="45000" rIns="90000" bIns="45000" anchor="t">
            <a:noAutofit/>
          </a:bodyPr>
          <a:lstStyle/>
          <a:p>
            <a:pPr algn="ctr">
              <a:lnSpc>
                <a:spcPct val="100000"/>
              </a:lnSpc>
              <a:spcBef>
                <a:spcPts val="281"/>
              </a:spcBef>
              <a:buNone/>
              <a:tabLst>
                <a:tab pos="0" algn="l"/>
              </a:tabLst>
            </a:pPr>
            <a:r>
              <a:rPr lang="fr-FR" sz="1400" b="0" strike="noStrike" spc="-1">
                <a:solidFill>
                  <a:srgbClr val="777777"/>
                </a:solidFill>
                <a:latin typeface="Arial Narrow"/>
              </a:rPr>
              <a:t>Titre de la présentation</a:t>
            </a:r>
          </a:p>
        </p:txBody>
      </p:sp>
      <p:sp>
        <p:nvSpPr>
          <p:cNvPr id="58" name="Connecteur droit 2"/>
          <p:cNvSpPr/>
          <p:nvPr/>
        </p:nvSpPr>
        <p:spPr>
          <a:xfrm>
            <a:off x="0" y="6998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sp>
        <p:nvSpPr>
          <p:cNvPr id="59"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r>
              <a:rPr lang="fr-FR" sz="1800" b="0" strike="noStrike" spc="-1">
                <a:solidFill>
                  <a:srgbClr val="777777"/>
                </a:solidFill>
                <a:latin typeface="Arial Narrow"/>
              </a:rPr>
              <a:t>Click to edit the title text format</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104_0.xm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witoil.com/app.html" TargetMode="External"/><Relationship Id="rId4" Type="http://schemas.openxmlformats.org/officeDocument/2006/relationships/hyperlink" Target="https://opendrift.github.io"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png"/><Relationship Id="rId5" Type="http://schemas.microsoft.com/office/2018/10/relationships/comments" Target="../comments/modernComment_110_3967C310.xml"/><Relationship Id="rId4"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hyperlink" Target="https://gnome.orr.noaa.gov/" TargetMode="External"/><Relationship Id="rId5" Type="http://schemas.openxmlformats.org/officeDocument/2006/relationships/hyperlink" Target="https://gnome.orr.noaa.gov/goods/" TargetMode="Externa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response.restoration.noaa.gov/"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13.xml"/><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www.meteorologie.eu.org/mothy/fuites-epaves/tanio/" TargetMode="Externa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53.gif"/><Relationship Id="rId2" Type="http://schemas.microsoft.com/office/2018/10/relationships/comments" Target="../comments/modernComment_12C_7D2F8A4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4.gi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2" Type="http://schemas.openxmlformats.org/officeDocument/2006/relationships/notesSlide" Target="../notesSlides/notesSlide1.xml"/><Relationship Id="rId16" Type="http://schemas.openxmlformats.org/officeDocument/2006/relationships/image" Target="../media/image20.png"/><Relationship Id="rId20" Type="http://schemas.openxmlformats.org/officeDocument/2006/relationships/image" Target="../media/image24.png"/><Relationship Id="rId29" Type="http://schemas.microsoft.com/office/2007/relationships/hdphoto" Target="../media/hdphoto2.wdp"/><Relationship Id="rId1" Type="http://schemas.openxmlformats.org/officeDocument/2006/relationships/slideLayout" Target="../slideLayouts/slideLayout1.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1.png"/><Relationship Id="rId10" Type="http://schemas.openxmlformats.org/officeDocument/2006/relationships/image" Target="../media/image14.png"/><Relationship Id="rId19"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61.png"/><Relationship Id="rId4" Type="http://schemas.openxmlformats.org/officeDocument/2006/relationships/notesSlide" Target="../notesSlides/notesSlide16.xml"/></Relationships>
</file>

<file path=ppt/slides/_rels/slide3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png"/><Relationship Id="rId5" Type="http://schemas.openxmlformats.org/officeDocument/2006/relationships/image" Target="../media/image63.png"/><Relationship Id="rId4" Type="http://schemas.openxmlformats.org/officeDocument/2006/relationships/notesSlide" Target="../notesSlides/notesSlide18.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hyperlink" Target="https://www.hycom.org/" TargetMode="External"/><Relationship Id="rId2" Type="http://schemas.openxmlformats.org/officeDocument/2006/relationships/hyperlink" Target="https://marine.copernicus.eu/" TargetMode="External"/><Relationship Id="rId1" Type="http://schemas.openxmlformats.org/officeDocument/2006/relationships/slideLayout" Target="../slideLayouts/slideLayout13.xml"/><Relationship Id="rId4" Type="http://schemas.openxmlformats.org/officeDocument/2006/relationships/hyperlink" Target="https://www.sat-ocean.com/"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nco.ncep.noaa.gov/pmb/products/gfs/" TargetMode="External"/><Relationship Id="rId2" Type="http://schemas.openxmlformats.org/officeDocument/2006/relationships/hyperlink" Target="https://donneespubliques.meteofrance.fr/" TargetMode="External"/><Relationship Id="rId1" Type="http://schemas.openxmlformats.org/officeDocument/2006/relationships/slideLayout" Target="../slideLayouts/slideLayout13.xml"/><Relationship Id="rId6" Type="http://schemas.openxmlformats.org/officeDocument/2006/relationships/hyperlink" Target="https://www.sat-ocean.com/" TargetMode="External"/><Relationship Id="rId5" Type="http://schemas.openxmlformats.org/officeDocument/2006/relationships/hyperlink" Target="https://www.ecmwf.int/en/forecasts" TargetMode="External"/><Relationship Id="rId4" Type="http://schemas.openxmlformats.org/officeDocument/2006/relationships/hyperlink" Target="https://www.hycom.org/dataserver/navge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hyperlink" Target="https://gnome.orr.noaa.gov/" TargetMode="External"/><Relationship Id="rId2" Type="http://schemas.openxmlformats.org/officeDocument/2006/relationships/hyperlink" Target="https://gnome.orr.noaa.gov/goods/" TargetMode="External"/><Relationship Id="rId1" Type="http://schemas.openxmlformats.org/officeDocument/2006/relationships/slideLayout" Target="../slideLayouts/slideLayout13.xml"/><Relationship Id="rId5" Type="http://schemas.openxmlformats.org/officeDocument/2006/relationships/hyperlink" Target="http://www.meteorologie.eu.org/mothy/" TargetMode="External"/><Relationship Id="rId4" Type="http://schemas.openxmlformats.org/officeDocument/2006/relationships/hyperlink" Target="http://response.restoration.noaa.gov/" TargetMode="External"/></Relationships>
</file>

<file path=ppt/slides/_rels/slide5.xml.rels><?xml version="1.0" encoding="UTF-8" standalone="yes"?>
<Relationships xmlns="http://schemas.openxmlformats.org/package/2006/relationships"><Relationship Id="rId3" Type="http://schemas.microsoft.com/office/2018/10/relationships/comments" Target="../comments/modernComment_100_0.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4.gif"/><Relationship Id="rId4" Type="http://schemas.openxmlformats.org/officeDocument/2006/relationships/image" Target="../media/image33.png"/></Relationships>
</file>

<file path=ppt/slides/_rels/slide6.xml.rels><?xml version="1.0" encoding="UTF-8" standalone="yes"?>
<Relationships xmlns="http://schemas.openxmlformats.org/package/2006/relationships"><Relationship Id="rId3" Type="http://schemas.microsoft.com/office/2018/10/relationships/comments" Target="../comments/modernComment_101_0.xml"/><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FCFD8B-6175-5CA6-D2E8-4CCE77A13EC6}"/>
              </a:ext>
            </a:extLst>
          </p:cNvPr>
          <p:cNvSpPr/>
          <p:nvPr/>
        </p:nvSpPr>
        <p:spPr>
          <a:xfrm>
            <a:off x="218073" y="243579"/>
            <a:ext cx="6888501" cy="1000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55F4666C-76FE-C4CF-2E1F-34D331D9858E}"/>
              </a:ext>
            </a:extLst>
          </p:cNvPr>
          <p:cNvPicPr>
            <a:picLocks noChangeAspect="1"/>
          </p:cNvPicPr>
          <p:nvPr/>
        </p:nvPicPr>
        <p:blipFill>
          <a:blip r:embed="rId2"/>
          <a:stretch>
            <a:fillRect/>
          </a:stretch>
        </p:blipFill>
        <p:spPr>
          <a:xfrm>
            <a:off x="-534154" y="1"/>
            <a:ext cx="9678154" cy="6858000"/>
          </a:xfrm>
          <a:prstGeom prst="rect">
            <a:avLst/>
          </a:prstGeom>
        </p:spPr>
      </p:pic>
    </p:spTree>
    <p:extLst>
      <p:ext uri="{BB962C8B-B14F-4D97-AF65-F5344CB8AC3E}">
        <p14:creationId xmlns:p14="http://schemas.microsoft.com/office/powerpoint/2010/main" val="2808693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 name="ZoneTexte 8"/>
          <p:cNvSpPr/>
          <p:nvPr/>
        </p:nvSpPr>
        <p:spPr>
          <a:xfrm>
            <a:off x="284338" y="1017462"/>
            <a:ext cx="8280000" cy="5058441"/>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285750" indent="-285750">
              <a:spcBef>
                <a:spcPts val="600"/>
              </a:spcBef>
              <a:spcAft>
                <a:spcPts val="600"/>
              </a:spcAft>
              <a:buClr>
                <a:srgbClr val="004C93"/>
              </a:buClr>
              <a:buFont typeface="Arial Narrow"/>
              <a:buChar char="□"/>
            </a:pPr>
            <a:r>
              <a:rPr lang="fr-FR" sz="2400" spc="-1">
                <a:solidFill>
                  <a:srgbClr val="777777"/>
                </a:solidFill>
                <a:latin typeface="Arial Narrow"/>
              </a:rPr>
              <a:t>Logiciels avec licences, développés par des entreprises privées : OILMAP (RPS), OSCAR (SINTEF), MIKE (DHI), OSIS (BMT) ...</a:t>
            </a:r>
          </a:p>
          <a:p>
            <a:pPr marL="285750" indent="-285750">
              <a:spcBef>
                <a:spcPts val="600"/>
              </a:spcBef>
              <a:spcAft>
                <a:spcPts val="600"/>
              </a:spcAft>
              <a:buClr>
                <a:srgbClr val="004C93"/>
              </a:buClr>
              <a:buFont typeface="Arial Narrow"/>
              <a:buChar char="□"/>
            </a:pPr>
            <a:r>
              <a:rPr lang="en-US" sz="2400" spc="-1">
                <a:solidFill>
                  <a:srgbClr val="777777"/>
                </a:solidFill>
                <a:latin typeface="Arial Narrow"/>
              </a:rPr>
              <a:t>Opensource / </a:t>
            </a:r>
            <a:r>
              <a:rPr lang="en-US" sz="2400" spc="-1" err="1">
                <a:solidFill>
                  <a:srgbClr val="777777"/>
                </a:solidFill>
                <a:latin typeface="Arial Narrow"/>
              </a:rPr>
              <a:t>modèles</a:t>
            </a:r>
            <a:r>
              <a:rPr lang="en-US" sz="2400" spc="-1">
                <a:solidFill>
                  <a:srgbClr val="777777"/>
                </a:solidFill>
                <a:latin typeface="Arial Narrow"/>
              </a:rPr>
              <a:t> </a:t>
            </a:r>
            <a:r>
              <a:rPr lang="en-US" sz="2400" spc="-1" err="1">
                <a:solidFill>
                  <a:srgbClr val="777777"/>
                </a:solidFill>
                <a:latin typeface="Arial Narrow"/>
              </a:rPr>
              <a:t>gratuits</a:t>
            </a:r>
            <a:r>
              <a:rPr lang="en-US" sz="2400" spc="-1">
                <a:solidFill>
                  <a:srgbClr val="777777"/>
                </a:solidFill>
                <a:latin typeface="Arial Narrow"/>
              </a:rPr>
              <a:t> / </a:t>
            </a:r>
            <a:r>
              <a:rPr lang="en-US" sz="2400" spc="-1" err="1">
                <a:solidFill>
                  <a:srgbClr val="777777"/>
                </a:solidFill>
                <a:latin typeface="Arial Narrow"/>
              </a:rPr>
              <a:t>institutionnels</a:t>
            </a:r>
            <a:r>
              <a:rPr lang="en-US" sz="2400" spc="-1">
                <a:solidFill>
                  <a:srgbClr val="777777"/>
                </a:solidFill>
                <a:latin typeface="Arial Narrow"/>
              </a:rPr>
              <a:t> :</a:t>
            </a:r>
          </a:p>
          <a:p>
            <a:pPr marL="742950" lvl="1" indent="-285750">
              <a:spcBef>
                <a:spcPts val="600"/>
              </a:spcBef>
              <a:spcAft>
                <a:spcPts val="600"/>
              </a:spcAft>
              <a:buClr>
                <a:srgbClr val="004C93"/>
              </a:buClr>
              <a:buFont typeface="Arial Narrow"/>
              <a:buChar char="□"/>
            </a:pPr>
            <a:r>
              <a:rPr lang="en-US" sz="2200" b="0" strike="noStrike" spc="-1">
                <a:solidFill>
                  <a:srgbClr val="777777"/>
                </a:solidFill>
                <a:latin typeface="Arial Narrow"/>
              </a:rPr>
              <a:t>WEBGNOME, </a:t>
            </a:r>
            <a:r>
              <a:rPr lang="en-US" sz="2200" spc="-1">
                <a:solidFill>
                  <a:srgbClr val="777777"/>
                </a:solidFill>
                <a:latin typeface="Arial Narrow"/>
              </a:rPr>
              <a:t>ADIOS2</a:t>
            </a:r>
            <a:r>
              <a:rPr lang="en-US" sz="2200" b="0" strike="noStrike" spc="-1">
                <a:solidFill>
                  <a:srgbClr val="777777"/>
                </a:solidFill>
                <a:latin typeface="Arial Narrow"/>
              </a:rPr>
              <a:t> (</a:t>
            </a:r>
            <a:r>
              <a:rPr lang="en-US" sz="2200" b="0" i="1" strike="noStrike" spc="-1" err="1">
                <a:solidFill>
                  <a:srgbClr val="777777"/>
                </a:solidFill>
                <a:latin typeface="Arial Narrow"/>
              </a:rPr>
              <a:t>NOAA,</a:t>
            </a:r>
            <a:r>
              <a:rPr lang="en-US" sz="2000" i="1" spc="-1" err="1">
                <a:solidFill>
                  <a:schemeClr val="bg1">
                    <a:lumMod val="50000"/>
                  </a:schemeClr>
                </a:solidFill>
                <a:ea typeface="+mn-lt"/>
                <a:cs typeface="+mn-lt"/>
              </a:rPr>
              <a:t>National</a:t>
            </a:r>
            <a:r>
              <a:rPr lang="en-US" sz="2000" i="1" spc="-1">
                <a:solidFill>
                  <a:schemeClr val="bg1">
                    <a:lumMod val="50000"/>
                  </a:schemeClr>
                </a:solidFill>
                <a:ea typeface="+mn-lt"/>
                <a:cs typeface="+mn-lt"/>
              </a:rPr>
              <a:t> Oceanic and Atmospheric Administration</a:t>
            </a:r>
            <a:r>
              <a:rPr lang="en-US" sz="2000" i="1" spc="-1">
                <a:solidFill>
                  <a:schemeClr val="bg1">
                    <a:lumMod val="50000"/>
                  </a:schemeClr>
                </a:solidFill>
                <a:latin typeface="Arial"/>
                <a:cs typeface="Arial"/>
              </a:rPr>
              <a:t>, </a:t>
            </a:r>
            <a:r>
              <a:rPr lang="en-US" sz="2000" b="0" i="1" strike="noStrike" spc="-1">
                <a:solidFill>
                  <a:schemeClr val="bg1">
                    <a:lumMod val="50000"/>
                  </a:schemeClr>
                </a:solidFill>
                <a:latin typeface="Arial"/>
                <a:cs typeface="Arial"/>
              </a:rPr>
              <a:t>USA</a:t>
            </a:r>
            <a:r>
              <a:rPr lang="en-US" sz="2200" b="0" strike="noStrike" spc="-1">
                <a:solidFill>
                  <a:srgbClr val="777777"/>
                </a:solidFill>
                <a:latin typeface="Arial Narrow"/>
              </a:rPr>
              <a:t>)</a:t>
            </a:r>
            <a:r>
              <a:rPr lang="en-US" sz="2200" spc="-1">
                <a:solidFill>
                  <a:srgbClr val="777777"/>
                </a:solidFill>
                <a:latin typeface="Arial Narrow"/>
              </a:rPr>
              <a:t> - </a:t>
            </a:r>
            <a:r>
              <a:rPr lang="en-US" sz="2200" spc="-1" err="1">
                <a:solidFill>
                  <a:srgbClr val="777777"/>
                </a:solidFill>
                <a:latin typeface="Arial Narrow"/>
              </a:rPr>
              <a:t>mondial</a:t>
            </a:r>
            <a:endParaRPr lang="fr-FR" sz="2200" b="0" strike="noStrike" spc="-1">
              <a:latin typeface="Arial Narrow"/>
            </a:endParaRPr>
          </a:p>
          <a:p>
            <a:pPr marL="742950" lvl="1" indent="-285750">
              <a:spcBef>
                <a:spcPts val="600"/>
              </a:spcBef>
              <a:spcAft>
                <a:spcPts val="600"/>
              </a:spcAft>
              <a:buClr>
                <a:srgbClr val="004C93"/>
              </a:buClr>
              <a:buFont typeface="Arial Narrow,Sans-Serif"/>
              <a:buChar char="□"/>
            </a:pPr>
            <a:r>
              <a:rPr lang="fr-FR" sz="2200" spc="-1" err="1">
                <a:solidFill>
                  <a:srgbClr val="777777"/>
                </a:solidFill>
                <a:latin typeface="Arial Narrow"/>
              </a:rPr>
              <a:t>Opendrift</a:t>
            </a:r>
            <a:r>
              <a:rPr lang="fr-FR" sz="2200" spc="-1">
                <a:solidFill>
                  <a:srgbClr val="777777"/>
                </a:solidFill>
                <a:latin typeface="Arial Narrow"/>
              </a:rPr>
              <a:t> (</a:t>
            </a:r>
            <a:r>
              <a:rPr lang="fr-FR" sz="2200" i="1" spc="-1" err="1">
                <a:solidFill>
                  <a:srgbClr val="777777"/>
                </a:solidFill>
                <a:latin typeface="Arial Narrow"/>
              </a:rPr>
              <a:t>Norwegian</a:t>
            </a:r>
            <a:r>
              <a:rPr lang="fr-FR" sz="2200" i="1" spc="-1">
                <a:solidFill>
                  <a:srgbClr val="777777"/>
                </a:solidFill>
                <a:latin typeface="Arial Narrow"/>
              </a:rPr>
              <a:t> </a:t>
            </a:r>
            <a:r>
              <a:rPr lang="fr-FR" sz="2200" i="1" spc="-1" err="1">
                <a:solidFill>
                  <a:srgbClr val="777777"/>
                </a:solidFill>
                <a:latin typeface="Arial Narrow"/>
              </a:rPr>
              <a:t>Meteorological</a:t>
            </a:r>
            <a:r>
              <a:rPr lang="fr-FR" sz="2200" i="1" spc="-1">
                <a:solidFill>
                  <a:srgbClr val="777777"/>
                </a:solidFill>
                <a:latin typeface="Arial Narrow"/>
              </a:rPr>
              <a:t> Institute, Norvège</a:t>
            </a:r>
            <a:r>
              <a:rPr lang="fr-FR" sz="2200" spc="-1">
                <a:solidFill>
                  <a:srgbClr val="777777"/>
                </a:solidFill>
                <a:latin typeface="Arial Narrow"/>
              </a:rPr>
              <a:t>) – </a:t>
            </a:r>
            <a:r>
              <a:rPr lang="en-US" sz="2200" spc="-1" err="1">
                <a:solidFill>
                  <a:srgbClr val="777777"/>
                </a:solidFill>
                <a:latin typeface="Arial Narrow"/>
              </a:rPr>
              <a:t>mondial</a:t>
            </a:r>
            <a:r>
              <a:rPr lang="en-US" sz="2200" spc="-1">
                <a:solidFill>
                  <a:srgbClr val="777777"/>
                </a:solidFill>
                <a:latin typeface="Arial Narrow"/>
              </a:rPr>
              <a:t> </a:t>
            </a:r>
            <a:r>
              <a:rPr lang="en-US" sz="2000" spc="-1">
                <a:ea typeface="+mn-lt"/>
                <a:cs typeface="+mn-lt"/>
                <a:hlinkClick r:id="rId4"/>
              </a:rPr>
              <a:t>https://opendrift.github.io</a:t>
            </a:r>
            <a:endParaRPr lang="en-US" sz="2000" b="0" strike="noStrike" spc="-1">
              <a:solidFill>
                <a:srgbClr val="004C93"/>
              </a:solidFill>
              <a:latin typeface="Arial"/>
              <a:cs typeface="Arial"/>
            </a:endParaRPr>
          </a:p>
          <a:p>
            <a:pPr marL="742950" lvl="1" indent="-285750">
              <a:spcBef>
                <a:spcPts val="600"/>
              </a:spcBef>
              <a:spcAft>
                <a:spcPts val="600"/>
              </a:spcAft>
              <a:buClr>
                <a:srgbClr val="004C93"/>
              </a:buClr>
              <a:buFont typeface="Arial Narrow"/>
              <a:buChar char="□"/>
            </a:pPr>
            <a:r>
              <a:rPr lang="en-US" sz="2200" spc="-1">
                <a:solidFill>
                  <a:srgbClr val="777777"/>
                </a:solidFill>
                <a:latin typeface="Arial Narrow"/>
              </a:rPr>
              <a:t>MOTHY (</a:t>
            </a:r>
            <a:r>
              <a:rPr lang="en-US" sz="2200" i="1" spc="-1" err="1">
                <a:solidFill>
                  <a:srgbClr val="777777"/>
                </a:solidFill>
                <a:latin typeface="Arial Narrow"/>
              </a:rPr>
              <a:t>Météo</a:t>
            </a:r>
            <a:r>
              <a:rPr lang="en-US" sz="2200" i="1" spc="-1">
                <a:solidFill>
                  <a:srgbClr val="777777"/>
                </a:solidFill>
                <a:latin typeface="Arial Narrow"/>
              </a:rPr>
              <a:t>-France, France</a:t>
            </a:r>
            <a:r>
              <a:rPr lang="en-US" sz="2200" spc="-1">
                <a:solidFill>
                  <a:srgbClr val="777777"/>
                </a:solidFill>
                <a:latin typeface="Arial Narrow"/>
              </a:rPr>
              <a:t>)</a:t>
            </a:r>
            <a:r>
              <a:rPr lang="en-US" sz="2000" spc="-1">
                <a:solidFill>
                  <a:srgbClr val="777777"/>
                </a:solidFill>
                <a:latin typeface="Arial Narrow"/>
              </a:rPr>
              <a:t> </a:t>
            </a:r>
            <a:r>
              <a:rPr lang="en-GB" sz="2200" spc="-1">
                <a:solidFill>
                  <a:srgbClr val="777777"/>
                </a:solidFill>
                <a:latin typeface="Arial Narrow"/>
              </a:rPr>
              <a:t>dans le cadre du SIUPN – worldwide</a:t>
            </a:r>
          </a:p>
          <a:p>
            <a:pPr marL="742950" lvl="1" indent="-285750">
              <a:spcBef>
                <a:spcPts val="600"/>
              </a:spcBef>
              <a:spcAft>
                <a:spcPts val="600"/>
              </a:spcAft>
              <a:buClr>
                <a:srgbClr val="004C93"/>
              </a:buClr>
              <a:buFont typeface="Arial Narrow"/>
              <a:buChar char="□"/>
            </a:pPr>
            <a:r>
              <a:rPr lang="en-GB" sz="2200" spc="-1">
                <a:solidFill>
                  <a:srgbClr val="777777"/>
                </a:solidFill>
                <a:latin typeface="Arial Narrow"/>
              </a:rPr>
              <a:t>WITOIL (</a:t>
            </a:r>
            <a:r>
              <a:rPr lang="en-GB" sz="2200" i="1" spc="-1">
                <a:solidFill>
                  <a:srgbClr val="777777"/>
                </a:solidFill>
                <a:latin typeface="Arial Narrow"/>
                <a:ea typeface="+mn-lt"/>
                <a:cs typeface="+mn-lt"/>
              </a:rPr>
              <a:t>CMCC </a:t>
            </a:r>
            <a:r>
              <a:rPr lang="en-GB" sz="2000" i="1" spc="-1">
                <a:solidFill>
                  <a:schemeClr val="bg1">
                    <a:lumMod val="50000"/>
                  </a:schemeClr>
                </a:solidFill>
                <a:ea typeface="+mn-lt"/>
                <a:cs typeface="+mn-lt"/>
              </a:rPr>
              <a:t>The Euro-Mediterranean Centre for Climate Change</a:t>
            </a:r>
            <a:r>
              <a:rPr lang="en-GB" sz="2200" i="1" spc="-1">
                <a:solidFill>
                  <a:srgbClr val="777777"/>
                </a:solidFill>
                <a:latin typeface="Arial Narrow"/>
                <a:ea typeface="+mn-lt"/>
                <a:cs typeface="+mn-lt"/>
              </a:rPr>
              <a:t>, Italie</a:t>
            </a:r>
            <a:r>
              <a:rPr lang="en-GB" sz="2200" spc="-1">
                <a:solidFill>
                  <a:srgbClr val="777777"/>
                </a:solidFill>
                <a:latin typeface="Arial Narrow"/>
                <a:ea typeface="+mn-lt"/>
                <a:cs typeface="+mn-lt"/>
              </a:rPr>
              <a:t>), </a:t>
            </a:r>
            <a:r>
              <a:rPr lang="en-GB" sz="2200" spc="-1" err="1">
                <a:solidFill>
                  <a:srgbClr val="777777"/>
                </a:solidFill>
                <a:latin typeface="Arial Narrow"/>
                <a:ea typeface="+mn-lt"/>
                <a:cs typeface="+mn-lt"/>
              </a:rPr>
              <a:t>en</a:t>
            </a:r>
            <a:r>
              <a:rPr lang="en-GB" sz="2200" spc="-1">
                <a:solidFill>
                  <a:srgbClr val="777777"/>
                </a:solidFill>
                <a:latin typeface="Arial Narrow"/>
                <a:ea typeface="+mn-lt"/>
                <a:cs typeface="+mn-lt"/>
              </a:rPr>
              <a:t> </a:t>
            </a:r>
            <a:r>
              <a:rPr lang="en-GB" sz="2200" spc="-1" err="1">
                <a:solidFill>
                  <a:srgbClr val="777777"/>
                </a:solidFill>
                <a:latin typeface="Arial Narrow"/>
                <a:ea typeface="+mn-lt"/>
                <a:cs typeface="+mn-lt"/>
              </a:rPr>
              <a:t>ligne</a:t>
            </a:r>
            <a:r>
              <a:rPr lang="en-GB" sz="2200" spc="-1">
                <a:solidFill>
                  <a:srgbClr val="777777"/>
                </a:solidFill>
                <a:latin typeface="Arial Narrow"/>
                <a:ea typeface="+mn-lt"/>
                <a:cs typeface="+mn-lt"/>
              </a:rPr>
              <a:t> / </a:t>
            </a:r>
            <a:r>
              <a:rPr lang="en-GB" sz="2200" spc="-1" err="1">
                <a:solidFill>
                  <a:srgbClr val="777777"/>
                </a:solidFill>
                <a:latin typeface="Arial Narrow"/>
                <a:ea typeface="+mn-lt"/>
                <a:cs typeface="+mn-lt"/>
              </a:rPr>
              <a:t>mondial</a:t>
            </a:r>
            <a:r>
              <a:rPr lang="en-GB" sz="2200" spc="-1">
                <a:solidFill>
                  <a:srgbClr val="777777"/>
                </a:solidFill>
                <a:latin typeface="Arial Narrow"/>
                <a:ea typeface="+mn-lt"/>
                <a:cs typeface="+mn-lt"/>
              </a:rPr>
              <a:t> </a:t>
            </a:r>
            <a:r>
              <a:rPr lang="en-GB" sz="2000" spc="-1">
                <a:ea typeface="+mn-lt"/>
                <a:cs typeface="+mn-lt"/>
                <a:hlinkClick r:id="rId5"/>
              </a:rPr>
              <a:t>http://witoil.com/app.html</a:t>
            </a:r>
            <a:endParaRPr lang="en-GB" sz="2000" spc="-1">
              <a:solidFill>
                <a:srgbClr val="777777"/>
              </a:solidFill>
              <a:latin typeface="Arial Narrow"/>
            </a:endParaRPr>
          </a:p>
        </p:txBody>
      </p:sp>
      <p:sp>
        <p:nvSpPr>
          <p:cNvPr id="246" name="Rectangle 12"/>
          <p:cNvSpPr/>
          <p:nvPr/>
        </p:nvSpPr>
        <p:spPr>
          <a:xfrm>
            <a:off x="257757" y="1123788"/>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48" name="ZoneTexte 9"/>
          <p:cNvSpPr/>
          <p:nvPr/>
        </p:nvSpPr>
        <p:spPr>
          <a:xfrm>
            <a:off x="284339" y="187919"/>
            <a:ext cx="8280000"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buClr>
                <a:srgbClr val="004C93"/>
              </a:buClr>
            </a:pPr>
            <a:r>
              <a:rPr lang="en-US" sz="2200" b="1" spc="-1">
                <a:solidFill>
                  <a:srgbClr val="777777"/>
                </a:solidFill>
                <a:latin typeface="Arial Narrow"/>
              </a:rPr>
              <a:t>Exemples de modèles (commercial software / opensource / institutional)</a:t>
            </a:r>
          </a:p>
          <a:p>
            <a:pPr>
              <a:lnSpc>
                <a:spcPct val="100000"/>
              </a:lnSpc>
              <a:buNone/>
            </a:pPr>
            <a:endParaRPr lang="en-GB" sz="2400" b="0" strike="noStrike" spc="-1">
              <a:solidFill>
                <a:srgbClr val="777777"/>
              </a:solidFill>
              <a:latin typeface="Arial"/>
            </a:endParaRPr>
          </a:p>
        </p:txBody>
      </p:sp>
    </p:spTree>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PlaceHolder 1"/>
          <p:cNvSpPr>
            <a:spLocks noGrp="1"/>
          </p:cNvSpPr>
          <p:nvPr>
            <p:ph/>
          </p:nvPr>
        </p:nvSpPr>
        <p:spPr>
          <a:xfrm>
            <a:off x="250920" y="143280"/>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en-GB" sz="2400" b="0" strike="noStrike" spc="-1">
                <a:solidFill>
                  <a:srgbClr val="777777"/>
                </a:solidFill>
                <a:latin typeface="Arial"/>
              </a:rPr>
              <a:t>OILMAP (RPS) - </a:t>
            </a:r>
            <a:r>
              <a:rPr lang="en-GB" sz="2400" b="0" strike="noStrike" spc="-1" err="1">
                <a:solidFill>
                  <a:srgbClr val="777777"/>
                </a:solidFill>
                <a:latin typeface="Arial"/>
              </a:rPr>
              <a:t>déterministe</a:t>
            </a:r>
            <a:r>
              <a:rPr lang="en-GB" sz="2400" b="0" strike="noStrike" spc="-1">
                <a:solidFill>
                  <a:srgbClr val="777777"/>
                </a:solidFill>
                <a:latin typeface="Arial"/>
              </a:rPr>
              <a:t> </a:t>
            </a:r>
            <a:r>
              <a:rPr lang="en-GB" sz="1600" spc="-1">
                <a:solidFill>
                  <a:srgbClr val="777777"/>
                </a:solidFill>
                <a:latin typeface="Arial"/>
              </a:rPr>
              <a:t>(</a:t>
            </a:r>
            <a:r>
              <a:rPr lang="en-GB" sz="1600" spc="-1" err="1">
                <a:solidFill>
                  <a:srgbClr val="777777"/>
                </a:solidFill>
                <a:latin typeface="Arial"/>
              </a:rPr>
              <a:t>cas</a:t>
            </a:r>
            <a:r>
              <a:rPr lang="en-GB" sz="1600" spc="-1">
                <a:solidFill>
                  <a:srgbClr val="777777"/>
                </a:solidFill>
                <a:latin typeface="Arial"/>
              </a:rPr>
              <a:t> </a:t>
            </a:r>
            <a:r>
              <a:rPr lang="en-GB" sz="1600" spc="-1" err="1">
                <a:solidFill>
                  <a:srgbClr val="777777"/>
                </a:solidFill>
                <a:latin typeface="Arial"/>
              </a:rPr>
              <a:t>réel</a:t>
            </a:r>
            <a:r>
              <a:rPr lang="en-GB" sz="1600" spc="-1">
                <a:solidFill>
                  <a:srgbClr val="777777"/>
                </a:solidFill>
                <a:latin typeface="Arial"/>
              </a:rPr>
              <a:t> et étude)</a:t>
            </a:r>
            <a:endParaRPr lang="fr-FR" sz="1600" b="0" strike="noStrike" spc="-1">
              <a:solidFill>
                <a:srgbClr val="777777"/>
              </a:solidFill>
              <a:latin typeface="Arial Narrow"/>
            </a:endParaRPr>
          </a:p>
        </p:txBody>
      </p:sp>
      <p:sp>
        <p:nvSpPr>
          <p:cNvPr id="315" name="ZoneTexte 8"/>
          <p:cNvSpPr/>
          <p:nvPr/>
        </p:nvSpPr>
        <p:spPr>
          <a:xfrm>
            <a:off x="250920" y="913891"/>
            <a:ext cx="8280000" cy="119988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r>
              <a:rPr lang="fr-FR" sz="2400" b="0" strike="noStrike" spc="-1">
                <a:solidFill>
                  <a:srgbClr val="777777"/>
                </a:solidFill>
                <a:latin typeface="Arial Narrow"/>
              </a:rPr>
              <a:t>OILMAP (RPS) fournit des prévisions sur le </a:t>
            </a:r>
            <a:r>
              <a:rPr lang="fr-FR" sz="2400" spc="-1">
                <a:solidFill>
                  <a:srgbClr val="777777"/>
                </a:solidFill>
                <a:latin typeface="Arial Narrow"/>
              </a:rPr>
              <a:t>transport des</a:t>
            </a:r>
            <a:r>
              <a:rPr lang="fr-FR" sz="2400" b="0" strike="noStrike" spc="-1">
                <a:solidFill>
                  <a:srgbClr val="777777"/>
                </a:solidFill>
                <a:latin typeface="Arial Narrow"/>
              </a:rPr>
              <a:t> hydrocarbures déversés et leur </a:t>
            </a:r>
            <a:r>
              <a:rPr lang="fr-FR" sz="2400" spc="-1">
                <a:solidFill>
                  <a:srgbClr val="777777"/>
                </a:solidFill>
                <a:latin typeface="Arial Narrow"/>
              </a:rPr>
              <a:t>comportement</a:t>
            </a:r>
            <a:r>
              <a:rPr lang="fr-FR" sz="2400" b="0" strike="noStrike" spc="-1">
                <a:solidFill>
                  <a:srgbClr val="777777"/>
                </a:solidFill>
                <a:latin typeface="Arial Narrow"/>
              </a:rPr>
              <a:t>.</a:t>
            </a:r>
            <a:endParaRPr lang="fr-FR" sz="2400" b="0" strike="noStrike" spc="-1">
              <a:latin typeface="Arial"/>
            </a:endParaRPr>
          </a:p>
        </p:txBody>
      </p:sp>
      <p:sp>
        <p:nvSpPr>
          <p:cNvPr id="316" name="Rectangle 12"/>
          <p:cNvSpPr/>
          <p:nvPr/>
        </p:nvSpPr>
        <p:spPr>
          <a:xfrm>
            <a:off x="250920" y="913891"/>
            <a:ext cx="241158"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2" name="oilmap_presentation">
            <a:hlinkClick r:id="" action="ppaction://media"/>
            <a:extLst>
              <a:ext uri="{FF2B5EF4-FFF2-40B4-BE49-F238E27FC236}">
                <a16:creationId xmlns:a16="http://schemas.microsoft.com/office/drawing/2014/main" id="{4150F11D-09A6-E175-61E9-07B68A82F0EF}"/>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44658" y="2176543"/>
            <a:ext cx="7338447" cy="3986938"/>
          </a:xfrm>
          <a:prstGeom prst="rect">
            <a:avLst/>
          </a:prstGeom>
        </p:spPr>
      </p:pic>
    </p:spTree>
    <p:extLst>
      <p:ext uri="{BB962C8B-B14F-4D97-AF65-F5344CB8AC3E}">
        <p14:creationId xmlns:p14="http://schemas.microsoft.com/office/powerpoint/2010/main" val="963101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extLst>
    <p:ext uri="{6950BFC3-D8DA-4A85-94F7-54DA5524770B}">
      <p188:commentRel xmlns:p188="http://schemas.microsoft.com/office/powerpoint/2018/8/main" r:id="rId5"/>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ZoneTexte 2"/>
          <p:cNvSpPr/>
          <p:nvPr/>
        </p:nvSpPr>
        <p:spPr>
          <a:xfrm>
            <a:off x="50312" y="2599457"/>
            <a:ext cx="3767035"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GB" sz="2400" b="0" strike="noStrike" spc="-1" err="1">
                <a:solidFill>
                  <a:srgbClr val="004C93"/>
                </a:solidFill>
                <a:latin typeface="Arial Narrow"/>
              </a:rPr>
              <a:t>Modèle</a:t>
            </a:r>
            <a:r>
              <a:rPr lang="en-GB" sz="2400" b="0" strike="noStrike" spc="-1">
                <a:solidFill>
                  <a:srgbClr val="004C93"/>
                </a:solidFill>
                <a:latin typeface="Arial Narrow"/>
              </a:rPr>
              <a:t> </a:t>
            </a:r>
            <a:r>
              <a:rPr lang="en-GB" sz="2400" b="0" strike="noStrike" spc="-1" err="1">
                <a:solidFill>
                  <a:srgbClr val="004C93"/>
                </a:solidFill>
                <a:latin typeface="Arial Narrow"/>
              </a:rPr>
              <a:t>stochastique</a:t>
            </a:r>
            <a:endParaRPr lang="en-GB" sz="2400" b="0" strike="noStrike" spc="-1">
              <a:solidFill>
                <a:srgbClr val="004C93"/>
              </a:solidFill>
              <a:latin typeface="Arial Narrow"/>
            </a:endParaRPr>
          </a:p>
          <a:p>
            <a:pPr algn="ctr">
              <a:lnSpc>
                <a:spcPct val="100000"/>
              </a:lnSpc>
              <a:buNone/>
            </a:pPr>
            <a:r>
              <a:rPr lang="en-GB" sz="2400" b="0" strike="noStrike" spc="-1">
                <a:solidFill>
                  <a:srgbClr val="004C93"/>
                </a:solidFill>
                <a:latin typeface="Arial Narrow"/>
              </a:rPr>
              <a:t>(</a:t>
            </a:r>
            <a:r>
              <a:rPr lang="en-GB" sz="2400" b="0" strike="noStrike" spc="-1" err="1">
                <a:solidFill>
                  <a:srgbClr val="004C93"/>
                </a:solidFill>
                <a:latin typeface="Arial Narrow"/>
              </a:rPr>
              <a:t>combinaison</a:t>
            </a:r>
            <a:r>
              <a:rPr lang="en-GB" sz="2400" b="0" strike="noStrike" spc="-1">
                <a:solidFill>
                  <a:srgbClr val="004C93"/>
                </a:solidFill>
                <a:latin typeface="Arial Narrow"/>
              </a:rPr>
              <a:t> de 500 </a:t>
            </a:r>
            <a:r>
              <a:rPr lang="en-GB" sz="2400" spc="-1">
                <a:solidFill>
                  <a:srgbClr val="004C93"/>
                </a:solidFill>
                <a:latin typeface="Arial Narrow"/>
              </a:rPr>
              <a:t>scénarios</a:t>
            </a:r>
            <a:r>
              <a:rPr lang="en-GB" sz="2400" b="0" strike="noStrike" spc="-1">
                <a:solidFill>
                  <a:srgbClr val="004C93"/>
                </a:solidFill>
                <a:latin typeface="Arial Narrow"/>
              </a:rPr>
              <a:t>)</a:t>
            </a:r>
            <a:endParaRPr lang="fr-FR" sz="2400" b="0" strike="noStrike" spc="-1">
              <a:latin typeface="Arial"/>
            </a:endParaRPr>
          </a:p>
        </p:txBody>
      </p:sp>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b="0" strike="noStrike" spc="-1">
                <a:solidFill>
                  <a:srgbClr val="777777"/>
                </a:solidFill>
                <a:latin typeface="Arial"/>
              </a:rPr>
              <a:t>OILMAP (RPS) - </a:t>
            </a:r>
            <a:r>
              <a:rPr lang="en-GB" sz="2400" b="0" strike="noStrike" spc="-1" err="1">
                <a:solidFill>
                  <a:srgbClr val="777777"/>
                </a:solidFill>
                <a:latin typeface="Arial"/>
              </a:rPr>
              <a:t>stochastique</a:t>
            </a:r>
            <a:r>
              <a:rPr lang="en-GB" sz="2400" spc="-1">
                <a:solidFill>
                  <a:srgbClr val="777777"/>
                </a:solidFill>
                <a:latin typeface="Arial"/>
              </a:rPr>
              <a:t> </a:t>
            </a:r>
            <a:r>
              <a:rPr lang="en-GB" sz="1600" spc="-1">
                <a:solidFill>
                  <a:srgbClr val="777777"/>
                </a:solidFill>
                <a:latin typeface="Arial"/>
                <a:cs typeface="Arial"/>
              </a:rPr>
              <a:t>(</a:t>
            </a:r>
            <a:r>
              <a:rPr lang="en-GB" sz="1600" spc="-1">
                <a:solidFill>
                  <a:srgbClr val="777777"/>
                </a:solidFill>
                <a:latin typeface="Arial"/>
              </a:rPr>
              <a:t>étude</a:t>
            </a:r>
            <a:r>
              <a:rPr lang="en-GB" sz="1600" spc="-1">
                <a:solidFill>
                  <a:srgbClr val="777777"/>
                </a:solidFill>
                <a:latin typeface="Arial"/>
                <a:cs typeface="Arial"/>
              </a:rPr>
              <a:t>)</a:t>
            </a:r>
          </a:p>
          <a:p>
            <a:pPr>
              <a:lnSpc>
                <a:spcPct val="100000"/>
              </a:lnSpc>
              <a:buNone/>
            </a:pPr>
            <a:endParaRPr lang="en-GB" sz="2400" b="0" strike="noStrike" spc="-1">
              <a:solidFill>
                <a:srgbClr val="777777"/>
              </a:solidFill>
              <a:latin typeface="Arial"/>
            </a:endParaRPr>
          </a:p>
        </p:txBody>
      </p:sp>
      <p:pic>
        <p:nvPicPr>
          <p:cNvPr id="328" name="Image 71"/>
          <p:cNvPicPr/>
          <p:nvPr/>
        </p:nvPicPr>
        <p:blipFill>
          <a:blip r:embed="rId3"/>
          <a:stretch/>
        </p:blipFill>
        <p:spPr>
          <a:xfrm>
            <a:off x="3708000" y="1196640"/>
            <a:ext cx="3543120" cy="4571640"/>
          </a:xfrm>
          <a:prstGeom prst="rect">
            <a:avLst/>
          </a:prstGeom>
          <a:ln w="0">
            <a:noFill/>
          </a:ln>
        </p:spPr>
      </p:pic>
    </p:spTree>
    <p:extLst>
      <p:ext uri="{BB962C8B-B14F-4D97-AF65-F5344CB8AC3E}">
        <p14:creationId xmlns:p14="http://schemas.microsoft.com/office/powerpoint/2010/main" val="3199760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ZoneTexte 2"/>
          <p:cNvSpPr/>
          <p:nvPr/>
        </p:nvSpPr>
        <p:spPr>
          <a:xfrm>
            <a:off x="505684" y="1984740"/>
            <a:ext cx="3899520" cy="304553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endParaRPr lang="fr-FR" sz="2000" b="0" strike="noStrike" spc="-1">
              <a:latin typeface="Arial Narrow" panose="020B0606020202030204" pitchFamily="34" charset="0"/>
            </a:endParaRPr>
          </a:p>
          <a:p>
            <a:pPr algn="ctr">
              <a:lnSpc>
                <a:spcPct val="100000"/>
              </a:lnSpc>
              <a:buNone/>
            </a:pPr>
            <a:endParaRPr lang="fr-FR" sz="2000" b="0" strike="noStrike" spc="-1">
              <a:latin typeface="Arial Narrow" panose="020B0606020202030204" pitchFamily="34" charset="0"/>
            </a:endParaRPr>
          </a:p>
          <a:p>
            <a:pPr algn="ctr">
              <a:lnSpc>
                <a:spcPct val="100000"/>
              </a:lnSpc>
              <a:buNone/>
            </a:pPr>
            <a:r>
              <a:rPr lang="fr-FR" sz="2000" b="0" strike="noStrike" spc="-1">
                <a:solidFill>
                  <a:srgbClr val="777777"/>
                </a:solidFill>
                <a:latin typeface="Arial Narrow" panose="020B0606020202030204" pitchFamily="34" charset="0"/>
              </a:rPr>
              <a:t>Probabilité de présence de la nappe indépendamment du temps </a:t>
            </a:r>
            <a:endParaRPr lang="fr-FR" sz="2400" b="0" strike="noStrike" spc="-1">
              <a:latin typeface="Arial Narrow" panose="020B0606020202030204" pitchFamily="34" charset="0"/>
            </a:endParaRPr>
          </a:p>
          <a:p>
            <a:pPr algn="ctr">
              <a:lnSpc>
                <a:spcPct val="100000"/>
              </a:lnSpc>
              <a:buNone/>
            </a:pPr>
            <a:endParaRPr lang="fr-FR" sz="2400" b="0" strike="noStrike" spc="-1">
              <a:latin typeface="Arial Narrow" panose="020B0606020202030204" pitchFamily="34" charset="0"/>
            </a:endParaRPr>
          </a:p>
          <a:p>
            <a:pPr algn="ctr">
              <a:lnSpc>
                <a:spcPct val="100000"/>
              </a:lnSpc>
              <a:buNone/>
            </a:pPr>
            <a:endParaRPr lang="fr-FR" sz="2400" b="0" strike="noStrike" spc="-1">
              <a:latin typeface="Arial Narrow" panose="020B0606020202030204" pitchFamily="34" charset="0"/>
            </a:endParaRPr>
          </a:p>
          <a:p>
            <a:pPr algn="ctr">
              <a:lnSpc>
                <a:spcPct val="100000"/>
              </a:lnSpc>
              <a:buNone/>
            </a:pPr>
            <a:endParaRPr lang="fr-FR" sz="2400" b="0" strike="noStrike" spc="-1">
              <a:latin typeface="Arial Narrow" panose="020B0606020202030204" pitchFamily="34" charset="0"/>
            </a:endParaRPr>
          </a:p>
          <a:p>
            <a:pPr algn="ctr">
              <a:lnSpc>
                <a:spcPct val="100000"/>
              </a:lnSpc>
              <a:buNone/>
            </a:pPr>
            <a:r>
              <a:rPr lang="fr-FR" sz="2000" b="0" strike="noStrike" spc="-1">
                <a:solidFill>
                  <a:srgbClr val="777777"/>
                </a:solidFill>
                <a:latin typeface="Arial Narrow" panose="020B0606020202030204" pitchFamily="34" charset="0"/>
              </a:rPr>
              <a:t>Temps minimum pour atteindre la côte</a:t>
            </a:r>
            <a:endParaRPr lang="fr-FR" sz="2000" b="0" strike="noStrike" spc="-1">
              <a:latin typeface="Arial Narrow" panose="020B0606020202030204" pitchFamily="34" charset="0"/>
            </a:endParaRPr>
          </a:p>
          <a:p>
            <a:pPr algn="ctr">
              <a:lnSpc>
                <a:spcPct val="100000"/>
              </a:lnSpc>
              <a:buNone/>
            </a:pPr>
            <a:endParaRPr lang="fr-FR" sz="2000" b="0" strike="noStrike" spc="-1">
              <a:latin typeface="Arial Narrow" panose="020B0606020202030204" pitchFamily="34" charset="0"/>
            </a:endParaRPr>
          </a:p>
        </p:txBody>
      </p:sp>
      <p:sp>
        <p:nvSpPr>
          <p:cNvPr id="332" name="PlaceHolder 1"/>
          <p:cNvSpPr>
            <a:spLocks noGrp="1"/>
          </p:cNvSpPr>
          <p:nvPr>
            <p:ph type="title"/>
          </p:nvPr>
        </p:nvSpPr>
        <p:spPr>
          <a:xfrm>
            <a:off x="142920" y="33228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33"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34" name="Groupe 7"/>
          <p:cNvGrpSpPr/>
          <p:nvPr/>
        </p:nvGrpSpPr>
        <p:grpSpPr>
          <a:xfrm>
            <a:off x="8645400" y="-720"/>
            <a:ext cx="318960" cy="693000"/>
            <a:chOff x="8645400" y="-720"/>
            <a:chExt cx="318960" cy="693000"/>
          </a:xfrm>
        </p:grpSpPr>
        <p:sp>
          <p:nvSpPr>
            <p:cNvPr id="335"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36"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37"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38" name="ZoneTexte 11"/>
          <p:cNvSpPr/>
          <p:nvPr/>
        </p:nvSpPr>
        <p:spPr>
          <a:xfrm>
            <a:off x="287640" y="123480"/>
            <a:ext cx="8424720" cy="82954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b="0" strike="noStrike" spc="-1">
                <a:solidFill>
                  <a:srgbClr val="777777"/>
                </a:solidFill>
                <a:latin typeface="Arial"/>
              </a:rPr>
              <a:t>OILMAP (RPS) - </a:t>
            </a:r>
            <a:r>
              <a:rPr lang="en-GB" sz="2400" b="0" strike="noStrike" spc="-1" err="1">
                <a:solidFill>
                  <a:srgbClr val="777777"/>
                </a:solidFill>
                <a:latin typeface="Arial"/>
              </a:rPr>
              <a:t>stochastique</a:t>
            </a:r>
            <a:r>
              <a:rPr lang="en-GB" sz="2400" spc="-1">
                <a:solidFill>
                  <a:srgbClr val="777777"/>
                </a:solidFill>
                <a:latin typeface="Arial"/>
              </a:rPr>
              <a:t> </a:t>
            </a:r>
            <a:r>
              <a:rPr lang="en-GB" sz="1600" spc="-1">
                <a:solidFill>
                  <a:srgbClr val="777777"/>
                </a:solidFill>
                <a:latin typeface="Arial"/>
                <a:cs typeface="Arial"/>
              </a:rPr>
              <a:t>(</a:t>
            </a:r>
            <a:r>
              <a:rPr lang="en-GB" sz="1600" spc="-1">
                <a:solidFill>
                  <a:srgbClr val="777777"/>
                </a:solidFill>
                <a:latin typeface="Arial"/>
              </a:rPr>
              <a:t>étude</a:t>
            </a:r>
            <a:r>
              <a:rPr lang="en-GB" sz="1600" spc="-1">
                <a:solidFill>
                  <a:srgbClr val="777777"/>
                </a:solidFill>
                <a:latin typeface="Arial"/>
                <a:cs typeface="Arial"/>
              </a:rPr>
              <a:t>)</a:t>
            </a:r>
          </a:p>
          <a:p>
            <a:pPr>
              <a:lnSpc>
                <a:spcPct val="100000"/>
              </a:lnSpc>
              <a:buNone/>
            </a:pPr>
            <a:endParaRPr lang="en-GB" sz="2400" b="0" strike="noStrike" spc="-1">
              <a:solidFill>
                <a:srgbClr val="777777"/>
              </a:solidFill>
              <a:latin typeface="Arial"/>
            </a:endParaRPr>
          </a:p>
        </p:txBody>
      </p:sp>
      <p:pic>
        <p:nvPicPr>
          <p:cNvPr id="339" name="Picture 2"/>
          <p:cNvPicPr/>
          <p:nvPr/>
        </p:nvPicPr>
        <p:blipFill>
          <a:blip r:embed="rId3"/>
          <a:stretch/>
        </p:blipFill>
        <p:spPr>
          <a:xfrm>
            <a:off x="4393343" y="1522440"/>
            <a:ext cx="3620020" cy="4522680"/>
          </a:xfrm>
          <a:prstGeom prst="rect">
            <a:avLst/>
          </a:prstGeom>
          <a:ln w="0">
            <a:noFill/>
          </a:ln>
        </p:spPr>
      </p:pic>
      <p:sp>
        <p:nvSpPr>
          <p:cNvPr id="342" name="ZoneTexte 15"/>
          <p:cNvSpPr/>
          <p:nvPr/>
        </p:nvSpPr>
        <p:spPr>
          <a:xfrm>
            <a:off x="4319841" y="747960"/>
            <a:ext cx="3767035" cy="829543"/>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GB" sz="2400" b="0" strike="noStrike" spc="-1" err="1">
                <a:solidFill>
                  <a:srgbClr val="004C93"/>
                </a:solidFill>
                <a:latin typeface="Arial Narrow"/>
              </a:rPr>
              <a:t>Modèle</a:t>
            </a:r>
            <a:r>
              <a:rPr lang="en-GB" sz="2400" b="0" strike="noStrike" spc="-1">
                <a:solidFill>
                  <a:srgbClr val="004C93"/>
                </a:solidFill>
                <a:latin typeface="Arial Narrow"/>
              </a:rPr>
              <a:t> </a:t>
            </a:r>
            <a:r>
              <a:rPr lang="en-GB" sz="2400" b="0" strike="noStrike" spc="-1" err="1">
                <a:solidFill>
                  <a:srgbClr val="004C93"/>
                </a:solidFill>
                <a:latin typeface="Arial Narrow"/>
              </a:rPr>
              <a:t>stochastique</a:t>
            </a:r>
            <a:endParaRPr lang="en-GB" sz="2400" b="0" strike="noStrike" spc="-1">
              <a:solidFill>
                <a:srgbClr val="004C93"/>
              </a:solidFill>
              <a:latin typeface="Arial Narrow"/>
            </a:endParaRPr>
          </a:p>
          <a:p>
            <a:pPr algn="ctr"/>
            <a:r>
              <a:rPr lang="en-GB" sz="2400" spc="-1">
                <a:solidFill>
                  <a:srgbClr val="004C93"/>
                </a:solidFill>
                <a:latin typeface="Arial Narrow"/>
              </a:rPr>
              <a:t>(</a:t>
            </a:r>
            <a:r>
              <a:rPr lang="en-GB" sz="2400" spc="-1" err="1">
                <a:solidFill>
                  <a:srgbClr val="004C93"/>
                </a:solidFill>
                <a:latin typeface="Arial Narrow"/>
              </a:rPr>
              <a:t>combinaison</a:t>
            </a:r>
            <a:r>
              <a:rPr lang="en-GB" sz="2400" spc="-1">
                <a:solidFill>
                  <a:srgbClr val="004C93"/>
                </a:solidFill>
                <a:latin typeface="Arial Narrow"/>
              </a:rPr>
              <a:t> de 500 </a:t>
            </a:r>
            <a:r>
              <a:rPr lang="en-GB" sz="2400" spc="-1" err="1">
                <a:solidFill>
                  <a:srgbClr val="004C93"/>
                </a:solidFill>
                <a:latin typeface="Arial Narrow"/>
              </a:rPr>
              <a:t>scénarios</a:t>
            </a:r>
            <a:r>
              <a:rPr lang="en-GB" sz="2400" spc="-1">
                <a:solidFill>
                  <a:srgbClr val="004C93"/>
                </a:solidFill>
                <a:latin typeface="Arial Narrow"/>
              </a:rPr>
              <a:t>)</a:t>
            </a:r>
            <a:endParaRPr lang="fr-FR" sz="2400" spc="-1">
              <a:solidFill>
                <a:srgbClr val="004C93"/>
              </a:solidFill>
              <a:latin typeface="Arial Narrow"/>
            </a:endParaRPr>
          </a:p>
        </p:txBody>
      </p:sp>
    </p:spTree>
    <p:extLst>
      <p:ext uri="{BB962C8B-B14F-4D97-AF65-F5344CB8AC3E}">
        <p14:creationId xmlns:p14="http://schemas.microsoft.com/office/powerpoint/2010/main" val="127051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7823BC6-BF42-4475-BCBD-8CDE98CDE98E}"/>
              </a:ext>
            </a:extLst>
          </p:cNvPr>
          <p:cNvPicPr>
            <a:picLocks noChangeAspect="1"/>
          </p:cNvPicPr>
          <p:nvPr/>
        </p:nvPicPr>
        <p:blipFill>
          <a:blip r:embed="rId3"/>
          <a:stretch>
            <a:fillRect/>
          </a:stretch>
        </p:blipFill>
        <p:spPr>
          <a:xfrm>
            <a:off x="3977550" y="3098948"/>
            <a:ext cx="4917061" cy="3221937"/>
          </a:xfrm>
          <a:prstGeom prst="rect">
            <a:avLst/>
          </a:prstGeom>
        </p:spPr>
      </p:pic>
      <p:pic>
        <p:nvPicPr>
          <p:cNvPr id="10" name="Image 9">
            <a:extLst>
              <a:ext uri="{FF2B5EF4-FFF2-40B4-BE49-F238E27FC236}">
                <a16:creationId xmlns:a16="http://schemas.microsoft.com/office/drawing/2014/main" id="{FB6A7158-3A40-4814-9184-0B6B52C12F57}"/>
              </a:ext>
            </a:extLst>
          </p:cNvPr>
          <p:cNvPicPr>
            <a:picLocks noChangeAspect="1"/>
          </p:cNvPicPr>
          <p:nvPr/>
        </p:nvPicPr>
        <p:blipFill>
          <a:blip r:embed="rId4"/>
          <a:stretch>
            <a:fillRect/>
          </a:stretch>
        </p:blipFill>
        <p:spPr>
          <a:xfrm>
            <a:off x="270560" y="3720725"/>
            <a:ext cx="3591759" cy="2305788"/>
          </a:xfrm>
          <a:prstGeom prst="rect">
            <a:avLst/>
          </a:prstGeom>
        </p:spPr>
      </p:pic>
      <p:sp>
        <p:nvSpPr>
          <p:cNvPr id="343" name="PlaceHolder 1"/>
          <p:cNvSpPr>
            <a:spLocks noGrp="1"/>
          </p:cNvSpPr>
          <p:nvPr>
            <p:ph/>
          </p:nvPr>
        </p:nvSpPr>
        <p:spPr>
          <a:xfrm>
            <a:off x="250920" y="143280"/>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en-GB" sz="2400" b="0" strike="noStrike" spc="-1">
                <a:solidFill>
                  <a:srgbClr val="777777"/>
                </a:solidFill>
                <a:latin typeface="Arial"/>
              </a:rPr>
              <a:t>WEBGNOME (NOAA) </a:t>
            </a:r>
            <a:r>
              <a:rPr lang="en-GB" sz="1800" b="0" i="1" strike="noStrike" spc="-1">
                <a:solidFill>
                  <a:srgbClr val="777777"/>
                </a:solidFill>
                <a:latin typeface="Arial"/>
              </a:rPr>
              <a:t>(demonstration dans les slides suivantes)</a:t>
            </a:r>
            <a:endParaRPr lang="fr-FR" sz="2400" b="0" i="1" strike="noStrike" spc="-1">
              <a:solidFill>
                <a:srgbClr val="777777"/>
              </a:solidFill>
              <a:latin typeface="Arial Narrow"/>
            </a:endParaRPr>
          </a:p>
        </p:txBody>
      </p:sp>
      <p:sp>
        <p:nvSpPr>
          <p:cNvPr id="344" name="ZoneTexte 8"/>
          <p:cNvSpPr/>
          <p:nvPr/>
        </p:nvSpPr>
        <p:spPr>
          <a:xfrm>
            <a:off x="262960" y="868320"/>
            <a:ext cx="8280000" cy="2719339"/>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a:spcAft>
                <a:spcPts val="600"/>
              </a:spcAft>
            </a:pPr>
            <a:r>
              <a:rPr lang="en-US" sz="2400" b="0" strike="noStrike" spc="-1">
                <a:solidFill>
                  <a:srgbClr val="777777"/>
                </a:solidFill>
                <a:latin typeface="Arial Narrow"/>
              </a:rPr>
              <a:t>WEBGNOME (NOAA)</a:t>
            </a:r>
            <a:r>
              <a:rPr lang="fr-FR" sz="2400" b="0" strike="noStrike" spc="-1">
                <a:solidFill>
                  <a:srgbClr val="777777"/>
                </a:solidFill>
                <a:latin typeface="Arial Narrow"/>
              </a:rPr>
              <a:t> fournit des prévisions sur le </a:t>
            </a:r>
            <a:r>
              <a:rPr lang="fr-FR" sz="2400" spc="-1">
                <a:solidFill>
                  <a:srgbClr val="777777"/>
                </a:solidFill>
                <a:latin typeface="Arial Narrow"/>
              </a:rPr>
              <a:t>transport du</a:t>
            </a:r>
            <a:r>
              <a:rPr lang="fr-FR" sz="2400" b="0" strike="noStrike" spc="-1">
                <a:solidFill>
                  <a:srgbClr val="777777"/>
                </a:solidFill>
                <a:latin typeface="Arial Narrow"/>
              </a:rPr>
              <a:t> pétrole déversé et son vieillissement.</a:t>
            </a:r>
          </a:p>
          <a:p>
            <a:pPr>
              <a:lnSpc>
                <a:spcPct val="100000"/>
              </a:lnSpc>
              <a:spcAft>
                <a:spcPts val="600"/>
              </a:spcAft>
              <a:buNone/>
            </a:pPr>
            <a:r>
              <a:rPr lang="en-US" sz="2200" b="0" strike="noStrike" spc="-1">
                <a:solidFill>
                  <a:srgbClr val="FF0000"/>
                </a:solidFill>
                <a:latin typeface="Arial Narrow" panose="020B0606020202030204" pitchFamily="34" charset="0"/>
              </a:rPr>
              <a:t>1</a:t>
            </a:r>
            <a:r>
              <a:rPr lang="en-US" sz="2200" b="0" strike="noStrike" spc="-1">
                <a:solidFill>
                  <a:srgbClr val="777777"/>
                </a:solidFill>
                <a:latin typeface="Arial Narrow" panose="020B0606020202030204" pitchFamily="34" charset="0"/>
              </a:rPr>
              <a:t> - </a:t>
            </a:r>
            <a:r>
              <a:rPr lang="fr-FR" sz="2200" b="0" strike="noStrike" spc="-1">
                <a:solidFill>
                  <a:srgbClr val="777777"/>
                </a:solidFill>
                <a:latin typeface="Arial Narrow" panose="020B0606020202030204" pitchFamily="34" charset="0"/>
              </a:rPr>
              <a:t>Téléchargez les données de vent et de courant</a:t>
            </a:r>
            <a:r>
              <a:rPr lang="en-US" sz="2200" spc="-1">
                <a:solidFill>
                  <a:srgbClr val="777777"/>
                </a:solidFill>
                <a:latin typeface="Arial Narrow" panose="020B0606020202030204" pitchFamily="34" charset="0"/>
              </a:rPr>
              <a:t>:</a:t>
            </a:r>
            <a:r>
              <a:rPr lang="en-US" sz="2200" b="0" strike="noStrike" spc="-1">
                <a:solidFill>
                  <a:srgbClr val="777777"/>
                </a:solidFill>
                <a:latin typeface="Arial Narrow" panose="020B0606020202030204" pitchFamily="34" charset="0"/>
              </a:rPr>
              <a:t> </a:t>
            </a:r>
            <a:r>
              <a:rPr lang="en-US" sz="2200" b="0" u="sng" strike="noStrike" spc="-1">
                <a:solidFill>
                  <a:srgbClr val="004C93"/>
                </a:solidFill>
                <a:uFillTx/>
                <a:latin typeface="Arial Narrow" panose="020B0606020202030204" pitchFamily="34" charset="0"/>
                <a:hlinkClick r:id="rId5"/>
              </a:rPr>
              <a:t>https://gnome.orr.noaa.gov/goods/</a:t>
            </a:r>
            <a:endParaRPr lang="fr-FR" sz="2200" b="0" strike="noStrike" spc="-1">
              <a:latin typeface="Arial Narrow" panose="020B0606020202030204" pitchFamily="34" charset="0"/>
            </a:endParaRPr>
          </a:p>
          <a:p>
            <a:pPr>
              <a:lnSpc>
                <a:spcPct val="100000"/>
              </a:lnSpc>
              <a:buNone/>
            </a:pPr>
            <a:r>
              <a:rPr lang="en-US" sz="2200" b="0" strike="noStrike" spc="-1">
                <a:solidFill>
                  <a:srgbClr val="FF0000"/>
                </a:solidFill>
                <a:latin typeface="Arial Narrow" panose="020B0606020202030204" pitchFamily="34" charset="0"/>
              </a:rPr>
              <a:t>2</a:t>
            </a:r>
            <a:r>
              <a:rPr lang="en-US" sz="2200" b="0" strike="noStrike" spc="-1">
                <a:solidFill>
                  <a:srgbClr val="777777"/>
                </a:solidFill>
                <a:latin typeface="Arial Narrow" panose="020B0606020202030204" pitchFamily="34" charset="0"/>
              </a:rPr>
              <a:t> - </a:t>
            </a:r>
            <a:r>
              <a:rPr lang="en-US" sz="2200" b="0" strike="noStrike" spc="-1" err="1">
                <a:solidFill>
                  <a:srgbClr val="777777"/>
                </a:solidFill>
                <a:latin typeface="Arial Narrow" panose="020B0606020202030204" pitchFamily="34" charset="0"/>
              </a:rPr>
              <a:t>Configurez</a:t>
            </a:r>
            <a:r>
              <a:rPr lang="en-US" sz="2200" b="0" strike="noStrike" spc="-1">
                <a:solidFill>
                  <a:srgbClr val="777777"/>
                </a:solidFill>
                <a:latin typeface="Arial Narrow" panose="020B0606020202030204" pitchFamily="34" charset="0"/>
              </a:rPr>
              <a:t> </a:t>
            </a:r>
            <a:r>
              <a:rPr lang="en-US" sz="2200" b="0" strike="noStrike" spc="-1" err="1">
                <a:solidFill>
                  <a:srgbClr val="777777"/>
                </a:solidFill>
                <a:latin typeface="Arial Narrow" panose="020B0606020202030204" pitchFamily="34" charset="0"/>
              </a:rPr>
              <a:t>votre</a:t>
            </a:r>
            <a:r>
              <a:rPr lang="en-US" sz="2200" b="0" strike="noStrike" spc="-1">
                <a:solidFill>
                  <a:srgbClr val="777777"/>
                </a:solidFill>
                <a:latin typeface="Arial Narrow" panose="020B0606020202030204" pitchFamily="34" charset="0"/>
              </a:rPr>
              <a:t> </a:t>
            </a:r>
            <a:r>
              <a:rPr lang="en-US" sz="2200" b="0" strike="noStrike" spc="-1" err="1">
                <a:solidFill>
                  <a:srgbClr val="777777"/>
                </a:solidFill>
                <a:latin typeface="Arial Narrow" panose="020B0606020202030204" pitchFamily="34" charset="0"/>
              </a:rPr>
              <a:t>scénario</a:t>
            </a:r>
            <a:r>
              <a:rPr lang="en-US" sz="2200" b="0" strike="noStrike" spc="-1">
                <a:solidFill>
                  <a:srgbClr val="777777"/>
                </a:solidFill>
                <a:latin typeface="Arial Narrow" panose="020B0606020202030204" pitchFamily="34" charset="0"/>
              </a:rPr>
              <a:t>: </a:t>
            </a:r>
            <a:r>
              <a:rPr lang="en-US" sz="2200" b="0" u="sng" strike="noStrike" spc="-1">
                <a:solidFill>
                  <a:srgbClr val="004C93"/>
                </a:solidFill>
                <a:uFillTx/>
                <a:latin typeface="Arial Narrow" panose="020B0606020202030204" pitchFamily="34" charset="0"/>
                <a:hlinkClick r:id="rId6"/>
              </a:rPr>
              <a:t>https://gnome.orr.noaa.gov/</a:t>
            </a:r>
            <a:r>
              <a:rPr lang="en-US" sz="2200" b="0" strike="noStrike" spc="-1">
                <a:solidFill>
                  <a:srgbClr val="777777"/>
                </a:solidFill>
                <a:latin typeface="Arial Narrow" panose="020B0606020202030204" pitchFamily="34" charset="0"/>
              </a:rPr>
              <a:t> (configuration </a:t>
            </a:r>
            <a:r>
              <a:rPr lang="en-US" sz="2200" b="0" strike="noStrike" spc="-1" err="1">
                <a:solidFill>
                  <a:srgbClr val="777777"/>
                </a:solidFill>
                <a:latin typeface="Arial Narrow" panose="020B0606020202030204" pitchFamily="34" charset="0"/>
              </a:rPr>
              <a:t>manuelle</a:t>
            </a:r>
            <a:r>
              <a:rPr lang="en-US" sz="2200" b="0" strike="noStrike" spc="-1">
                <a:solidFill>
                  <a:srgbClr val="777777"/>
                </a:solidFill>
                <a:latin typeface="Arial Narrow" panose="020B0606020202030204" pitchFamily="34" charset="0"/>
              </a:rPr>
              <a:t>)</a:t>
            </a:r>
            <a:endParaRPr lang="fr-FR" sz="2200" b="0" strike="noStrike" spc="-1">
              <a:latin typeface="Arial Narrow" panose="020B0606020202030204" pitchFamily="34" charset="0"/>
            </a:endParaRPr>
          </a:p>
        </p:txBody>
      </p:sp>
      <p:sp>
        <p:nvSpPr>
          <p:cNvPr id="345" name="Rectangle 12"/>
          <p:cNvSpPr/>
          <p:nvPr/>
        </p:nvSpPr>
        <p:spPr>
          <a:xfrm>
            <a:off x="262960" y="86832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48" name="ZoneTexte 9"/>
          <p:cNvSpPr/>
          <p:nvPr/>
        </p:nvSpPr>
        <p:spPr>
          <a:xfrm>
            <a:off x="270560" y="3335052"/>
            <a:ext cx="330480" cy="638280"/>
          </a:xfrm>
          <a:prstGeom prst="rect">
            <a:avLst/>
          </a:prstGeom>
          <a:solidFill>
            <a:srgbClr val="004C93">
              <a:alpha val="89804"/>
            </a:srgbClr>
          </a:solidFill>
          <a:ln w="0">
            <a:solidFill>
              <a:srgbClr val="004C9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800" b="0" strike="noStrike" spc="-1">
                <a:solidFill>
                  <a:srgbClr val="FF0000"/>
                </a:solidFill>
                <a:latin typeface="Arial Narrow"/>
              </a:rPr>
              <a:t>1</a:t>
            </a:r>
            <a:r>
              <a:rPr lang="fr-FR" sz="1800" b="0" strike="noStrike" spc="-1">
                <a:solidFill>
                  <a:srgbClr val="777777"/>
                </a:solidFill>
                <a:latin typeface="Arial Narrow"/>
              </a:rPr>
              <a:t>   </a:t>
            </a:r>
            <a:endParaRPr lang="fr-FR" sz="1800" b="0" strike="noStrike" spc="-1">
              <a:latin typeface="Arial"/>
            </a:endParaRPr>
          </a:p>
        </p:txBody>
      </p:sp>
      <p:sp>
        <p:nvSpPr>
          <p:cNvPr id="349" name="ZoneTexte 11"/>
          <p:cNvSpPr/>
          <p:nvPr/>
        </p:nvSpPr>
        <p:spPr>
          <a:xfrm>
            <a:off x="4096600" y="3401585"/>
            <a:ext cx="330480" cy="638280"/>
          </a:xfrm>
          <a:prstGeom prst="rect">
            <a:avLst/>
          </a:prstGeom>
          <a:solidFill>
            <a:srgbClr val="004C93">
              <a:alpha val="89804"/>
            </a:srgbClr>
          </a:solidFill>
          <a:ln w="0">
            <a:solidFill>
              <a:srgbClr val="004C9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1800" b="0" strike="noStrike" spc="-1">
                <a:solidFill>
                  <a:srgbClr val="FF0000"/>
                </a:solidFill>
                <a:latin typeface="Arial Narrow"/>
              </a:rPr>
              <a:t>2</a:t>
            </a:r>
            <a:r>
              <a:rPr lang="fr-FR" sz="1800" b="0" strike="noStrike" spc="-1">
                <a:solidFill>
                  <a:srgbClr val="777777"/>
                </a:solidFill>
                <a:latin typeface="Arial Narrow"/>
              </a:rPr>
              <a:t>   </a:t>
            </a:r>
            <a:endParaRPr lang="fr-FR" sz="1800" b="0" strike="noStrike" spc="-1">
              <a:latin typeface="Arial"/>
            </a:endParaRPr>
          </a:p>
        </p:txBody>
      </p:sp>
    </p:spTree>
    <p:extLst>
      <p:ext uri="{BB962C8B-B14F-4D97-AF65-F5344CB8AC3E}">
        <p14:creationId xmlns:p14="http://schemas.microsoft.com/office/powerpoint/2010/main" val="1998300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PlaceHolder 1"/>
          <p:cNvSpPr>
            <a:spLocks noGrp="1"/>
          </p:cNvSpPr>
          <p:nvPr>
            <p:ph/>
          </p:nvPr>
        </p:nvSpPr>
        <p:spPr>
          <a:xfrm>
            <a:off x="227067" y="130195"/>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fr-FR" sz="2400" b="0" strike="noStrike" spc="-1">
                <a:solidFill>
                  <a:srgbClr val="777777"/>
                </a:solidFill>
                <a:latin typeface="Arial Narrow"/>
              </a:rPr>
              <a:t>ADIOS 2 (NOAA) – </a:t>
            </a:r>
            <a:r>
              <a:rPr lang="en-GB" sz="2400" b="0" strike="noStrike" spc="-1" err="1">
                <a:solidFill>
                  <a:srgbClr val="777777"/>
                </a:solidFill>
                <a:latin typeface="Arial Narrow"/>
              </a:rPr>
              <a:t>vieillissement</a:t>
            </a:r>
            <a:endParaRPr lang="fr-FR" sz="1800" b="0" strike="noStrike" spc="-1">
              <a:solidFill>
                <a:srgbClr val="777777"/>
              </a:solidFill>
              <a:latin typeface="Arial Narrow"/>
            </a:endParaRPr>
          </a:p>
        </p:txBody>
      </p:sp>
      <p:sp>
        <p:nvSpPr>
          <p:cNvPr id="352" name="ZoneTexte 8"/>
          <p:cNvSpPr/>
          <p:nvPr/>
        </p:nvSpPr>
        <p:spPr>
          <a:xfrm>
            <a:off x="262940" y="845364"/>
            <a:ext cx="8495640" cy="2996338"/>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a:rPr>
              <a:t>ADIOS - Automated Data Inquiry for Oil Spills</a:t>
            </a:r>
            <a:endParaRPr lang="fr-FR" sz="2400" b="0" strike="noStrike" spc="-1">
              <a:latin typeface="Arial"/>
            </a:endParaRP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a:rPr>
              <a:t>Modèle de vieillissement du pétrole </a:t>
            </a: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a:rPr>
              <a:t>NOAA (National Oceanic and Atmospheric Administration, USA)</a:t>
            </a:r>
            <a:endParaRPr lang="fr-FR" sz="2400" b="0" strike="noStrike" spc="-1">
              <a:latin typeface="Arial"/>
            </a:endParaRPr>
          </a:p>
          <a:p>
            <a:pPr marL="285840" indent="-285840">
              <a:lnSpc>
                <a:spcPct val="100000"/>
              </a:lnSpc>
              <a:spcBef>
                <a:spcPts val="300"/>
              </a:spcBef>
              <a:spcAft>
                <a:spcPts val="300"/>
              </a:spcAft>
              <a:buClr>
                <a:srgbClr val="004C93"/>
              </a:buClr>
              <a:buFont typeface="Arial Narrow"/>
              <a:buChar char="□"/>
            </a:pPr>
            <a:r>
              <a:rPr lang="en-US" sz="2400" b="0" strike="noStrike" spc="-1">
                <a:solidFill>
                  <a:srgbClr val="777777"/>
                </a:solidFill>
                <a:latin typeface="Arial Narrow"/>
              </a:rPr>
              <a:t>TÉLÉCHARGEMENT GRATUIT : </a:t>
            </a:r>
            <a:r>
              <a:rPr lang="en-US" sz="2400" b="0" strike="noStrike" spc="-1">
                <a:solidFill>
                  <a:srgbClr val="777777"/>
                </a:solidFill>
                <a:latin typeface="Arial Narrow"/>
                <a:hlinkClick r:id="rId2"/>
              </a:rPr>
              <a:t>http://response.restoration.noaa.gov/</a:t>
            </a:r>
            <a:endParaRPr lang="en-US" sz="2400" b="0" strike="noStrike" spc="-1">
              <a:solidFill>
                <a:srgbClr val="777777"/>
              </a:solidFill>
              <a:latin typeface="Arial Narrow"/>
            </a:endParaRPr>
          </a:p>
          <a:p>
            <a:pPr marL="285840" indent="-285840">
              <a:lnSpc>
                <a:spcPct val="100000"/>
              </a:lnSpc>
              <a:spcBef>
                <a:spcPts val="300"/>
              </a:spcBef>
              <a:spcAft>
                <a:spcPts val="300"/>
              </a:spcAft>
              <a:buClr>
                <a:srgbClr val="004C93"/>
              </a:buClr>
              <a:buFont typeface="Arial Narrow"/>
              <a:buChar char="□"/>
            </a:pPr>
            <a:r>
              <a:rPr lang="fr-FR" sz="2400" spc="-1" err="1">
                <a:solidFill>
                  <a:srgbClr val="777777"/>
                </a:solidFill>
                <a:latin typeface="Arial Narrow"/>
              </a:rPr>
              <a:t>Egalement</a:t>
            </a:r>
            <a:r>
              <a:rPr lang="fr-FR" sz="2400" spc="-1">
                <a:solidFill>
                  <a:srgbClr val="777777"/>
                </a:solidFill>
                <a:latin typeface="Arial Narrow"/>
              </a:rPr>
              <a:t> disponible avec </a:t>
            </a:r>
            <a:r>
              <a:rPr lang="fr-FR" sz="2400" spc="-1" err="1">
                <a:solidFill>
                  <a:srgbClr val="777777"/>
                </a:solidFill>
                <a:latin typeface="Arial Narrow"/>
              </a:rPr>
              <a:t>Webgnome</a:t>
            </a:r>
            <a:r>
              <a:rPr lang="fr-FR" sz="2400" spc="-1">
                <a:solidFill>
                  <a:srgbClr val="777777"/>
                </a:solidFill>
                <a:latin typeface="Arial Narrow"/>
              </a:rPr>
              <a:t> (cf. démonstration)</a:t>
            </a:r>
            <a:endParaRPr lang="fr-FR" sz="2400" b="0" strike="noStrike" spc="-1">
              <a:latin typeface="Arial"/>
            </a:endParaRPr>
          </a:p>
        </p:txBody>
      </p:sp>
      <p:sp>
        <p:nvSpPr>
          <p:cNvPr id="353" name="Rectangle 12"/>
          <p:cNvSpPr/>
          <p:nvPr/>
        </p:nvSpPr>
        <p:spPr>
          <a:xfrm>
            <a:off x="262940" y="84536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54" name="Picture 6" descr="188_adios"/>
          <p:cNvPicPr/>
          <p:nvPr/>
        </p:nvPicPr>
        <p:blipFill>
          <a:blip r:embed="rId3"/>
          <a:stretch/>
        </p:blipFill>
        <p:spPr>
          <a:xfrm>
            <a:off x="4152740" y="3689653"/>
            <a:ext cx="4605840" cy="2761272"/>
          </a:xfrm>
          <a:prstGeom prst="rect">
            <a:avLst/>
          </a:prstGeom>
          <a:ln w="0">
            <a:noFill/>
          </a:ln>
        </p:spPr>
      </p:pic>
    </p:spTree>
    <p:extLst>
      <p:ext uri="{BB962C8B-B14F-4D97-AF65-F5344CB8AC3E}">
        <p14:creationId xmlns:p14="http://schemas.microsoft.com/office/powerpoint/2010/main" val="1095429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PlaceHolder 1"/>
          <p:cNvSpPr>
            <a:spLocks noGrp="1"/>
          </p:cNvSpPr>
          <p:nvPr>
            <p:ph/>
          </p:nvPr>
        </p:nvSpPr>
        <p:spPr>
          <a:xfrm>
            <a:off x="250920" y="143280"/>
            <a:ext cx="7660800" cy="477000"/>
          </a:xfrm>
          <a:prstGeom prst="rect">
            <a:avLst/>
          </a:prstGeom>
          <a:noFill/>
          <a:ln w="0">
            <a:noFill/>
          </a:ln>
        </p:spPr>
        <p:txBody>
          <a:bodyPr lIns="90000" tIns="45000" rIns="90000" bIns="45000" anchor="t">
            <a:noAutofit/>
          </a:bodyPr>
          <a:lstStyle/>
          <a:p>
            <a:pPr>
              <a:lnSpc>
                <a:spcPct val="100000"/>
              </a:lnSpc>
              <a:buNone/>
              <a:tabLst>
                <a:tab pos="0" algn="l"/>
              </a:tabLst>
            </a:pPr>
            <a:r>
              <a:rPr lang="fr-FR" sz="2400" b="0" strike="noStrike" spc="-1">
                <a:solidFill>
                  <a:srgbClr val="777777"/>
                </a:solidFill>
                <a:latin typeface="Arial Narrow"/>
              </a:rPr>
              <a:t>ADIOS 2 (NOAA) – </a:t>
            </a:r>
            <a:r>
              <a:rPr lang="en-GB" sz="2400" b="0" strike="noStrike" spc="-1" err="1">
                <a:solidFill>
                  <a:srgbClr val="777777"/>
                </a:solidFill>
                <a:latin typeface="Arial Narrow"/>
              </a:rPr>
              <a:t>vieillissement</a:t>
            </a:r>
            <a:endParaRPr lang="fr-FR" sz="1800" b="0" strike="noStrike" spc="-1">
              <a:solidFill>
                <a:srgbClr val="777777"/>
              </a:solidFill>
              <a:latin typeface="Arial Narrow"/>
            </a:endParaRPr>
          </a:p>
        </p:txBody>
      </p:sp>
      <p:sp>
        <p:nvSpPr>
          <p:cNvPr id="364" name="ZoneTexte 8"/>
          <p:cNvSpPr/>
          <p:nvPr/>
        </p:nvSpPr>
        <p:spPr>
          <a:xfrm>
            <a:off x="306548" y="1254600"/>
            <a:ext cx="4080016" cy="5035358"/>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a:lnSpc>
                <a:spcPct val="100000"/>
              </a:lnSpc>
              <a:buNone/>
            </a:pPr>
            <a:r>
              <a:rPr lang="en-US" sz="2400" b="0" strike="noStrike" spc="-1" err="1">
                <a:solidFill>
                  <a:srgbClr val="777777"/>
                </a:solidFill>
                <a:latin typeface="Arial Narrow" panose="020B0606020202030204" pitchFamily="34" charset="0"/>
              </a:rPr>
              <a:t>Données</a:t>
            </a:r>
            <a:r>
              <a:rPr lang="en-US" sz="2400" b="0" strike="noStrike" spc="-1">
                <a:solidFill>
                  <a:srgbClr val="777777"/>
                </a:solidFill>
                <a:latin typeface="Arial Narrow" panose="020B0606020202030204" pitchFamily="34" charset="0"/>
              </a:rPr>
              <a:t> de sortie:</a:t>
            </a:r>
            <a:endParaRPr lang="fr-FR" sz="2400" b="0" strike="noStrike" spc="-1">
              <a:latin typeface="Arial Narrow" panose="020B0606020202030204" pitchFamily="34" charset="0"/>
            </a:endParaRPr>
          </a:p>
          <a:p>
            <a:pPr>
              <a:lnSpc>
                <a:spcPct val="100000"/>
              </a:lnSpc>
              <a:buNone/>
            </a:pPr>
            <a:endParaRPr lang="fr-FR" sz="2400" b="0" strike="noStrike" spc="-1">
              <a:latin typeface="Arial Narrow" panose="020B0606020202030204" pitchFamily="34" charset="0"/>
            </a:endParaRP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panose="020B0606020202030204" pitchFamily="34" charset="0"/>
              </a:rPr>
              <a:t>Budget global</a:t>
            </a: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panose="020B0606020202030204" pitchFamily="34" charset="0"/>
              </a:rPr>
              <a:t>Evaporation</a:t>
            </a: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panose="020B0606020202030204" pitchFamily="34" charset="0"/>
              </a:rPr>
              <a:t>Emulsification (teneur en eau)</a:t>
            </a: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panose="020B0606020202030204" pitchFamily="34" charset="0"/>
              </a:rPr>
              <a:t>Dispersion</a:t>
            </a: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panose="020B0606020202030204" pitchFamily="34" charset="0"/>
              </a:rPr>
              <a:t>Viscosité</a:t>
            </a: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panose="020B0606020202030204" pitchFamily="34" charset="0"/>
              </a:rPr>
              <a:t>Densité</a:t>
            </a:r>
          </a:p>
          <a:p>
            <a:pPr marL="285840" indent="-285840">
              <a:lnSpc>
                <a:spcPct val="100000"/>
              </a:lnSpc>
              <a:spcBef>
                <a:spcPts val="300"/>
              </a:spcBef>
              <a:spcAft>
                <a:spcPts val="300"/>
              </a:spcAft>
              <a:buClr>
                <a:srgbClr val="004C93"/>
              </a:buClr>
              <a:buFont typeface="Arial Narrow"/>
              <a:buChar char="□"/>
            </a:pPr>
            <a:r>
              <a:rPr lang="fr-FR" sz="2400" b="0" strike="noStrike" spc="-1">
                <a:solidFill>
                  <a:srgbClr val="777777"/>
                </a:solidFill>
                <a:latin typeface="Arial Narrow" panose="020B0606020202030204" pitchFamily="34" charset="0"/>
              </a:rPr>
              <a:t>Concentration de benzène dans l'air</a:t>
            </a:r>
            <a:endParaRPr lang="fr-FR" sz="2400" b="0" strike="noStrike" spc="-1">
              <a:latin typeface="Arial Narrow" panose="020B0606020202030204" pitchFamily="34" charset="0"/>
            </a:endParaRPr>
          </a:p>
        </p:txBody>
      </p:sp>
      <p:sp>
        <p:nvSpPr>
          <p:cNvPr id="365" name="Rectangle 12"/>
          <p:cNvSpPr/>
          <p:nvPr/>
        </p:nvSpPr>
        <p:spPr>
          <a:xfrm>
            <a:off x="306548" y="125460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66" name="Picture 6" descr="188_adios"/>
          <p:cNvPicPr/>
          <p:nvPr/>
        </p:nvPicPr>
        <p:blipFill>
          <a:blip r:embed="rId2"/>
          <a:stretch/>
        </p:blipFill>
        <p:spPr>
          <a:xfrm>
            <a:off x="4450506" y="1254600"/>
            <a:ext cx="4473174" cy="2961360"/>
          </a:xfrm>
          <a:prstGeom prst="rect">
            <a:avLst/>
          </a:prstGeom>
          <a:ln w="0">
            <a:noFill/>
          </a:ln>
        </p:spPr>
      </p:pic>
    </p:spTree>
    <p:extLst>
      <p:ext uri="{BB962C8B-B14F-4D97-AF65-F5344CB8AC3E}">
        <p14:creationId xmlns:p14="http://schemas.microsoft.com/office/powerpoint/2010/main" val="14203413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8">
            <a:extLst>
              <a:ext uri="{FF2B5EF4-FFF2-40B4-BE49-F238E27FC236}">
                <a16:creationId xmlns:a16="http://schemas.microsoft.com/office/drawing/2014/main" id="{843F1B0F-927E-2A18-282E-908F0A18960D}"/>
              </a:ext>
            </a:extLst>
          </p:cNvPr>
          <p:cNvSpPr/>
          <p:nvPr/>
        </p:nvSpPr>
        <p:spPr>
          <a:xfrm>
            <a:off x="260828" y="858360"/>
            <a:ext cx="5407732" cy="5412384"/>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en-GB" sz="2400" spc="-1" err="1">
                <a:solidFill>
                  <a:srgbClr val="777777"/>
                </a:solidFill>
                <a:latin typeface="Arial Narrow"/>
              </a:rPr>
              <a:t>Système</a:t>
            </a:r>
            <a:r>
              <a:rPr lang="en-GB" sz="2400" spc="-1">
                <a:solidFill>
                  <a:srgbClr val="777777"/>
                </a:solidFill>
                <a:latin typeface="Arial Narrow"/>
              </a:rPr>
              <a:t> MOTHY</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Dérive d'hydrocarbures en surface et subsurface </a:t>
            </a:r>
          </a:p>
          <a:p>
            <a:pPr marL="743040" lvl="1" indent="-285840">
              <a:spcBef>
                <a:spcPts val="600"/>
              </a:spcBef>
              <a:spcAft>
                <a:spcPts val="600"/>
              </a:spcAft>
              <a:buClr>
                <a:srgbClr val="004C93"/>
              </a:buClr>
              <a:buFont typeface="Arial Narrow"/>
              <a:buChar char="□"/>
            </a:pPr>
            <a:r>
              <a:rPr lang="en-GB" spc="-1" err="1">
                <a:solidFill>
                  <a:srgbClr val="777777"/>
                </a:solidFill>
                <a:latin typeface="Arial Narrow"/>
              </a:rPr>
              <a:t>Depuis</a:t>
            </a:r>
            <a:r>
              <a:rPr lang="en-GB" spc="-1">
                <a:solidFill>
                  <a:srgbClr val="777777"/>
                </a:solidFill>
                <a:latin typeface="Arial Narrow"/>
              </a:rPr>
              <a:t> 1994</a:t>
            </a:r>
          </a:p>
          <a:p>
            <a:pPr lvl="1">
              <a:spcBef>
                <a:spcPts val="600"/>
              </a:spcBef>
              <a:spcAft>
                <a:spcPts val="600"/>
              </a:spcAft>
              <a:buClr>
                <a:srgbClr val="004C93"/>
              </a:buClr>
            </a:pPr>
            <a:endParaRPr lang="en-GB" spc="-1">
              <a:solidFill>
                <a:srgbClr val="777777"/>
              </a:solidFill>
              <a:latin typeface="Arial Narrow"/>
            </a:endParaRPr>
          </a:p>
          <a:p>
            <a:pPr marL="743040" lvl="4" indent="-285840">
              <a:buClr>
                <a:srgbClr val="004C93"/>
              </a:buClr>
              <a:buFont typeface="Arial Narrow"/>
              <a:buChar char="□"/>
            </a:pPr>
            <a:r>
              <a:rPr lang="en-GB" spc="-1" err="1">
                <a:solidFill>
                  <a:srgbClr val="777777"/>
                </a:solidFill>
                <a:latin typeface="Arial Narrow"/>
              </a:rPr>
              <a:t>Dérive</a:t>
            </a:r>
            <a:r>
              <a:rPr lang="en-GB" spc="-1">
                <a:solidFill>
                  <a:srgbClr val="777777"/>
                </a:solidFill>
                <a:latin typeface="Arial Narrow"/>
              </a:rPr>
              <a:t> de </a:t>
            </a:r>
            <a:r>
              <a:rPr lang="en-GB" spc="-1" err="1">
                <a:solidFill>
                  <a:srgbClr val="777777"/>
                </a:solidFill>
                <a:latin typeface="Arial Narrow"/>
              </a:rPr>
              <a:t>conteneurs</a:t>
            </a:r>
            <a:r>
              <a:rPr lang="en-GB" spc="-1">
                <a:solidFill>
                  <a:srgbClr val="777777"/>
                </a:solidFill>
                <a:latin typeface="Arial Narrow"/>
              </a:rPr>
              <a:t> </a:t>
            </a:r>
          </a:p>
          <a:p>
            <a:pPr marL="743040" lvl="4" indent="-285840">
              <a:buClr>
                <a:srgbClr val="004C93"/>
              </a:buClr>
              <a:buFont typeface="Arial Narrow"/>
              <a:buChar char="□"/>
            </a:pPr>
            <a:r>
              <a:rPr lang="en-GB" spc="-1" err="1">
                <a:solidFill>
                  <a:srgbClr val="777777"/>
                </a:solidFill>
                <a:latin typeface="Arial Narrow"/>
              </a:rPr>
              <a:t>Depuis</a:t>
            </a:r>
            <a:r>
              <a:rPr lang="en-GB" spc="-1">
                <a:solidFill>
                  <a:srgbClr val="777777"/>
                </a:solidFill>
                <a:latin typeface="Arial Narrow"/>
              </a:rPr>
              <a:t> 1998</a:t>
            </a:r>
          </a:p>
          <a:p>
            <a:pPr marL="285840" indent="-285840">
              <a:spcBef>
                <a:spcPts val="600"/>
              </a:spcBef>
              <a:spcAft>
                <a:spcPts val="600"/>
              </a:spcAft>
              <a:buClr>
                <a:srgbClr val="004C93"/>
              </a:buClr>
              <a:buFont typeface="Arial Narrow"/>
              <a:buChar char="□"/>
            </a:pPr>
            <a:endParaRPr lang="en-GB" spc="-1">
              <a:solidFill>
                <a:srgbClr val="777777"/>
              </a:solidFill>
              <a:latin typeface="Arial Narrow"/>
            </a:endParaRPr>
          </a:p>
          <a:p>
            <a:pPr marL="743040" lvl="4" indent="-285840">
              <a:buClr>
                <a:srgbClr val="004C93"/>
              </a:buClr>
              <a:buFont typeface="Arial Narrow"/>
              <a:buChar char="□"/>
            </a:pPr>
            <a:r>
              <a:rPr lang="en-GB" spc="-1">
                <a:solidFill>
                  <a:srgbClr val="777777"/>
                </a:solidFill>
                <a:latin typeface="Arial Narrow"/>
              </a:rPr>
              <a:t>81 </a:t>
            </a:r>
            <a:r>
              <a:rPr lang="en-GB" spc="-1" err="1">
                <a:solidFill>
                  <a:srgbClr val="777777"/>
                </a:solidFill>
                <a:latin typeface="Arial Narrow"/>
              </a:rPr>
              <a:t>cibles</a:t>
            </a:r>
            <a:r>
              <a:rPr lang="en-GB" spc="-1">
                <a:solidFill>
                  <a:srgbClr val="777777"/>
                </a:solidFill>
                <a:latin typeface="Arial Narrow"/>
              </a:rPr>
              <a:t> SAR</a:t>
            </a:r>
          </a:p>
          <a:p>
            <a:pPr marL="743040" lvl="4" indent="-285840">
              <a:buClr>
                <a:srgbClr val="004C93"/>
              </a:buClr>
              <a:buFont typeface="Arial Narrow"/>
              <a:buChar char="□"/>
            </a:pPr>
            <a:r>
              <a:rPr lang="en-GB" spc="-1" err="1">
                <a:solidFill>
                  <a:srgbClr val="777777"/>
                </a:solidFill>
                <a:latin typeface="Arial Narrow"/>
              </a:rPr>
              <a:t>Depuis</a:t>
            </a:r>
            <a:r>
              <a:rPr lang="en-GB" spc="-1">
                <a:solidFill>
                  <a:srgbClr val="777777"/>
                </a:solidFill>
                <a:latin typeface="Arial Narrow"/>
              </a:rPr>
              <a:t> 2009</a:t>
            </a:r>
          </a:p>
          <a:p>
            <a:pPr marL="285840" indent="-285840">
              <a:spcBef>
                <a:spcPts val="600"/>
              </a:spcBef>
              <a:spcAft>
                <a:spcPts val="600"/>
              </a:spcAft>
              <a:buClr>
                <a:srgbClr val="004C93"/>
              </a:buClr>
              <a:buFont typeface="Arial Narrow"/>
              <a:buChar char="□"/>
            </a:pPr>
            <a:endParaRPr lang="en-GB" sz="1000" spc="-1">
              <a:solidFill>
                <a:srgbClr val="777777"/>
              </a:solidFill>
              <a:latin typeface="Arial Narrow"/>
            </a:endParaRPr>
          </a:p>
          <a:p>
            <a:pPr marL="285840" indent="-285840">
              <a:spcBef>
                <a:spcPts val="600"/>
              </a:spcBef>
              <a:spcAft>
                <a:spcPts val="600"/>
              </a:spcAft>
              <a:buClr>
                <a:srgbClr val="004C93"/>
              </a:buClr>
              <a:buFont typeface="Arial Narrow"/>
              <a:buChar char="□"/>
            </a:pPr>
            <a:r>
              <a:rPr lang="en-GB" sz="2400" spc="-1">
                <a:solidFill>
                  <a:srgbClr val="777777"/>
                </a:solidFill>
                <a:latin typeface="Arial Narrow"/>
              </a:rPr>
              <a:t>Un service </a:t>
            </a:r>
            <a:r>
              <a:rPr lang="en-GB" sz="2400" spc="-1" err="1">
                <a:solidFill>
                  <a:srgbClr val="777777"/>
                </a:solidFill>
                <a:latin typeface="Arial Narrow"/>
              </a:rPr>
              <a:t>d'intervention</a:t>
            </a:r>
            <a:r>
              <a:rPr lang="en-GB" sz="2400" spc="-1">
                <a:solidFill>
                  <a:srgbClr val="777777"/>
                </a:solidFill>
                <a:latin typeface="Arial Narrow"/>
              </a:rPr>
              <a:t> </a:t>
            </a:r>
            <a:r>
              <a:rPr lang="en-GB" sz="2400" spc="-1" err="1">
                <a:solidFill>
                  <a:srgbClr val="777777"/>
                </a:solidFill>
                <a:latin typeface="Arial Narrow"/>
              </a:rPr>
              <a:t>d'urgence</a:t>
            </a:r>
            <a:r>
              <a:rPr lang="en-GB" sz="2400" spc="-1">
                <a:solidFill>
                  <a:srgbClr val="777777"/>
                </a:solidFill>
                <a:latin typeface="Arial Narrow"/>
              </a:rPr>
              <a:t> :</a:t>
            </a:r>
          </a:p>
          <a:p>
            <a:pPr marL="743040" lvl="5" indent="-285840">
              <a:buClr>
                <a:srgbClr val="004C93"/>
              </a:buClr>
              <a:buFont typeface="Arial Narrow"/>
              <a:buChar char="□"/>
            </a:pPr>
            <a:r>
              <a:rPr lang="en-GB" spc="-1">
                <a:solidFill>
                  <a:srgbClr val="777777"/>
                </a:solidFill>
                <a:latin typeface="Arial Narrow"/>
              </a:rPr>
              <a:t>Temps de mobilisation &lt; 30 min</a:t>
            </a:r>
          </a:p>
          <a:p>
            <a:pPr marL="743040" lvl="5" indent="-285840">
              <a:buClr>
                <a:srgbClr val="004C93"/>
              </a:buClr>
              <a:buFont typeface="Arial Narrow"/>
              <a:buChar char="□"/>
            </a:pPr>
            <a:r>
              <a:rPr lang="en-GB" spc="-1" err="1">
                <a:solidFill>
                  <a:srgbClr val="777777"/>
                </a:solidFill>
                <a:latin typeface="Arial Narrow"/>
              </a:rPr>
              <a:t>Disponibilité</a:t>
            </a:r>
            <a:r>
              <a:rPr lang="en-GB" spc="-1">
                <a:solidFill>
                  <a:srgbClr val="777777"/>
                </a:solidFill>
                <a:latin typeface="Arial Narrow"/>
              </a:rPr>
              <a:t> H24</a:t>
            </a:r>
          </a:p>
          <a:p>
            <a:pPr marL="743040" lvl="5" indent="-285840">
              <a:buClr>
                <a:srgbClr val="004C93"/>
              </a:buClr>
              <a:buFont typeface="Arial Narrow"/>
              <a:buChar char="□"/>
            </a:pPr>
            <a:r>
              <a:rPr lang="en-GB" spc="-1" err="1">
                <a:solidFill>
                  <a:srgbClr val="777777"/>
                </a:solidFill>
                <a:latin typeface="Arial Narrow"/>
              </a:rPr>
              <a:t>Capacité</a:t>
            </a:r>
            <a:r>
              <a:rPr lang="en-GB" spc="-1">
                <a:solidFill>
                  <a:srgbClr val="777777"/>
                </a:solidFill>
                <a:latin typeface="Arial Narrow"/>
              </a:rPr>
              <a:t> de </a:t>
            </a:r>
            <a:r>
              <a:rPr lang="en-GB" spc="-1" err="1">
                <a:solidFill>
                  <a:srgbClr val="777777"/>
                </a:solidFill>
                <a:latin typeface="Arial Narrow"/>
              </a:rPr>
              <a:t>réponse</a:t>
            </a:r>
            <a:r>
              <a:rPr lang="en-GB" spc="-1">
                <a:solidFill>
                  <a:srgbClr val="777777"/>
                </a:solidFill>
                <a:latin typeface="Arial Narrow"/>
              </a:rPr>
              <a:t> </a:t>
            </a:r>
            <a:r>
              <a:rPr lang="en-GB" spc="-1" err="1">
                <a:solidFill>
                  <a:srgbClr val="777777"/>
                </a:solidFill>
                <a:latin typeface="Arial Narrow"/>
              </a:rPr>
              <a:t>globale</a:t>
            </a:r>
            <a:endParaRPr lang="en-GB" spc="-1">
              <a:solidFill>
                <a:srgbClr val="777777"/>
              </a:solidFill>
              <a:latin typeface="Arial Narrow"/>
            </a:endParaRPr>
          </a:p>
        </p:txBody>
      </p:sp>
      <p:pic>
        <p:nvPicPr>
          <p:cNvPr id="262" name="Image 261"/>
          <p:cNvPicPr/>
          <p:nvPr/>
        </p:nvPicPr>
        <p:blipFill>
          <a:blip r:embed="rId2"/>
          <a:stretch/>
        </p:blipFill>
        <p:spPr>
          <a:xfrm>
            <a:off x="5833440" y="3613680"/>
            <a:ext cx="2638440" cy="1723680"/>
          </a:xfrm>
          <a:prstGeom prst="rect">
            <a:avLst/>
          </a:prstGeom>
          <a:ln w="0">
            <a:noFill/>
          </a:ln>
        </p:spPr>
      </p:pic>
      <p:pic>
        <p:nvPicPr>
          <p:cNvPr id="263" name="Image 262"/>
          <p:cNvPicPr/>
          <p:nvPr/>
        </p:nvPicPr>
        <p:blipFill>
          <a:blip r:embed="rId3"/>
          <a:stretch/>
        </p:blipFill>
        <p:spPr>
          <a:xfrm>
            <a:off x="5834520" y="1392120"/>
            <a:ext cx="3089160" cy="2077920"/>
          </a:xfrm>
          <a:prstGeom prst="rect">
            <a:avLst/>
          </a:prstGeom>
          <a:ln w="0">
            <a:noFill/>
          </a:ln>
        </p:spPr>
      </p:pic>
      <p:pic>
        <p:nvPicPr>
          <p:cNvPr id="264" name="Image 263"/>
          <p:cNvPicPr/>
          <p:nvPr/>
        </p:nvPicPr>
        <p:blipFill>
          <a:blip r:embed="rId4"/>
          <a:stretch/>
        </p:blipFill>
        <p:spPr>
          <a:xfrm>
            <a:off x="3975120" y="2071800"/>
            <a:ext cx="1739160" cy="1545120"/>
          </a:xfrm>
          <a:prstGeom prst="rect">
            <a:avLst/>
          </a:prstGeom>
          <a:ln w="0">
            <a:noFill/>
          </a:ln>
        </p:spPr>
      </p:pic>
      <p:sp>
        <p:nvSpPr>
          <p:cNvPr id="2" name="PlaceHolder 1">
            <a:extLst>
              <a:ext uri="{FF2B5EF4-FFF2-40B4-BE49-F238E27FC236}">
                <a16:creationId xmlns:a16="http://schemas.microsoft.com/office/drawing/2014/main" id="{DB265D20-25E7-8490-1EFE-7059E72D7A10}"/>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fr-FR" sz="2400" spc="-1">
                <a:solidFill>
                  <a:srgbClr val="777777"/>
                </a:solidFill>
                <a:latin typeface="Arial Narrow"/>
              </a:rPr>
              <a:t>Prévisions de dérive - Météo-France</a:t>
            </a:r>
            <a:endParaRPr lang="en-GB" sz="2400" spc="-1">
              <a:solidFill>
                <a:srgbClr val="777777"/>
              </a:solidFill>
              <a:latin typeface="Arial Narrow"/>
            </a:endParaRPr>
          </a:p>
        </p:txBody>
      </p:sp>
      <p:sp>
        <p:nvSpPr>
          <p:cNvPr id="5" name="Rectangle 12">
            <a:extLst>
              <a:ext uri="{FF2B5EF4-FFF2-40B4-BE49-F238E27FC236}">
                <a16:creationId xmlns:a16="http://schemas.microsoft.com/office/drawing/2014/main" id="{319D91BC-BFF7-D71D-0145-F8850E87015E}"/>
              </a:ext>
            </a:extLst>
          </p:cNvPr>
          <p:cNvSpPr/>
          <p:nvPr/>
        </p:nvSpPr>
        <p:spPr>
          <a:xfrm>
            <a:off x="260828" y="858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 name="PlaceHolder 2"/>
          <p:cNvSpPr>
            <a:spLocks noGrp="1"/>
          </p:cNvSpPr>
          <p:nvPr>
            <p:ph idx="4294967295"/>
          </p:nvPr>
        </p:nvSpPr>
        <p:spPr>
          <a:xfrm>
            <a:off x="-1030922" y="6714720"/>
            <a:ext cx="8742362" cy="685800"/>
          </a:xfrm>
          <a:prstGeom prst="rect">
            <a:avLst/>
          </a:prstGeom>
          <a:noFill/>
          <a:ln w="0">
            <a:noFill/>
          </a:ln>
        </p:spPr>
        <p:txBody>
          <a:bodyPr lIns="0" tIns="0" rIns="0" bIns="0" anchor="ctr">
            <a:noAutofit/>
          </a:bodyPr>
          <a:lstStyle/>
          <a:p>
            <a:pPr marL="612000" indent="-504000">
              <a:spcBef>
                <a:spcPts val="879"/>
              </a:spcBef>
            </a:pPr>
            <a:r>
              <a:rPr lang="fr-FR" sz="2200" b="1" strike="noStrike" spc="-1">
                <a:latin typeface="Arial"/>
              </a:rPr>
              <a:t>Over 1000 </a:t>
            </a:r>
            <a:r>
              <a:rPr lang="fr-FR" sz="2200" b="1" strike="noStrike" spc="-1" err="1">
                <a:latin typeface="Arial"/>
              </a:rPr>
              <a:t>requests</a:t>
            </a:r>
            <a:r>
              <a:rPr lang="fr-FR" sz="2200" b="1" strike="noStrike" spc="-1">
                <a:latin typeface="Arial"/>
              </a:rPr>
              <a:t> per </a:t>
            </a:r>
            <a:r>
              <a:rPr lang="fr-FR" sz="2200" b="1" strike="noStrike" spc="-1" err="1">
                <a:latin typeface="Arial"/>
              </a:rPr>
              <a:t>year</a:t>
            </a:r>
            <a:r>
              <a:rPr lang="fr-FR" sz="2200" b="1" strike="noStrike" spc="-1">
                <a:latin typeface="Arial"/>
              </a:rPr>
              <a:t>, 40 % for </a:t>
            </a:r>
            <a:r>
              <a:rPr lang="fr-FR" sz="2200" b="1" strike="noStrike" spc="-1" err="1">
                <a:latin typeface="Arial"/>
              </a:rPr>
              <a:t>oil</a:t>
            </a:r>
            <a:endParaRPr lang="fr-FR" sz="2200" b="0" strike="noStrike" spc="-1">
              <a:latin typeface="Arial"/>
            </a:endParaRPr>
          </a:p>
        </p:txBody>
      </p:sp>
      <p:pic>
        <p:nvPicPr>
          <p:cNvPr id="267" name="Image 266"/>
          <p:cNvPicPr/>
          <p:nvPr/>
        </p:nvPicPr>
        <p:blipFill>
          <a:blip r:embed="rId2"/>
          <a:stretch/>
        </p:blipFill>
        <p:spPr>
          <a:xfrm>
            <a:off x="2160" y="1902276"/>
            <a:ext cx="9144720" cy="3935520"/>
          </a:xfrm>
          <a:prstGeom prst="rect">
            <a:avLst/>
          </a:prstGeom>
          <a:ln w="0">
            <a:noFill/>
          </a:ln>
        </p:spPr>
      </p:pic>
      <p:sp>
        <p:nvSpPr>
          <p:cNvPr id="268" name="ZoneTexte 267"/>
          <p:cNvSpPr txBox="1"/>
          <p:nvPr/>
        </p:nvSpPr>
        <p:spPr>
          <a:xfrm>
            <a:off x="8056046" y="5201827"/>
            <a:ext cx="644040" cy="322200"/>
          </a:xfrm>
          <a:prstGeom prst="rect">
            <a:avLst/>
          </a:prstGeom>
          <a:noFill/>
          <a:ln w="0">
            <a:noFill/>
          </a:ln>
        </p:spPr>
        <p:txBody>
          <a:bodyPr lIns="90000" tIns="45000" rIns="90000" bIns="45000" anchor="t">
            <a:noAutofit/>
          </a:bodyPr>
          <a:lstStyle/>
          <a:p>
            <a:r>
              <a:rPr lang="fr-FR" sz="1629" b="0" strike="noStrike" spc="-1">
                <a:latin typeface="Arial"/>
              </a:rPr>
              <a:t>2022</a:t>
            </a:r>
            <a:endParaRPr lang="fr-FR" sz="1629" b="0" strike="noStrike" spc="-1">
              <a:latin typeface="Times New Roman"/>
            </a:endParaRPr>
          </a:p>
        </p:txBody>
      </p:sp>
      <p:sp>
        <p:nvSpPr>
          <p:cNvPr id="6" name="PlaceHolder 1">
            <a:extLst>
              <a:ext uri="{FF2B5EF4-FFF2-40B4-BE49-F238E27FC236}">
                <a16:creationId xmlns:a16="http://schemas.microsoft.com/office/drawing/2014/main" id="{A543443D-6281-6048-1BBB-466ADC321A31}"/>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spc="-1" err="1">
                <a:solidFill>
                  <a:srgbClr val="777777"/>
                </a:solidFill>
                <a:latin typeface="Arial Narrow"/>
              </a:rPr>
              <a:t>Prévisions</a:t>
            </a:r>
            <a:r>
              <a:rPr lang="en-GB" sz="2400" spc="-1">
                <a:solidFill>
                  <a:srgbClr val="777777"/>
                </a:solidFill>
                <a:latin typeface="Arial Narrow"/>
              </a:rPr>
              <a:t> de </a:t>
            </a:r>
            <a:r>
              <a:rPr lang="en-GB" sz="2400" spc="-1" err="1">
                <a:solidFill>
                  <a:srgbClr val="777777"/>
                </a:solidFill>
                <a:latin typeface="Arial Narrow"/>
              </a:rPr>
              <a:t>dérive</a:t>
            </a:r>
            <a:r>
              <a:rPr lang="en-GB" sz="2400" spc="-1">
                <a:solidFill>
                  <a:srgbClr val="777777"/>
                </a:solidFill>
                <a:latin typeface="Arial Narrow"/>
              </a:rPr>
              <a:t> </a:t>
            </a:r>
            <a:r>
              <a:rPr lang="en-GB" sz="2400" b="1" spc="-1">
                <a:solidFill>
                  <a:srgbClr val="777777"/>
                </a:solidFill>
                <a:latin typeface="Arial Narrow"/>
              </a:rPr>
              <a:t>MOTHY</a:t>
            </a:r>
            <a:endParaRPr lang="en-GB" sz="2400" spc="-1">
              <a:solidFill>
                <a:srgbClr val="777777"/>
              </a:solidFill>
              <a:latin typeface="Arial Narrow"/>
            </a:endParaRPr>
          </a:p>
        </p:txBody>
      </p:sp>
      <p:sp>
        <p:nvSpPr>
          <p:cNvPr id="7" name="ZoneTexte 8">
            <a:extLst>
              <a:ext uri="{FF2B5EF4-FFF2-40B4-BE49-F238E27FC236}">
                <a16:creationId xmlns:a16="http://schemas.microsoft.com/office/drawing/2014/main" id="{24FE2591-4A44-7947-0A37-2EC93BF196B4}"/>
              </a:ext>
            </a:extLst>
          </p:cNvPr>
          <p:cNvSpPr/>
          <p:nvPr/>
        </p:nvSpPr>
        <p:spPr>
          <a:xfrm>
            <a:off x="260828" y="858360"/>
            <a:ext cx="8280000" cy="841902"/>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400" spc="-1">
                <a:solidFill>
                  <a:srgbClr val="777777"/>
                </a:solidFill>
                <a:latin typeface="Arial Narrow"/>
              </a:rPr>
              <a:t>Plus de 1000 demandes par an, 40 % pour le pétrole</a:t>
            </a:r>
            <a:endParaRPr lang="en-GB" sz="2400" spc="-1">
              <a:solidFill>
                <a:srgbClr val="777777"/>
              </a:solidFill>
              <a:latin typeface="Arial Narrow"/>
            </a:endParaRPr>
          </a:p>
        </p:txBody>
      </p:sp>
      <p:sp>
        <p:nvSpPr>
          <p:cNvPr id="8" name="Rectangle 12">
            <a:extLst>
              <a:ext uri="{FF2B5EF4-FFF2-40B4-BE49-F238E27FC236}">
                <a16:creationId xmlns:a16="http://schemas.microsoft.com/office/drawing/2014/main" id="{35B01202-3833-BB98-9248-4D63BF1EF97A}"/>
              </a:ext>
            </a:extLst>
          </p:cNvPr>
          <p:cNvSpPr/>
          <p:nvPr/>
        </p:nvSpPr>
        <p:spPr>
          <a:xfrm>
            <a:off x="260828" y="858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2"/>
          <p:cNvSpPr>
            <a:spLocks noGrp="1"/>
          </p:cNvSpPr>
          <p:nvPr>
            <p:ph idx="4294967295"/>
          </p:nvPr>
        </p:nvSpPr>
        <p:spPr>
          <a:xfrm>
            <a:off x="0" y="1076325"/>
            <a:ext cx="8742363" cy="3690938"/>
          </a:xfrm>
          <a:prstGeom prst="rect">
            <a:avLst/>
          </a:prstGeom>
          <a:noFill/>
          <a:ln w="0">
            <a:noFill/>
          </a:ln>
        </p:spPr>
        <p:txBody>
          <a:bodyPr lIns="0" tIns="0" rIns="0" bIns="0" anchor="t">
            <a:noAutofit/>
          </a:bodyPr>
          <a:lstStyle/>
          <a:p>
            <a:pPr marL="612000" indent="-504000">
              <a:spcBef>
                <a:spcPts val="879"/>
              </a:spcBef>
            </a:pPr>
            <a:endParaRPr lang="fr-FR" sz="2200" b="0" strike="noStrike" spc="-1">
              <a:latin typeface="Arial"/>
            </a:endParaRPr>
          </a:p>
          <a:p>
            <a:pPr marL="864000" lvl="3" indent="-216000">
              <a:spcBef>
                <a:spcPts val="513"/>
              </a:spcBef>
              <a:buClr>
                <a:srgbClr val="000000"/>
              </a:buClr>
              <a:buSzPct val="45000"/>
              <a:buFont typeface="Wingdings" charset="2"/>
              <a:buChar char=""/>
            </a:pPr>
            <a:endParaRPr lang="fr-FR" sz="2200" b="0" strike="noStrike" spc="-1">
              <a:latin typeface="Arial"/>
            </a:endParaRPr>
          </a:p>
        </p:txBody>
      </p:sp>
      <p:pic>
        <p:nvPicPr>
          <p:cNvPr id="271" name="Image 270"/>
          <p:cNvPicPr/>
          <p:nvPr/>
        </p:nvPicPr>
        <p:blipFill rotWithShape="1">
          <a:blip r:embed="rId2"/>
          <a:srcRect r="31506" b="1583"/>
          <a:stretch/>
        </p:blipFill>
        <p:spPr>
          <a:xfrm>
            <a:off x="10260" y="1251585"/>
            <a:ext cx="5338980" cy="5019675"/>
          </a:xfrm>
          <a:prstGeom prst="rect">
            <a:avLst/>
          </a:prstGeom>
          <a:ln w="0">
            <a:noFill/>
          </a:ln>
        </p:spPr>
      </p:pic>
      <p:pic>
        <p:nvPicPr>
          <p:cNvPr id="272" name="Image 271"/>
          <p:cNvPicPr/>
          <p:nvPr/>
        </p:nvPicPr>
        <p:blipFill rotWithShape="1">
          <a:blip r:embed="rId3"/>
          <a:srcRect r="3557"/>
          <a:stretch/>
        </p:blipFill>
        <p:spPr>
          <a:xfrm>
            <a:off x="5135368" y="795540"/>
            <a:ext cx="3833372" cy="2633460"/>
          </a:xfrm>
          <a:prstGeom prst="rect">
            <a:avLst/>
          </a:prstGeom>
          <a:ln w="0">
            <a:noFill/>
          </a:ln>
        </p:spPr>
      </p:pic>
      <p:pic>
        <p:nvPicPr>
          <p:cNvPr id="273" name="Image 272"/>
          <p:cNvPicPr/>
          <p:nvPr/>
        </p:nvPicPr>
        <p:blipFill>
          <a:blip r:embed="rId4"/>
          <a:stretch/>
        </p:blipFill>
        <p:spPr>
          <a:xfrm>
            <a:off x="5628046" y="3625966"/>
            <a:ext cx="2848016" cy="2588760"/>
          </a:xfrm>
          <a:prstGeom prst="rect">
            <a:avLst/>
          </a:prstGeom>
          <a:ln w="0">
            <a:noFill/>
          </a:ln>
        </p:spPr>
      </p:pic>
      <p:sp>
        <p:nvSpPr>
          <p:cNvPr id="2" name="PlaceHolder 1">
            <a:extLst>
              <a:ext uri="{FF2B5EF4-FFF2-40B4-BE49-F238E27FC236}">
                <a16:creationId xmlns:a16="http://schemas.microsoft.com/office/drawing/2014/main" id="{60D0387D-22C2-6DCA-77F1-37A3F4AA7574}"/>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fr-FR" sz="2400" spc="-1">
                <a:solidFill>
                  <a:srgbClr val="777777"/>
                </a:solidFill>
                <a:latin typeface="Arial Narrow"/>
              </a:rPr>
              <a:t>Exemples de prévisions de dérives pétrolières</a:t>
            </a:r>
            <a:endParaRPr lang="en-GB" sz="2400" spc="-1">
              <a:solidFill>
                <a:srgbClr val="777777"/>
              </a:solidFill>
              <a:latin typeface="Arial Narrow"/>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925BE9B-D610-B86F-4F3C-BB670147A028}"/>
              </a:ext>
            </a:extLst>
          </p:cNvPr>
          <p:cNvSpPr txBox="1">
            <a:spLocks/>
          </p:cNvSpPr>
          <p:nvPr/>
        </p:nvSpPr>
        <p:spPr>
          <a:xfrm>
            <a:off x="2476342" y="1520150"/>
            <a:ext cx="4187209" cy="994173"/>
          </a:xfrm>
          <a:prstGeom prst="rect">
            <a:avLst/>
          </a:prstGeom>
        </p:spPr>
        <p:txBody>
          <a:bodyPr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fr-FR" sz="3300" b="1">
                <a:solidFill>
                  <a:srgbClr val="112369"/>
                </a:solidFill>
                <a:latin typeface="Arial Narrow" panose="020B0606020202030204" pitchFamily="34" charset="0"/>
              </a:rPr>
              <a:t>Intervenants</a:t>
            </a:r>
          </a:p>
        </p:txBody>
      </p:sp>
      <p:sp>
        <p:nvSpPr>
          <p:cNvPr id="5" name="TextBox 4">
            <a:extLst>
              <a:ext uri="{FF2B5EF4-FFF2-40B4-BE49-F238E27FC236}">
                <a16:creationId xmlns:a16="http://schemas.microsoft.com/office/drawing/2014/main" id="{AABC4E68-64DF-79B2-1B60-D3420E726792}"/>
              </a:ext>
            </a:extLst>
          </p:cNvPr>
          <p:cNvSpPr txBox="1"/>
          <p:nvPr/>
        </p:nvSpPr>
        <p:spPr>
          <a:xfrm>
            <a:off x="5094239" y="2769303"/>
            <a:ext cx="3149779" cy="954107"/>
          </a:xfrm>
          <a:prstGeom prst="rect">
            <a:avLst/>
          </a:prstGeom>
          <a:noFill/>
        </p:spPr>
        <p:txBody>
          <a:bodyPr wrap="square" rtlCol="0">
            <a:spAutoFit/>
          </a:bodyPr>
          <a:lstStyle/>
          <a:p>
            <a:pPr algn="ctr" eaLnBrk="0" fontAlgn="base" hangingPunct="0">
              <a:spcBef>
                <a:spcPct val="0"/>
              </a:spcBef>
              <a:spcAft>
                <a:spcPct val="0"/>
              </a:spcAft>
              <a:buSzPct val="100000"/>
              <a:defRPr/>
            </a:pPr>
            <a:r>
              <a:rPr lang="fr-FR" sz="1400" b="1">
                <a:solidFill>
                  <a:srgbClr val="1F497D"/>
                </a:solidFill>
                <a:latin typeface="Arial Narrow" panose="020B0606020202030204" pitchFamily="34" charset="0"/>
                <a:cs typeface="Arial" charset="0"/>
              </a:rPr>
              <a:t>Pierre Daniel</a:t>
            </a:r>
          </a:p>
          <a:p>
            <a:pPr algn="ctr" eaLnBrk="0" fontAlgn="base" hangingPunct="0">
              <a:spcBef>
                <a:spcPct val="0"/>
              </a:spcBef>
              <a:spcAft>
                <a:spcPct val="0"/>
              </a:spcAft>
              <a:buSzPct val="100000"/>
              <a:defRPr/>
            </a:pPr>
            <a:r>
              <a:rPr lang="fr-FR" sz="1400">
                <a:solidFill>
                  <a:srgbClr val="1F497D"/>
                </a:solidFill>
                <a:latin typeface="Arial Narrow" panose="020B0606020202030204" pitchFamily="34" charset="0"/>
                <a:cs typeface="Arial" charset="0"/>
              </a:rPr>
              <a:t>Direction des Opérations pour la Prévision, Département Prévision Marine et Océanographique, Meteo-France</a:t>
            </a:r>
          </a:p>
        </p:txBody>
      </p:sp>
      <p:pic>
        <p:nvPicPr>
          <p:cNvPr id="6" name="Picture 5">
            <a:extLst>
              <a:ext uri="{FF2B5EF4-FFF2-40B4-BE49-F238E27FC236}">
                <a16:creationId xmlns:a16="http://schemas.microsoft.com/office/drawing/2014/main" id="{5D2561ED-A833-B30D-6D77-057FDAEFDCA2}"/>
              </a:ext>
            </a:extLst>
          </p:cNvPr>
          <p:cNvPicPr>
            <a:picLocks noChangeAspect="1"/>
          </p:cNvPicPr>
          <p:nvPr/>
        </p:nvPicPr>
        <p:blipFill>
          <a:blip r:embed="rId2"/>
          <a:stretch>
            <a:fillRect/>
          </a:stretch>
        </p:blipFill>
        <p:spPr>
          <a:xfrm>
            <a:off x="1882681" y="3804304"/>
            <a:ext cx="1530477" cy="1370993"/>
          </a:xfrm>
          <a:prstGeom prst="rect">
            <a:avLst/>
          </a:prstGeom>
          <a:ln w="12700" cap="flat">
            <a:noFill/>
            <a:miter lim="400000"/>
          </a:ln>
          <a:effectLst/>
        </p:spPr>
      </p:pic>
      <p:pic>
        <p:nvPicPr>
          <p:cNvPr id="7" name="Picture 6">
            <a:extLst>
              <a:ext uri="{FF2B5EF4-FFF2-40B4-BE49-F238E27FC236}">
                <a16:creationId xmlns:a16="http://schemas.microsoft.com/office/drawing/2014/main" id="{2F5B10DF-C923-97D3-E9BF-D330BF47CB28}"/>
              </a:ext>
            </a:extLst>
          </p:cNvPr>
          <p:cNvPicPr>
            <a:picLocks noChangeAspect="1"/>
          </p:cNvPicPr>
          <p:nvPr/>
        </p:nvPicPr>
        <p:blipFill>
          <a:blip r:embed="rId3"/>
          <a:stretch>
            <a:fillRect/>
          </a:stretch>
        </p:blipFill>
        <p:spPr>
          <a:xfrm>
            <a:off x="6074435" y="3816397"/>
            <a:ext cx="1358900" cy="1358900"/>
          </a:xfrm>
          <a:prstGeom prst="rect">
            <a:avLst/>
          </a:prstGeom>
          <a:ln w="12700" cap="flat">
            <a:noFill/>
            <a:miter lim="400000"/>
          </a:ln>
          <a:effectLst/>
        </p:spPr>
      </p:pic>
      <p:sp>
        <p:nvSpPr>
          <p:cNvPr id="8" name="TextBox 7">
            <a:extLst>
              <a:ext uri="{FF2B5EF4-FFF2-40B4-BE49-F238E27FC236}">
                <a16:creationId xmlns:a16="http://schemas.microsoft.com/office/drawing/2014/main" id="{A8171CBF-DF62-B1DF-E8DF-D0A42538E62B}"/>
              </a:ext>
            </a:extLst>
          </p:cNvPr>
          <p:cNvSpPr txBox="1"/>
          <p:nvPr/>
        </p:nvSpPr>
        <p:spPr>
          <a:xfrm>
            <a:off x="901453" y="2845392"/>
            <a:ext cx="3149779" cy="523220"/>
          </a:xfrm>
          <a:prstGeom prst="rect">
            <a:avLst/>
          </a:prstGeom>
          <a:noFill/>
        </p:spPr>
        <p:txBody>
          <a:bodyPr wrap="square" rtlCol="0">
            <a:spAutoFit/>
          </a:bodyPr>
          <a:lstStyle/>
          <a:p>
            <a:pPr algn="ctr" eaLnBrk="0" fontAlgn="base" hangingPunct="0">
              <a:spcBef>
                <a:spcPct val="0"/>
              </a:spcBef>
              <a:spcAft>
                <a:spcPct val="0"/>
              </a:spcAft>
              <a:buSzPct val="100000"/>
              <a:defRPr/>
            </a:pPr>
            <a:r>
              <a:rPr lang="fr-FR" sz="1400" b="1">
                <a:solidFill>
                  <a:srgbClr val="1F497D"/>
                </a:solidFill>
                <a:latin typeface="Arial Narrow" panose="020B0606020202030204" pitchFamily="34" charset="0"/>
                <a:cs typeface="Arial" charset="0"/>
              </a:rPr>
              <a:t>Vincent Gouriou</a:t>
            </a:r>
          </a:p>
          <a:p>
            <a:pPr algn="ctr" eaLnBrk="0" fontAlgn="base" hangingPunct="0">
              <a:spcBef>
                <a:spcPct val="0"/>
              </a:spcBef>
              <a:spcAft>
                <a:spcPct val="0"/>
              </a:spcAft>
              <a:buSzPct val="100000"/>
              <a:defRPr/>
            </a:pPr>
            <a:r>
              <a:rPr lang="fr-FR" sz="1400">
                <a:solidFill>
                  <a:srgbClr val="1F497D"/>
                </a:solidFill>
                <a:latin typeface="Arial Narrow" panose="020B0606020202030204" pitchFamily="34" charset="0"/>
                <a:cs typeface="Arial" charset="0"/>
              </a:rPr>
              <a:t>Géomaticien, Service Information, Cedre</a:t>
            </a:r>
          </a:p>
        </p:txBody>
      </p:sp>
    </p:spTree>
    <p:extLst>
      <p:ext uri="{BB962C8B-B14F-4D97-AF65-F5344CB8AC3E}">
        <p14:creationId xmlns:p14="http://schemas.microsoft.com/office/powerpoint/2010/main" val="3018002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9E3B9092-5DBB-C099-4305-2B8E4122D507}"/>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fr-FR" sz="2400" spc="-1">
                <a:solidFill>
                  <a:srgbClr val="777777"/>
                </a:solidFill>
                <a:latin typeface="Arial Narrow"/>
              </a:rPr>
              <a:t>Système</a:t>
            </a:r>
            <a:r>
              <a:rPr lang="fr-FR" sz="2400" b="1" spc="-1">
                <a:solidFill>
                  <a:srgbClr val="777777"/>
                </a:solidFill>
                <a:latin typeface="Arial Narrow"/>
              </a:rPr>
              <a:t> MOTHY </a:t>
            </a:r>
            <a:endParaRPr lang="fr-FR" sz="2400" spc="-1">
              <a:solidFill>
                <a:srgbClr val="777777"/>
              </a:solidFill>
              <a:latin typeface="Arial Narrow"/>
            </a:endParaRPr>
          </a:p>
        </p:txBody>
      </p:sp>
      <p:pic>
        <p:nvPicPr>
          <p:cNvPr id="4" name="Picture 3" descr="A picture containing text, circle, screenshot, font&#10;&#10;Description automatically generated">
            <a:extLst>
              <a:ext uri="{FF2B5EF4-FFF2-40B4-BE49-F238E27FC236}">
                <a16:creationId xmlns:a16="http://schemas.microsoft.com/office/drawing/2014/main" id="{3F641089-D786-0711-5BA3-3EC155D7AA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204" y="888043"/>
            <a:ext cx="7849354" cy="5081914"/>
          </a:xfrm>
          <a:prstGeom prst="rect">
            <a:avLst/>
          </a:prstGeom>
        </p:spPr>
      </p:pic>
    </p:spTree>
    <p:extLst>
      <p:ext uri="{BB962C8B-B14F-4D97-AF65-F5344CB8AC3E}">
        <p14:creationId xmlns:p14="http://schemas.microsoft.com/office/powerpoint/2010/main" val="27892681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Image 306"/>
          <p:cNvPicPr/>
          <p:nvPr/>
        </p:nvPicPr>
        <p:blipFill>
          <a:blip r:embed="rId2"/>
          <a:stretch/>
        </p:blipFill>
        <p:spPr>
          <a:xfrm>
            <a:off x="260828" y="2369439"/>
            <a:ext cx="4341960" cy="3701160"/>
          </a:xfrm>
          <a:prstGeom prst="rect">
            <a:avLst/>
          </a:prstGeom>
          <a:ln w="0">
            <a:noFill/>
          </a:ln>
        </p:spPr>
      </p:pic>
      <p:pic>
        <p:nvPicPr>
          <p:cNvPr id="308" name="Image 307"/>
          <p:cNvPicPr/>
          <p:nvPr/>
        </p:nvPicPr>
        <p:blipFill>
          <a:blip r:embed="rId3"/>
          <a:stretch/>
        </p:blipFill>
        <p:spPr>
          <a:xfrm>
            <a:off x="4221119" y="2286000"/>
            <a:ext cx="4833360" cy="3368520"/>
          </a:xfrm>
          <a:prstGeom prst="rect">
            <a:avLst/>
          </a:prstGeom>
          <a:ln w="0">
            <a:noFill/>
          </a:ln>
        </p:spPr>
      </p:pic>
      <p:sp>
        <p:nvSpPr>
          <p:cNvPr id="2" name="PlaceHolder 1">
            <a:extLst>
              <a:ext uri="{FF2B5EF4-FFF2-40B4-BE49-F238E27FC236}">
                <a16:creationId xmlns:a16="http://schemas.microsoft.com/office/drawing/2014/main" id="{99E47CB5-06E0-AA71-1FCB-7C469838FC5D}"/>
              </a:ext>
            </a:extLst>
          </p:cNvPr>
          <p:cNvSpPr txBox="1">
            <a:spLocks/>
          </p:cNvSpPr>
          <p:nvPr/>
        </p:nvSpPr>
        <p:spPr>
          <a:xfrm>
            <a:off x="250920"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fr-FR" sz="2400" b="1" spc="-1">
                <a:solidFill>
                  <a:srgbClr val="777777"/>
                </a:solidFill>
                <a:latin typeface="Arial Narrow"/>
              </a:rPr>
              <a:t>Dernier incident significatif en Afrique</a:t>
            </a:r>
            <a:endParaRPr lang="en-GB" sz="2400" b="1" spc="-1">
              <a:solidFill>
                <a:srgbClr val="777777"/>
              </a:solidFill>
              <a:latin typeface="Arial Narrow"/>
            </a:endParaRPr>
          </a:p>
        </p:txBody>
      </p:sp>
      <p:sp>
        <p:nvSpPr>
          <p:cNvPr id="5" name="ZoneTexte 8">
            <a:extLst>
              <a:ext uri="{FF2B5EF4-FFF2-40B4-BE49-F238E27FC236}">
                <a16:creationId xmlns:a16="http://schemas.microsoft.com/office/drawing/2014/main" id="{C6759D39-8AE1-7B49-43FA-E0A18777BDE1}"/>
              </a:ext>
            </a:extLst>
          </p:cNvPr>
          <p:cNvSpPr/>
          <p:nvPr/>
        </p:nvSpPr>
        <p:spPr>
          <a:xfrm>
            <a:off x="471479" y="709211"/>
            <a:ext cx="8357392" cy="1242012"/>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000" spc="-1">
                <a:solidFill>
                  <a:srgbClr val="777777"/>
                </a:solidFill>
                <a:latin typeface="Arial Narrow"/>
              </a:rPr>
              <a:t>25 juillet 2020 : échouement du vraquier </a:t>
            </a:r>
            <a:r>
              <a:rPr lang="fr-FR" sz="2000" spc="-1" err="1">
                <a:solidFill>
                  <a:srgbClr val="777777"/>
                </a:solidFill>
                <a:latin typeface="Arial Narrow"/>
              </a:rPr>
              <a:t>Wakashio</a:t>
            </a:r>
            <a:r>
              <a:rPr lang="fr-FR" sz="2000" spc="-1">
                <a:solidFill>
                  <a:srgbClr val="777777"/>
                </a:solidFill>
                <a:latin typeface="Arial Narrow"/>
              </a:rPr>
              <a:t> sur un récif de l'île Maurice</a:t>
            </a:r>
          </a:p>
          <a:p>
            <a:pPr marL="285840" indent="-285840">
              <a:spcBef>
                <a:spcPts val="600"/>
              </a:spcBef>
              <a:spcAft>
                <a:spcPts val="600"/>
              </a:spcAft>
              <a:buClr>
                <a:srgbClr val="004C93"/>
              </a:buClr>
              <a:buFont typeface="Arial Narrow"/>
              <a:buChar char="□"/>
            </a:pPr>
            <a:r>
              <a:rPr lang="fr-FR" sz="2000" spc="-1">
                <a:solidFill>
                  <a:srgbClr val="777777"/>
                </a:solidFill>
                <a:latin typeface="Arial Narrow"/>
              </a:rPr>
              <a:t>Évaluation du risque pour l'île de la Réunion, située à 200 km à l'ouest</a:t>
            </a:r>
          </a:p>
        </p:txBody>
      </p:sp>
      <p:sp>
        <p:nvSpPr>
          <p:cNvPr id="6" name="Rectangle 12">
            <a:extLst>
              <a:ext uri="{FF2B5EF4-FFF2-40B4-BE49-F238E27FC236}">
                <a16:creationId xmlns:a16="http://schemas.microsoft.com/office/drawing/2014/main" id="{B9265D50-93B6-48C5-D24C-FE2EAFB8549E}"/>
              </a:ext>
            </a:extLst>
          </p:cNvPr>
          <p:cNvSpPr/>
          <p:nvPr/>
        </p:nvSpPr>
        <p:spPr>
          <a:xfrm>
            <a:off x="260828" y="858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ceHolder 1">
            <a:extLst>
              <a:ext uri="{FF2B5EF4-FFF2-40B4-BE49-F238E27FC236}">
                <a16:creationId xmlns:a16="http://schemas.microsoft.com/office/drawing/2014/main" id="{4286B74A-0255-1AD9-1B82-C5D499379C98}"/>
              </a:ext>
            </a:extLst>
          </p:cNvPr>
          <p:cNvSpPr txBox="1">
            <a:spLocks/>
          </p:cNvSpPr>
          <p:nvPr/>
        </p:nvSpPr>
        <p:spPr>
          <a:xfrm>
            <a:off x="260828" y="143280"/>
            <a:ext cx="766080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en-GB" sz="2400" b="1" spc="-1" err="1">
                <a:solidFill>
                  <a:srgbClr val="777777"/>
                </a:solidFill>
                <a:latin typeface="Arial Narrow"/>
              </a:rPr>
              <a:t>Caractéristiques</a:t>
            </a:r>
            <a:r>
              <a:rPr lang="en-GB" sz="2400" b="1" spc="-1">
                <a:solidFill>
                  <a:srgbClr val="777777"/>
                </a:solidFill>
                <a:latin typeface="Arial Narrow"/>
              </a:rPr>
              <a:t> </a:t>
            </a:r>
            <a:r>
              <a:rPr lang="en-GB" sz="2400" b="1" spc="-1" err="1">
                <a:solidFill>
                  <a:srgbClr val="777777"/>
                </a:solidFill>
                <a:latin typeface="Arial Narrow"/>
              </a:rPr>
              <a:t>supplémentaires</a:t>
            </a:r>
            <a:r>
              <a:rPr lang="en-GB" sz="2400" b="1" spc="-1">
                <a:solidFill>
                  <a:srgbClr val="777777"/>
                </a:solidFill>
                <a:latin typeface="Arial Narrow"/>
              </a:rPr>
              <a:t>: </a:t>
            </a:r>
            <a:r>
              <a:rPr lang="en-GB" sz="2400" b="1" spc="-1" err="1">
                <a:solidFill>
                  <a:schemeClr val="tx2"/>
                </a:solidFill>
                <a:latin typeface="Arial Narrow"/>
              </a:rPr>
              <a:t>dérives</a:t>
            </a:r>
            <a:r>
              <a:rPr lang="en-GB" sz="2400" b="1" spc="-1">
                <a:solidFill>
                  <a:schemeClr val="tx2"/>
                </a:solidFill>
                <a:latin typeface="Arial Narrow"/>
              </a:rPr>
              <a:t> </a:t>
            </a:r>
            <a:r>
              <a:rPr lang="en-GB" sz="2400" b="1" spc="-1" err="1">
                <a:solidFill>
                  <a:schemeClr val="tx2"/>
                </a:solidFill>
                <a:latin typeface="Arial Narrow"/>
              </a:rPr>
              <a:t>rétrospectives</a:t>
            </a:r>
            <a:r>
              <a:rPr lang="en-GB" sz="2400" b="1" spc="-1">
                <a:solidFill>
                  <a:schemeClr val="tx2"/>
                </a:solidFill>
                <a:latin typeface="Arial Narrow"/>
              </a:rPr>
              <a:t> </a:t>
            </a:r>
          </a:p>
        </p:txBody>
      </p:sp>
      <p:sp>
        <p:nvSpPr>
          <p:cNvPr id="3" name="ZoneTexte 8">
            <a:extLst>
              <a:ext uri="{FF2B5EF4-FFF2-40B4-BE49-F238E27FC236}">
                <a16:creationId xmlns:a16="http://schemas.microsoft.com/office/drawing/2014/main" id="{B1895441-CF1F-1BEB-BC8C-137FD5284B85}"/>
              </a:ext>
            </a:extLst>
          </p:cNvPr>
          <p:cNvSpPr/>
          <p:nvPr/>
        </p:nvSpPr>
        <p:spPr>
          <a:xfrm>
            <a:off x="260828" y="1056480"/>
            <a:ext cx="8316000" cy="4312083"/>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400" spc="-1">
                <a:solidFill>
                  <a:srgbClr val="777777"/>
                </a:solidFill>
                <a:latin typeface="Arial Narrow"/>
              </a:rPr>
              <a:t>Recherche de l'origine d'une pollution :</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quelle épave fuit ?</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quel navire a rejeté du gaz ?</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où se trouve l'épave de l'avion qui s'est écrasé ?</a:t>
            </a:r>
          </a:p>
          <a:p>
            <a:pPr marL="285840" indent="-285840">
              <a:spcBef>
                <a:spcPts val="600"/>
              </a:spcBef>
              <a:spcAft>
                <a:spcPts val="600"/>
              </a:spcAft>
              <a:buClr>
                <a:srgbClr val="004C93"/>
              </a:buClr>
              <a:buFont typeface="Arial Narrow"/>
              <a:buChar char="□"/>
            </a:pPr>
            <a:r>
              <a:rPr lang="fr-FR" sz="2400" spc="-1">
                <a:solidFill>
                  <a:srgbClr val="777777"/>
                </a:solidFill>
                <a:latin typeface="Arial Narrow"/>
              </a:rPr>
              <a:t>Exemples :</a:t>
            </a:r>
          </a:p>
          <a:p>
            <a:pPr marL="743040" lvl="5" indent="-285840">
              <a:spcBef>
                <a:spcPts val="300"/>
              </a:spcBef>
              <a:spcAft>
                <a:spcPts val="300"/>
              </a:spcAft>
              <a:buClr>
                <a:srgbClr val="004C93"/>
              </a:buClr>
              <a:buFont typeface="Arial Narrow"/>
              <a:buChar char="□"/>
            </a:pPr>
            <a:r>
              <a:rPr lang="fr-FR" spc="-1">
                <a:solidFill>
                  <a:srgbClr val="777777"/>
                </a:solidFill>
                <a:latin typeface="Arial Narrow"/>
              </a:rPr>
              <a:t>Le vol 804 d'EgyptAir reliant Paris au Caire s'est crashé en mer Méditerranée le 19 mai 2016. </a:t>
            </a:r>
          </a:p>
          <a:p>
            <a:pPr marL="743040" lvl="5" indent="-285840">
              <a:spcBef>
                <a:spcPts val="300"/>
              </a:spcBef>
              <a:spcAft>
                <a:spcPts val="300"/>
              </a:spcAft>
              <a:buClr>
                <a:srgbClr val="004C93"/>
              </a:buClr>
              <a:buFont typeface="Arial Narrow"/>
              <a:buChar char="□"/>
            </a:pPr>
            <a:r>
              <a:rPr lang="fr-FR" spc="-1">
                <a:solidFill>
                  <a:srgbClr val="777777"/>
                </a:solidFill>
                <a:latin typeface="Arial Narrow"/>
              </a:rPr>
              <a:t>Les dérives rétrospectives des débris et le kérozène ont été utilisés pour localiser l'épave.</a:t>
            </a:r>
          </a:p>
          <a:p>
            <a:pPr marL="743040" lvl="5" indent="-285840">
              <a:spcBef>
                <a:spcPts val="300"/>
              </a:spcBef>
              <a:spcAft>
                <a:spcPts val="300"/>
              </a:spcAft>
              <a:buClr>
                <a:srgbClr val="004C93"/>
              </a:buClr>
              <a:buFont typeface="Arial Narrow"/>
              <a:buChar char="□"/>
            </a:pPr>
            <a:r>
              <a:rPr lang="fr-FR" spc="-1">
                <a:solidFill>
                  <a:srgbClr val="777777"/>
                </a:solidFill>
                <a:latin typeface="Arial Narrow"/>
              </a:rPr>
              <a:t>Ces informations ont été essentielles pour déterminer la cause de l'accident.</a:t>
            </a:r>
          </a:p>
        </p:txBody>
      </p:sp>
      <p:sp>
        <p:nvSpPr>
          <p:cNvPr id="4" name="Rectangle 12">
            <a:extLst>
              <a:ext uri="{FF2B5EF4-FFF2-40B4-BE49-F238E27FC236}">
                <a16:creationId xmlns:a16="http://schemas.microsoft.com/office/drawing/2014/main" id="{9A303A3D-BE89-8390-260B-3F3686230E81}"/>
              </a:ext>
            </a:extLst>
          </p:cNvPr>
          <p:cNvSpPr/>
          <p:nvPr/>
        </p:nvSpPr>
        <p:spPr>
          <a:xfrm>
            <a:off x="260828" y="105648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8">
            <a:extLst>
              <a:ext uri="{FF2B5EF4-FFF2-40B4-BE49-F238E27FC236}">
                <a16:creationId xmlns:a16="http://schemas.microsoft.com/office/drawing/2014/main" id="{BC591638-EE30-7017-A309-60FB822B3434}"/>
              </a:ext>
            </a:extLst>
          </p:cNvPr>
          <p:cNvSpPr/>
          <p:nvPr/>
        </p:nvSpPr>
        <p:spPr>
          <a:xfrm>
            <a:off x="125460" y="4189060"/>
            <a:ext cx="6342636" cy="172676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743040" lvl="5" indent="-285840">
              <a:spcBef>
                <a:spcPts val="300"/>
              </a:spcBef>
              <a:spcAft>
                <a:spcPts val="300"/>
              </a:spcAft>
              <a:buClr>
                <a:srgbClr val="004C93"/>
              </a:buClr>
              <a:buFont typeface="Arial Narrow"/>
              <a:buChar char="□"/>
            </a:pPr>
            <a:endParaRPr lang="en-GB" sz="700" spc="-1">
              <a:solidFill>
                <a:srgbClr val="777777"/>
              </a:solidFill>
              <a:latin typeface="Arial Narrow"/>
            </a:endParaRPr>
          </a:p>
          <a:p>
            <a:pPr marL="285840" indent="-285840">
              <a:spcBef>
                <a:spcPts val="600"/>
              </a:spcBef>
              <a:spcAft>
                <a:spcPts val="600"/>
              </a:spcAft>
              <a:buClr>
                <a:srgbClr val="004C93"/>
              </a:buClr>
              <a:buFont typeface="Arial Narrow"/>
              <a:buChar char="□"/>
            </a:pPr>
            <a:r>
              <a:rPr lang="en-GB" sz="2200" spc="-1">
                <a:solidFill>
                  <a:srgbClr val="777777"/>
                </a:solidFill>
                <a:latin typeface="Arial Narrow"/>
              </a:rPr>
              <a:t>Exemple :</a:t>
            </a:r>
          </a:p>
          <a:p>
            <a:pPr marL="743040" lvl="5" indent="-285840">
              <a:buClr>
                <a:srgbClr val="004C93"/>
              </a:buClr>
              <a:buFont typeface="Arial Narrow"/>
              <a:buChar char="□"/>
            </a:pPr>
            <a:r>
              <a:rPr lang="fr-FR" spc="-1">
                <a:solidFill>
                  <a:srgbClr val="777777"/>
                </a:solidFill>
                <a:latin typeface="Arial Narrow"/>
              </a:rPr>
              <a:t>Analyse du risque de naufrage avec fuite continue </a:t>
            </a:r>
          </a:p>
          <a:p>
            <a:pPr marL="457200" lvl="5">
              <a:buClr>
                <a:srgbClr val="004C93"/>
              </a:buClr>
            </a:pPr>
            <a:r>
              <a:rPr lang="fr-FR" spc="-1">
                <a:solidFill>
                  <a:srgbClr val="777777"/>
                </a:solidFill>
                <a:latin typeface="Arial Narrow"/>
              </a:rPr>
              <a:t>pendant 30 ans : 262 980 simulations de trajectoires</a:t>
            </a:r>
            <a:r>
              <a:rPr lang="en-GB" spc="-1">
                <a:solidFill>
                  <a:srgbClr val="777777"/>
                </a:solidFill>
                <a:latin typeface="Arial Narrow"/>
              </a:rPr>
              <a:t>.</a:t>
            </a:r>
            <a:endParaRPr lang="en-GB"/>
          </a:p>
        </p:txBody>
      </p:sp>
      <p:sp>
        <p:nvSpPr>
          <p:cNvPr id="2" name="PlaceHolder 1">
            <a:extLst>
              <a:ext uri="{FF2B5EF4-FFF2-40B4-BE49-F238E27FC236}">
                <a16:creationId xmlns:a16="http://schemas.microsoft.com/office/drawing/2014/main" id="{3F3B37AE-8618-F000-6822-1E8583E37856}"/>
              </a:ext>
            </a:extLst>
          </p:cNvPr>
          <p:cNvSpPr txBox="1">
            <a:spLocks/>
          </p:cNvSpPr>
          <p:nvPr/>
        </p:nvSpPr>
        <p:spPr>
          <a:xfrm>
            <a:off x="125460" y="112694"/>
            <a:ext cx="8893080" cy="477000"/>
          </a:xfrm>
          <a:prstGeom prst="rect">
            <a:avLst/>
          </a:prstGeom>
          <a:noFill/>
          <a:ln w="0">
            <a:noFill/>
          </a:ln>
        </p:spPr>
        <p:txBody>
          <a:bodyPr lIns="90000" tIns="45000" rIns="90000" bIns="4500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Font typeface="Arial" panose="020B0604020202020204" pitchFamily="34" charset="0"/>
              <a:buNone/>
              <a:tabLst>
                <a:tab pos="0" algn="l"/>
              </a:tabLst>
            </a:pPr>
            <a:r>
              <a:rPr lang="fr-FR" sz="2400" b="1" spc="-1">
                <a:solidFill>
                  <a:srgbClr val="777777"/>
                </a:solidFill>
                <a:latin typeface="Arial Narrow"/>
              </a:rPr>
              <a:t>Caractéristiques supplémentaires : analyse statistique de la trajectoire</a:t>
            </a:r>
            <a:endParaRPr lang="en-GB" sz="2400" b="1" spc="-1">
              <a:solidFill>
                <a:srgbClr val="777777"/>
              </a:solidFill>
              <a:latin typeface="Arial Narrow"/>
            </a:endParaRPr>
          </a:p>
        </p:txBody>
      </p:sp>
      <p:sp>
        <p:nvSpPr>
          <p:cNvPr id="4" name="ZoneTexte 8">
            <a:extLst>
              <a:ext uri="{FF2B5EF4-FFF2-40B4-BE49-F238E27FC236}">
                <a16:creationId xmlns:a16="http://schemas.microsoft.com/office/drawing/2014/main" id="{8CF22458-2422-7CB7-88BB-13374C474429}"/>
              </a:ext>
            </a:extLst>
          </p:cNvPr>
          <p:cNvSpPr/>
          <p:nvPr/>
        </p:nvSpPr>
        <p:spPr>
          <a:xfrm>
            <a:off x="125460" y="740159"/>
            <a:ext cx="8316000" cy="428900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200" spc="-1">
                <a:solidFill>
                  <a:srgbClr val="777777"/>
                </a:solidFill>
                <a:latin typeface="Arial Narrow"/>
              </a:rPr>
              <a:t>En fonction du lieu de déversement, où le déversement pourrait-il se déplacer et qu'est-ce qu'il pourrait endommager ? </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Évaluer les menaces potentielles que les sites de déversement éventuels font peser sur les sites sensibles</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Identifier les zones littorales susceptibles d'être touchées</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Calculer la probabilité qu'une certaine quantité d'hydrocarbures atteigne un site donné dans un délai précis</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Estimer l'impact d'un déversement sur une ressource particulière</a:t>
            </a:r>
          </a:p>
          <a:p>
            <a:pPr marL="743040" lvl="1" indent="-285840">
              <a:spcBef>
                <a:spcPts val="600"/>
              </a:spcBef>
              <a:spcAft>
                <a:spcPts val="600"/>
              </a:spcAft>
              <a:buClr>
                <a:srgbClr val="004C93"/>
              </a:buClr>
              <a:buFont typeface="Arial Narrow"/>
              <a:buChar char="□"/>
            </a:pPr>
            <a:r>
              <a:rPr lang="fr-FR" spc="-1">
                <a:solidFill>
                  <a:srgbClr val="777777"/>
                </a:solidFill>
                <a:latin typeface="Arial Narrow"/>
              </a:rPr>
              <a:t>Analyser les lacunes du personnel et de l'équipement </a:t>
            </a:r>
          </a:p>
          <a:p>
            <a:pPr lvl="1">
              <a:spcBef>
                <a:spcPts val="600"/>
              </a:spcBef>
              <a:spcAft>
                <a:spcPts val="600"/>
              </a:spcAft>
              <a:buClr>
                <a:srgbClr val="004C93"/>
              </a:buClr>
            </a:pPr>
            <a:r>
              <a:rPr lang="fr-FR" spc="-1">
                <a:solidFill>
                  <a:srgbClr val="777777"/>
                </a:solidFill>
                <a:latin typeface="Arial Narrow"/>
              </a:rPr>
              <a:t>d'intervention</a:t>
            </a:r>
            <a:endParaRPr lang="en-GB" spc="-1">
              <a:solidFill>
                <a:srgbClr val="777777"/>
              </a:solidFill>
              <a:latin typeface="Arial Narrow"/>
            </a:endParaRPr>
          </a:p>
        </p:txBody>
      </p:sp>
      <p:sp>
        <p:nvSpPr>
          <p:cNvPr id="5" name="Rectangle 12">
            <a:extLst>
              <a:ext uri="{FF2B5EF4-FFF2-40B4-BE49-F238E27FC236}">
                <a16:creationId xmlns:a16="http://schemas.microsoft.com/office/drawing/2014/main" id="{F8D79170-3FFD-20A2-CD15-BF963BDB739B}"/>
              </a:ext>
            </a:extLst>
          </p:cNvPr>
          <p:cNvSpPr/>
          <p:nvPr/>
        </p:nvSpPr>
        <p:spPr>
          <a:xfrm>
            <a:off x="167361" y="740159"/>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13" name="Image 312">
            <a:hlinkClick r:id="rId2"/>
          </p:cNvPr>
          <p:cNvPicPr/>
          <p:nvPr/>
        </p:nvPicPr>
        <p:blipFill rotWithShape="1">
          <a:blip r:embed="rId3"/>
          <a:srcRect b="3083"/>
          <a:stretch/>
        </p:blipFill>
        <p:spPr>
          <a:xfrm>
            <a:off x="5626106" y="4018523"/>
            <a:ext cx="3293280" cy="2549766"/>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8C8A251-97E8-0414-69DC-02C6736E83B1}"/>
              </a:ext>
            </a:extLst>
          </p:cNvPr>
          <p:cNvSpPr>
            <a:spLocks noGrp="1"/>
          </p:cNvSpPr>
          <p:nvPr>
            <p:ph type="subTitle"/>
          </p:nvPr>
        </p:nvSpPr>
        <p:spPr>
          <a:xfrm>
            <a:off x="999540" y="3149820"/>
            <a:ext cx="7144920" cy="558360"/>
          </a:xfrm>
        </p:spPr>
        <p:txBody>
          <a:bodyPr/>
          <a:lstStyle/>
          <a:p>
            <a:pPr marL="0" indent="0" algn="ctr">
              <a:buNone/>
            </a:pPr>
            <a:r>
              <a:rPr lang="en-GB">
                <a:solidFill>
                  <a:schemeClr val="tx2"/>
                </a:solidFill>
              </a:rPr>
              <a:t>Quiz 1</a:t>
            </a:r>
          </a:p>
          <a:p>
            <a:pPr marL="0" indent="0" algn="ctr">
              <a:buNone/>
            </a:pPr>
            <a:r>
              <a:rPr lang="en-GB" sz="1800">
                <a:solidFill>
                  <a:schemeClr val="tx2"/>
                </a:solidFill>
              </a:rPr>
              <a:t>(Quittez le mode plein écran, la question se situe dans le chat) </a:t>
            </a:r>
          </a:p>
          <a:p>
            <a:pPr marL="0" indent="0">
              <a:buNone/>
            </a:pPr>
            <a:endParaRPr lang="en-GB"/>
          </a:p>
        </p:txBody>
      </p:sp>
    </p:spTree>
    <p:extLst>
      <p:ext uri="{BB962C8B-B14F-4D97-AF65-F5344CB8AC3E}">
        <p14:creationId xmlns:p14="http://schemas.microsoft.com/office/powerpoint/2010/main" val="1163959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PlaceHolder 4"/>
          <p:cNvSpPr>
            <a:spLocks noGrp="1"/>
          </p:cNvSpPr>
          <p:nvPr>
            <p:ph type="sldNum"/>
          </p:nvPr>
        </p:nvSpPr>
        <p:spPr>
          <a:xfrm>
            <a:off x="8106120" y="6523920"/>
            <a:ext cx="888840" cy="18828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02DC1F6-EC14-4BEE-8F1F-AA8AC49CFDB2}" type="slidenum">
              <a:rPr kumimoji="0" lang="fr-FR" sz="1400" b="0" i="0" u="none" strike="noStrike" kern="1200" cap="none" spc="-1" normalizeH="0" baseline="0" noProof="0">
                <a:ln>
                  <a:noFill/>
                </a:ln>
                <a:solidFill>
                  <a:srgbClr val="000000"/>
                </a:solidFill>
                <a:effectLst/>
                <a:uLnTx/>
                <a:uFillTx/>
                <a:latin typeface="Arial"/>
                <a:ea typeface="DejaVu Sans"/>
                <a:cs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25</a:t>
            </a:fld>
            <a:endParaRPr kumimoji="0" lang="fr-FR" sz="1400" b="0" i="0" u="none" strike="noStrike" kern="1200" cap="none" spc="-1" normalizeH="0" baseline="0" noProof="0">
              <a:ln>
                <a:noFill/>
              </a:ln>
              <a:solidFill>
                <a:prstClr val="black"/>
              </a:solidFill>
              <a:effectLst/>
              <a:uLnTx/>
              <a:uFillTx/>
              <a:latin typeface="Times New Roman"/>
              <a:ea typeface="DejaVu Sans"/>
              <a:cs typeface="DejaVu Sans"/>
            </a:endParaRPr>
          </a:p>
        </p:txBody>
      </p:sp>
      <p:pic>
        <p:nvPicPr>
          <p:cNvPr id="45" name="Image 44"/>
          <p:cNvPicPr/>
          <p:nvPr/>
        </p:nvPicPr>
        <p:blipFill>
          <a:blip r:embed="rId3"/>
          <a:stretch/>
        </p:blipFill>
        <p:spPr>
          <a:xfrm>
            <a:off x="3860940" y="735240"/>
            <a:ext cx="4309200" cy="5580000"/>
          </a:xfrm>
          <a:prstGeom prst="rect">
            <a:avLst/>
          </a:prstGeom>
          <a:ln w="0">
            <a:noFill/>
          </a:ln>
        </p:spPr>
      </p:pic>
      <p:sp>
        <p:nvSpPr>
          <p:cNvPr id="2" name="ZoneTexte 11">
            <a:extLst>
              <a:ext uri="{FF2B5EF4-FFF2-40B4-BE49-F238E27FC236}">
                <a16:creationId xmlns:a16="http://schemas.microsoft.com/office/drawing/2014/main" id="{B38157D4-9D4C-836A-AD66-7610049F70CF}"/>
              </a:ext>
            </a:extLst>
          </p:cNvPr>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777777"/>
                </a:solidFill>
                <a:effectLst/>
                <a:uLnTx/>
                <a:uFillTx/>
                <a:latin typeface="Arial"/>
                <a:ea typeface="DejaVu Sans"/>
                <a:cs typeface="DejaVu Sans"/>
              </a:rPr>
              <a:t>Demonstration (MOTHY) - Senegal</a:t>
            </a:r>
            <a:endParaRPr kumimoji="0" lang="fr-FR" sz="2400" b="1"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4" name="Image 14">
            <a:extLst>
              <a:ext uri="{FF2B5EF4-FFF2-40B4-BE49-F238E27FC236}">
                <a16:creationId xmlns:a16="http://schemas.microsoft.com/office/drawing/2014/main" id="{E1F2F78E-4035-7C4D-591D-031ED42159CB}"/>
              </a:ext>
            </a:extLst>
          </p:cNvPr>
          <p:cNvPicPr/>
          <p:nvPr/>
        </p:nvPicPr>
        <p:blipFill>
          <a:blip r:embed="rId4"/>
          <a:stretch/>
        </p:blipFill>
        <p:spPr>
          <a:xfrm>
            <a:off x="1259640" y="6309360"/>
            <a:ext cx="548280" cy="548280"/>
          </a:xfrm>
          <a:prstGeom prst="rect">
            <a:avLst/>
          </a:prstGeom>
          <a:ln w="0">
            <a:noFill/>
          </a:ln>
        </p:spPr>
      </p:pic>
      <p:sp>
        <p:nvSpPr>
          <p:cNvPr id="3" name="ZoneTexte 8">
            <a:extLst>
              <a:ext uri="{FF2B5EF4-FFF2-40B4-BE49-F238E27FC236}">
                <a16:creationId xmlns:a16="http://schemas.microsoft.com/office/drawing/2014/main" id="{AC849AD8-C9F9-2119-748E-83BBF29B15C0}"/>
              </a:ext>
            </a:extLst>
          </p:cNvPr>
          <p:cNvSpPr/>
          <p:nvPr/>
        </p:nvSpPr>
        <p:spPr>
          <a:xfrm>
            <a:off x="257400" y="1278703"/>
            <a:ext cx="2889660" cy="2011453"/>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000" spc="-1">
                <a:solidFill>
                  <a:srgbClr val="777777"/>
                </a:solidFill>
                <a:latin typeface="Arial Narrow"/>
              </a:rPr>
              <a:t>Demande par e-mail</a:t>
            </a:r>
          </a:p>
          <a:p>
            <a:pPr marL="285840" indent="-285840">
              <a:spcBef>
                <a:spcPts val="600"/>
              </a:spcBef>
              <a:spcAft>
                <a:spcPts val="600"/>
              </a:spcAft>
              <a:buClr>
                <a:srgbClr val="004C93"/>
              </a:buClr>
              <a:buFont typeface="Arial Narrow"/>
              <a:buChar char="□"/>
            </a:pPr>
            <a:r>
              <a:rPr lang="fr-FR" sz="2000" spc="-1">
                <a:solidFill>
                  <a:srgbClr val="777777"/>
                </a:solidFill>
                <a:latin typeface="Arial Narrow"/>
              </a:rPr>
              <a:t>Formulaire spécifique</a:t>
            </a:r>
          </a:p>
          <a:p>
            <a:pPr marL="285840" indent="-285840">
              <a:spcBef>
                <a:spcPts val="600"/>
              </a:spcBef>
              <a:spcAft>
                <a:spcPts val="600"/>
              </a:spcAft>
              <a:buClr>
                <a:srgbClr val="004C93"/>
              </a:buClr>
              <a:buFont typeface="Arial Narrow"/>
              <a:buChar char="□"/>
            </a:pPr>
            <a:r>
              <a:rPr lang="fr-FR" sz="2000" spc="-1">
                <a:solidFill>
                  <a:srgbClr val="777777"/>
                </a:solidFill>
                <a:latin typeface="Arial Narrow"/>
              </a:rPr>
              <a:t>Confirmation téléphonique</a:t>
            </a:r>
            <a:endParaRPr lang="en-GB" sz="2000" spc="-1">
              <a:solidFill>
                <a:srgbClr val="777777"/>
              </a:solidFill>
              <a:latin typeface="Arial Narrow"/>
            </a:endParaRPr>
          </a:p>
        </p:txBody>
      </p:sp>
      <p:sp>
        <p:nvSpPr>
          <p:cNvPr id="5" name="Rectangle 12">
            <a:extLst>
              <a:ext uri="{FF2B5EF4-FFF2-40B4-BE49-F238E27FC236}">
                <a16:creationId xmlns:a16="http://schemas.microsoft.com/office/drawing/2014/main" id="{52B604E2-5131-E96C-3098-847088CBC05D}"/>
              </a:ext>
            </a:extLst>
          </p:cNvPr>
          <p:cNvSpPr/>
          <p:nvPr/>
        </p:nvSpPr>
        <p:spPr>
          <a:xfrm>
            <a:off x="257400" y="1278703"/>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2100267587"/>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8">
            <a:extLst>
              <a:ext uri="{FF2B5EF4-FFF2-40B4-BE49-F238E27FC236}">
                <a16:creationId xmlns:a16="http://schemas.microsoft.com/office/drawing/2014/main" id="{CE78222A-65A4-DC81-DE56-31678F2701C9}"/>
              </a:ext>
            </a:extLst>
          </p:cNvPr>
          <p:cNvSpPr/>
          <p:nvPr/>
        </p:nvSpPr>
        <p:spPr>
          <a:xfrm>
            <a:off x="257400" y="1354903"/>
            <a:ext cx="2442600" cy="4442888"/>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840" indent="-285840">
              <a:spcBef>
                <a:spcPts val="600"/>
              </a:spcBef>
              <a:spcAft>
                <a:spcPts val="600"/>
              </a:spcAft>
              <a:buClr>
                <a:srgbClr val="004C93"/>
              </a:buClr>
              <a:buFont typeface="Arial Narrow"/>
              <a:buChar char="□"/>
            </a:pPr>
            <a:r>
              <a:rPr lang="fr-FR" sz="2200" spc="-1">
                <a:solidFill>
                  <a:srgbClr val="777777"/>
                </a:solidFill>
                <a:latin typeface="Arial Narrow"/>
              </a:rPr>
              <a:t>Fourni sur un site web dédié</a:t>
            </a:r>
          </a:p>
          <a:p>
            <a:pPr marL="285840" indent="-285840">
              <a:spcBef>
                <a:spcPts val="600"/>
              </a:spcBef>
              <a:spcAft>
                <a:spcPts val="600"/>
              </a:spcAft>
              <a:buClr>
                <a:srgbClr val="004C93"/>
              </a:buClr>
              <a:buFont typeface="Arial Narrow"/>
              <a:buChar char="□"/>
            </a:pPr>
            <a:r>
              <a:rPr lang="fr-FR" sz="2200" spc="-1">
                <a:solidFill>
                  <a:srgbClr val="777777"/>
                </a:solidFill>
                <a:latin typeface="Arial Narrow"/>
              </a:rPr>
              <a:t>Cartes (GIF)</a:t>
            </a:r>
          </a:p>
          <a:p>
            <a:pPr marL="285840" indent="-285840">
              <a:spcBef>
                <a:spcPts val="600"/>
              </a:spcBef>
              <a:spcAft>
                <a:spcPts val="600"/>
              </a:spcAft>
              <a:buClr>
                <a:srgbClr val="004C93"/>
              </a:buClr>
              <a:buFont typeface="Arial Narrow"/>
              <a:buChar char="□"/>
            </a:pPr>
            <a:r>
              <a:rPr lang="fr-FR" sz="2200" spc="-1">
                <a:solidFill>
                  <a:srgbClr val="777777"/>
                </a:solidFill>
                <a:latin typeface="Arial Narrow"/>
              </a:rPr>
              <a:t>Animation (GIF)</a:t>
            </a:r>
          </a:p>
          <a:p>
            <a:pPr marL="285840" indent="-285840">
              <a:spcBef>
                <a:spcPts val="600"/>
              </a:spcBef>
              <a:spcAft>
                <a:spcPts val="600"/>
              </a:spcAft>
              <a:buClr>
                <a:srgbClr val="004C93"/>
              </a:buClr>
              <a:buFont typeface="Arial Narrow"/>
              <a:buChar char="□"/>
            </a:pPr>
            <a:r>
              <a:rPr lang="fr-FR" sz="2200" spc="-1">
                <a:solidFill>
                  <a:srgbClr val="777777"/>
                </a:solidFill>
                <a:latin typeface="Arial Narrow"/>
              </a:rPr>
              <a:t>Formats spécifiques</a:t>
            </a:r>
          </a:p>
          <a:p>
            <a:pPr marL="743040" lvl="1" indent="-285840">
              <a:spcBef>
                <a:spcPts val="600"/>
              </a:spcBef>
              <a:spcAft>
                <a:spcPts val="600"/>
              </a:spcAft>
              <a:buClr>
                <a:srgbClr val="004C93"/>
              </a:buClr>
              <a:buFont typeface="Arial Narrow"/>
              <a:buChar char="□"/>
            </a:pPr>
            <a:r>
              <a:rPr lang="fr-FR" sz="2200" spc="-1">
                <a:solidFill>
                  <a:srgbClr val="777777"/>
                </a:solidFill>
                <a:latin typeface="Arial Narrow"/>
              </a:rPr>
              <a:t>KMZ</a:t>
            </a:r>
          </a:p>
          <a:p>
            <a:pPr marL="743040" lvl="1" indent="-285840">
              <a:spcBef>
                <a:spcPts val="600"/>
              </a:spcBef>
              <a:spcAft>
                <a:spcPts val="600"/>
              </a:spcAft>
              <a:buClr>
                <a:srgbClr val="004C93"/>
              </a:buClr>
              <a:buFont typeface="Arial Narrow"/>
              <a:buChar char="□"/>
            </a:pPr>
            <a:r>
              <a:rPr lang="fr-FR" sz="2200" spc="-1">
                <a:solidFill>
                  <a:srgbClr val="777777"/>
                </a:solidFill>
                <a:latin typeface="Arial Narrow"/>
              </a:rPr>
              <a:t>GPX</a:t>
            </a:r>
          </a:p>
          <a:p>
            <a:pPr marL="743040" lvl="1" indent="-285840">
              <a:spcBef>
                <a:spcPts val="600"/>
              </a:spcBef>
              <a:spcAft>
                <a:spcPts val="600"/>
              </a:spcAft>
              <a:buClr>
                <a:srgbClr val="004C93"/>
              </a:buClr>
              <a:buFont typeface="Arial Narrow"/>
              <a:buChar char="□"/>
            </a:pPr>
            <a:r>
              <a:rPr lang="fr-FR" sz="2200" spc="-1">
                <a:solidFill>
                  <a:srgbClr val="777777"/>
                </a:solidFill>
                <a:latin typeface="Arial Narrow"/>
              </a:rPr>
              <a:t>SHP</a:t>
            </a:r>
            <a:endParaRPr lang="en-GB" sz="2200" spc="-1">
              <a:solidFill>
                <a:srgbClr val="777777"/>
              </a:solidFill>
              <a:latin typeface="Arial Narrow"/>
            </a:endParaRPr>
          </a:p>
        </p:txBody>
      </p:sp>
      <p:sp>
        <p:nvSpPr>
          <p:cNvPr id="49" name="PlaceHolder 4"/>
          <p:cNvSpPr>
            <a:spLocks noGrp="1"/>
          </p:cNvSpPr>
          <p:nvPr>
            <p:ph type="sldNum"/>
          </p:nvPr>
        </p:nvSpPr>
        <p:spPr>
          <a:xfrm>
            <a:off x="8106120" y="6523920"/>
            <a:ext cx="888840" cy="188280"/>
          </a:xfrm>
          <a:prstGeom prst="rect">
            <a:avLst/>
          </a:prstGeom>
          <a:noFill/>
          <a:ln w="0">
            <a:noFill/>
          </a:ln>
        </p:spPr>
        <p:txBody>
          <a:bodyPr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C0915E3D-32E7-463E-90A6-AD3F91EAF2AA}" type="slidenum">
              <a:rPr kumimoji="0" lang="fr-FR" sz="1400" b="0" i="0" u="none" strike="noStrike" kern="1200" cap="none" spc="-1" normalizeH="0" baseline="0" noProof="0">
                <a:ln>
                  <a:noFill/>
                </a:ln>
                <a:solidFill>
                  <a:srgbClr val="000000"/>
                </a:solidFill>
                <a:effectLst/>
                <a:uLnTx/>
                <a:uFillTx/>
                <a:latin typeface="Arial"/>
                <a:ea typeface="DejaVu Sans"/>
                <a:cs typeface="DejaVu Sans"/>
              </a:rPr>
              <a:pPr marL="0" marR="0" lvl="0" indent="0" algn="ctr" defTabSz="914400" rtl="0" eaLnBrk="1" fontAlgn="auto" latinLnBrk="0" hangingPunct="1">
                <a:lnSpc>
                  <a:spcPct val="100000"/>
                </a:lnSpc>
                <a:spcBef>
                  <a:spcPts val="0"/>
                </a:spcBef>
                <a:spcAft>
                  <a:spcPts val="0"/>
                </a:spcAft>
                <a:buClrTx/>
                <a:buSzTx/>
                <a:buFontTx/>
                <a:buNone/>
                <a:tabLst/>
                <a:defRPr/>
              </a:pPr>
              <a:t>26</a:t>
            </a:fld>
            <a:endParaRPr kumimoji="0" lang="fr-FR" sz="1400" b="0" i="0" u="none" strike="noStrike" kern="1200" cap="none" spc="-1" normalizeH="0" baseline="0" noProof="0">
              <a:ln>
                <a:noFill/>
              </a:ln>
              <a:solidFill>
                <a:prstClr val="black"/>
              </a:solidFill>
              <a:effectLst/>
              <a:uLnTx/>
              <a:uFillTx/>
              <a:latin typeface="Times New Roman"/>
              <a:ea typeface="DejaVu Sans"/>
              <a:cs typeface="DejaVu Sans"/>
            </a:endParaRPr>
          </a:p>
        </p:txBody>
      </p:sp>
      <p:pic>
        <p:nvPicPr>
          <p:cNvPr id="50" name="Image 49"/>
          <p:cNvPicPr/>
          <p:nvPr/>
        </p:nvPicPr>
        <p:blipFill>
          <a:blip r:embed="rId2"/>
          <a:stretch/>
        </p:blipFill>
        <p:spPr>
          <a:xfrm>
            <a:off x="2783820" y="1211580"/>
            <a:ext cx="6300000" cy="4434840"/>
          </a:xfrm>
          <a:prstGeom prst="rect">
            <a:avLst/>
          </a:prstGeom>
          <a:ln w="0">
            <a:noFill/>
          </a:ln>
        </p:spPr>
      </p:pic>
      <p:sp>
        <p:nvSpPr>
          <p:cNvPr id="3" name="ZoneTexte 11">
            <a:extLst>
              <a:ext uri="{FF2B5EF4-FFF2-40B4-BE49-F238E27FC236}">
                <a16:creationId xmlns:a16="http://schemas.microsoft.com/office/drawing/2014/main" id="{2288A84C-8898-ED43-1C78-BF84977C630F}"/>
              </a:ext>
            </a:extLst>
          </p:cNvPr>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a:ln>
                  <a:noFill/>
                </a:ln>
                <a:solidFill>
                  <a:srgbClr val="777777"/>
                </a:solidFill>
                <a:effectLst/>
                <a:uLnTx/>
                <a:uFillTx/>
                <a:latin typeface="Arial"/>
                <a:ea typeface="DejaVu Sans"/>
                <a:cs typeface="DejaVu Sans"/>
              </a:rPr>
              <a:t>Demonstration (MOTHY) - Senegal</a:t>
            </a:r>
            <a:endParaRPr kumimoji="0" lang="fr-FR" sz="2400" b="1"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5" name="Image 14">
            <a:extLst>
              <a:ext uri="{FF2B5EF4-FFF2-40B4-BE49-F238E27FC236}">
                <a16:creationId xmlns:a16="http://schemas.microsoft.com/office/drawing/2014/main" id="{A521C3DB-400E-1176-6146-0F1C336D2C17}"/>
              </a:ext>
            </a:extLst>
          </p:cNvPr>
          <p:cNvPicPr/>
          <p:nvPr/>
        </p:nvPicPr>
        <p:blipFill>
          <a:blip r:embed="rId3"/>
          <a:stretch/>
        </p:blipFill>
        <p:spPr>
          <a:xfrm>
            <a:off x="1259640" y="6309360"/>
            <a:ext cx="548280" cy="548280"/>
          </a:xfrm>
          <a:prstGeom prst="rect">
            <a:avLst/>
          </a:prstGeom>
          <a:ln w="0">
            <a:noFill/>
          </a:ln>
        </p:spPr>
      </p:pic>
      <p:sp>
        <p:nvSpPr>
          <p:cNvPr id="4" name="Rectangle 12">
            <a:extLst>
              <a:ext uri="{FF2B5EF4-FFF2-40B4-BE49-F238E27FC236}">
                <a16:creationId xmlns:a16="http://schemas.microsoft.com/office/drawing/2014/main" id="{A5D675D1-9BFC-8A13-5533-719F28C0F97A}"/>
              </a:ext>
            </a:extLst>
          </p:cNvPr>
          <p:cNvSpPr/>
          <p:nvPr/>
        </p:nvSpPr>
        <p:spPr>
          <a:xfrm>
            <a:off x="257400" y="1354903"/>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2516163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C0EF8BB3-A46E-4187-9772-7E08F73AB0AC}"/>
              </a:ext>
            </a:extLst>
          </p:cNvPr>
          <p:cNvPicPr>
            <a:picLocks noChangeAspect="1"/>
          </p:cNvPicPr>
          <p:nvPr/>
        </p:nvPicPr>
        <p:blipFill>
          <a:blip r:embed="rId3"/>
          <a:stretch>
            <a:fillRect/>
          </a:stretch>
        </p:blipFill>
        <p:spPr>
          <a:xfrm>
            <a:off x="0" y="963202"/>
            <a:ext cx="9144000" cy="4931596"/>
          </a:xfrm>
          <a:prstGeom prst="rect">
            <a:avLst/>
          </a:prstGeom>
        </p:spPr>
      </p:pic>
      <p:pic>
        <p:nvPicPr>
          <p:cNvPr id="4" name="Image 14">
            <a:extLst>
              <a:ext uri="{FF2B5EF4-FFF2-40B4-BE49-F238E27FC236}">
                <a16:creationId xmlns:a16="http://schemas.microsoft.com/office/drawing/2014/main" id="{DEE50F40-BAEA-0542-C8AB-1F0F904E3C0F}"/>
              </a:ext>
            </a:extLst>
          </p:cNvPr>
          <p:cNvPicPr/>
          <p:nvPr/>
        </p:nvPicPr>
        <p:blipFill>
          <a:blip r:embed="rId4"/>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1764227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9636176E-D744-442F-82F1-E9525C6D6E50}"/>
              </a:ext>
            </a:extLst>
          </p:cNvPr>
          <p:cNvPicPr>
            <a:picLocks noChangeAspect="1"/>
          </p:cNvPicPr>
          <p:nvPr/>
        </p:nvPicPr>
        <p:blipFill>
          <a:blip r:embed="rId3"/>
          <a:stretch>
            <a:fillRect/>
          </a:stretch>
        </p:blipFill>
        <p:spPr>
          <a:xfrm>
            <a:off x="0" y="732490"/>
            <a:ext cx="9144000" cy="5492521"/>
          </a:xfrm>
          <a:prstGeom prst="rect">
            <a:avLst/>
          </a:prstGeom>
        </p:spPr>
      </p:pic>
      <p:pic>
        <p:nvPicPr>
          <p:cNvPr id="4" name="Image 14">
            <a:extLst>
              <a:ext uri="{FF2B5EF4-FFF2-40B4-BE49-F238E27FC236}">
                <a16:creationId xmlns:a16="http://schemas.microsoft.com/office/drawing/2014/main" id="{297D4533-0C24-D2EA-B21C-1EB573AD8FB2}"/>
              </a:ext>
            </a:extLst>
          </p:cNvPr>
          <p:cNvPicPr/>
          <p:nvPr/>
        </p:nvPicPr>
        <p:blipFill>
          <a:blip r:embed="rId4"/>
          <a:stretch/>
        </p:blipFill>
        <p:spPr>
          <a:xfrm>
            <a:off x="1259640" y="6309360"/>
            <a:ext cx="548280" cy="548280"/>
          </a:xfrm>
          <a:prstGeom prst="rect">
            <a:avLst/>
          </a:prstGeom>
          <a:ln w="0">
            <a:noFill/>
          </a:ln>
        </p:spPr>
      </p:pic>
      <p:sp>
        <p:nvSpPr>
          <p:cNvPr id="2" name="ZoneTexte 1">
            <a:extLst>
              <a:ext uri="{FF2B5EF4-FFF2-40B4-BE49-F238E27FC236}">
                <a16:creationId xmlns:a16="http://schemas.microsoft.com/office/drawing/2014/main" id="{216945C2-EBD4-2229-F784-C2D8BF4D3B9A}"/>
              </a:ext>
            </a:extLst>
          </p:cNvPr>
          <p:cNvSpPr txBox="1"/>
          <p:nvPr/>
        </p:nvSpPr>
        <p:spPr>
          <a:xfrm>
            <a:off x="6305238" y="730770"/>
            <a:ext cx="2838762" cy="923330"/>
          </a:xfrm>
          <a:prstGeom prst="rect">
            <a:avLst/>
          </a:prstGeom>
          <a:solidFill>
            <a:schemeClr val="bg1">
              <a:lumMod val="9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i="1"/>
              <a:t>Possibilité d'utiliser vos propres données de vents et courants</a:t>
            </a:r>
          </a:p>
        </p:txBody>
      </p:sp>
    </p:spTree>
    <p:extLst>
      <p:ext uri="{BB962C8B-B14F-4D97-AF65-F5344CB8AC3E}">
        <p14:creationId xmlns:p14="http://schemas.microsoft.com/office/powerpoint/2010/main" val="3072697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08418C39-A986-4AE2-AE1A-947609A042A3}"/>
              </a:ext>
            </a:extLst>
          </p:cNvPr>
          <p:cNvPicPr>
            <a:picLocks noChangeAspect="1"/>
          </p:cNvPicPr>
          <p:nvPr/>
        </p:nvPicPr>
        <p:blipFill>
          <a:blip r:embed="rId3"/>
          <a:stretch>
            <a:fillRect/>
          </a:stretch>
        </p:blipFill>
        <p:spPr>
          <a:xfrm>
            <a:off x="339222" y="776566"/>
            <a:ext cx="8092095" cy="5468689"/>
          </a:xfrm>
          <a:prstGeom prst="rect">
            <a:avLst/>
          </a:prstGeom>
        </p:spPr>
      </p:pic>
      <p:pic>
        <p:nvPicPr>
          <p:cNvPr id="4" name="Image 14">
            <a:extLst>
              <a:ext uri="{FF2B5EF4-FFF2-40B4-BE49-F238E27FC236}">
                <a16:creationId xmlns:a16="http://schemas.microsoft.com/office/drawing/2014/main" id="{38B46D56-CBC9-B062-2FF3-C87BAC590D7D}"/>
              </a:ext>
            </a:extLst>
          </p:cNvPr>
          <p:cNvPicPr/>
          <p:nvPr/>
        </p:nvPicPr>
        <p:blipFill>
          <a:blip r:embed="rId4"/>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38483761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FD6B5A7-12FF-282A-269D-77C532A28340}"/>
              </a:ext>
            </a:extLst>
          </p:cNvPr>
          <p:cNvSpPr/>
          <p:nvPr/>
        </p:nvSpPr>
        <p:spPr>
          <a:xfrm>
            <a:off x="254287" y="297900"/>
            <a:ext cx="6888501" cy="1000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p:cNvPicPr>
          <p:nvPr/>
        </p:nvPicPr>
        <p:blipFill rotWithShape="1">
          <a:blip r:embed="rId3">
            <a:alphaModFix amt="80000"/>
          </a:blip>
          <a:srcRect t="16968" r="46597" b="35200"/>
          <a:stretch/>
        </p:blipFill>
        <p:spPr>
          <a:xfrm>
            <a:off x="5082149" y="876867"/>
            <a:ext cx="4061853" cy="5146823"/>
          </a:xfrm>
          <a:prstGeom prst="rect">
            <a:avLst/>
          </a:prstGeom>
        </p:spPr>
      </p:pic>
      <p:sp>
        <p:nvSpPr>
          <p:cNvPr id="3" name="Title 1">
            <a:extLst>
              <a:ext uri="{FF2B5EF4-FFF2-40B4-BE49-F238E27FC236}">
                <a16:creationId xmlns:a16="http://schemas.microsoft.com/office/drawing/2014/main" id="{804F8354-DFC5-8574-5BFB-1743DD3A8D52}"/>
              </a:ext>
            </a:extLst>
          </p:cNvPr>
          <p:cNvSpPr txBox="1">
            <a:spLocks/>
          </p:cNvSpPr>
          <p:nvPr/>
        </p:nvSpPr>
        <p:spPr>
          <a:xfrm>
            <a:off x="190212" y="-87676"/>
            <a:ext cx="7773883" cy="994173"/>
          </a:xfrm>
          <a:prstGeom prst="rect">
            <a:avLst/>
          </a:prstGeom>
        </p:spPr>
        <p:txBody>
          <a:bodyPr/>
          <a:lstStyle>
            <a:lvl1pPr algn="l" defTabSz="914400" rtl="0" eaLnBrk="1" latinLnBrk="0" hangingPunct="1">
              <a:lnSpc>
                <a:spcPct val="90000"/>
              </a:lnSpc>
              <a:spcBef>
                <a:spcPct val="0"/>
              </a:spcBef>
              <a:buNone/>
              <a:defRPr sz="4400" kern="1200">
                <a:solidFill>
                  <a:srgbClr val="112369"/>
                </a:solidFill>
                <a:latin typeface="+mj-lt"/>
                <a:ea typeface="+mj-ea"/>
                <a:cs typeface="+mj-cs"/>
              </a:defRPr>
            </a:lvl1pPr>
          </a:lstStyle>
          <a:p>
            <a:endParaRPr lang="fr-FR" sz="1800" b="1"/>
          </a:p>
          <a:p>
            <a:r>
              <a:rPr lang="fr-FR" sz="3300" b="1"/>
              <a:t>The Global Initiative for West, Central and </a:t>
            </a:r>
            <a:r>
              <a:rPr lang="fr-FR" sz="3300" b="1" err="1"/>
              <a:t>Southern</a:t>
            </a:r>
            <a:r>
              <a:rPr lang="fr-FR" sz="3300" b="1"/>
              <a:t> </a:t>
            </a:r>
            <a:r>
              <a:rPr lang="fr-FR" sz="3300" b="1" err="1"/>
              <a:t>Africa</a:t>
            </a:r>
            <a:r>
              <a:rPr lang="fr-FR" sz="3300" b="1"/>
              <a:t> (WACAF)</a:t>
            </a:r>
          </a:p>
        </p:txBody>
      </p:sp>
      <p:grpSp>
        <p:nvGrpSpPr>
          <p:cNvPr id="13" name="Group 10">
            <a:extLst>
              <a:ext uri="{FF2B5EF4-FFF2-40B4-BE49-F238E27FC236}">
                <a16:creationId xmlns:a16="http://schemas.microsoft.com/office/drawing/2014/main" id="{A2406F00-B252-3840-EE2A-14FC7903AC83}"/>
              </a:ext>
            </a:extLst>
          </p:cNvPr>
          <p:cNvGrpSpPr/>
          <p:nvPr/>
        </p:nvGrpSpPr>
        <p:grpSpPr>
          <a:xfrm>
            <a:off x="5210993" y="3263926"/>
            <a:ext cx="2344616" cy="2741173"/>
            <a:chOff x="0" y="33718"/>
            <a:chExt cx="1642772" cy="1755951"/>
          </a:xfrm>
        </p:grpSpPr>
        <p:sp>
          <p:nvSpPr>
            <p:cNvPr id="83" name="Freeform 11">
              <a:extLst>
                <a:ext uri="{FF2B5EF4-FFF2-40B4-BE49-F238E27FC236}">
                  <a16:creationId xmlns:a16="http://schemas.microsoft.com/office/drawing/2014/main" id="{32AC1F96-BD80-ADF1-ACD7-AFD9ED28E962}"/>
                </a:ext>
              </a:extLst>
            </p:cNvPr>
            <p:cNvSpPr/>
            <p:nvPr/>
          </p:nvSpPr>
          <p:spPr>
            <a:xfrm>
              <a:off x="0" y="33718"/>
              <a:ext cx="1642772" cy="1755951"/>
            </a:xfrm>
            <a:custGeom>
              <a:avLst/>
              <a:gdLst/>
              <a:ahLst/>
              <a:cxnLst/>
              <a:rect l="l" t="t" r="r" b="b"/>
              <a:pathLst>
                <a:path w="1642772" h="1789669">
                  <a:moveTo>
                    <a:pt x="0" y="0"/>
                  </a:moveTo>
                  <a:lnTo>
                    <a:pt x="1642772" y="0"/>
                  </a:lnTo>
                  <a:lnTo>
                    <a:pt x="1642772" y="1789669"/>
                  </a:lnTo>
                  <a:lnTo>
                    <a:pt x="0" y="1789669"/>
                  </a:lnTo>
                  <a:close/>
                </a:path>
              </a:pathLst>
            </a:custGeom>
            <a:solidFill>
              <a:srgbClr val="FFFFFF">
                <a:alpha val="50196"/>
              </a:srgbClr>
            </a:solidFill>
          </p:spPr>
        </p:sp>
      </p:grpSp>
      <p:sp>
        <p:nvSpPr>
          <p:cNvPr id="80" name="TextBox 12">
            <a:extLst>
              <a:ext uri="{FF2B5EF4-FFF2-40B4-BE49-F238E27FC236}">
                <a16:creationId xmlns:a16="http://schemas.microsoft.com/office/drawing/2014/main" id="{9950A9B5-1C41-B036-5B39-DD180A89F4B0}"/>
              </a:ext>
            </a:extLst>
          </p:cNvPr>
          <p:cNvSpPr txBox="1"/>
          <p:nvPr/>
        </p:nvSpPr>
        <p:spPr>
          <a:xfrm>
            <a:off x="5292637" y="3300713"/>
            <a:ext cx="1141989" cy="2664832"/>
          </a:xfrm>
          <a:prstGeom prst="rect">
            <a:avLst/>
          </a:prstGeom>
        </p:spPr>
        <p:txBody>
          <a:bodyPr wrap="square" lIns="0" tIns="0" rIns="0" bIns="0" rtlCol="0" anchor="t">
            <a:spAutoFit/>
          </a:bodyPr>
          <a:lstStyle/>
          <a:p>
            <a:pPr>
              <a:spcBef>
                <a:spcPts val="150"/>
              </a:spcBef>
              <a:spcAft>
                <a:spcPts val="150"/>
              </a:spcAft>
            </a:pPr>
            <a:r>
              <a:rPr lang="en-US" sz="1050">
                <a:solidFill>
                  <a:srgbClr val="112369"/>
                </a:solidFill>
                <a:latin typeface="Nunito Bold" panose="00000800000000000000" pitchFamily="2" charset="0"/>
              </a:rPr>
              <a:t>Angola</a:t>
            </a:r>
          </a:p>
          <a:p>
            <a:pPr>
              <a:spcBef>
                <a:spcPts val="150"/>
              </a:spcBef>
              <a:spcAft>
                <a:spcPts val="150"/>
              </a:spcAft>
            </a:pPr>
            <a:r>
              <a:rPr lang="en-US" sz="1050">
                <a:solidFill>
                  <a:srgbClr val="112369"/>
                </a:solidFill>
                <a:latin typeface="Nunito Bold" panose="00000800000000000000" pitchFamily="2" charset="0"/>
              </a:rPr>
              <a:t>Benin</a:t>
            </a:r>
          </a:p>
          <a:p>
            <a:pPr>
              <a:spcBef>
                <a:spcPts val="150"/>
              </a:spcBef>
              <a:spcAft>
                <a:spcPts val="150"/>
              </a:spcAft>
            </a:pPr>
            <a:r>
              <a:rPr lang="en-US" sz="1050">
                <a:solidFill>
                  <a:srgbClr val="112369"/>
                </a:solidFill>
                <a:latin typeface="Nunito Bold" panose="00000800000000000000" pitchFamily="2" charset="0"/>
              </a:rPr>
              <a:t>Cabo Verde</a:t>
            </a:r>
          </a:p>
          <a:p>
            <a:pPr>
              <a:spcBef>
                <a:spcPts val="150"/>
              </a:spcBef>
              <a:spcAft>
                <a:spcPts val="150"/>
              </a:spcAft>
            </a:pPr>
            <a:r>
              <a:rPr lang="en-US" sz="1050">
                <a:solidFill>
                  <a:srgbClr val="112369"/>
                </a:solidFill>
                <a:latin typeface="Nunito Bold" panose="00000800000000000000" pitchFamily="2" charset="0"/>
              </a:rPr>
              <a:t>Cameroon</a:t>
            </a:r>
          </a:p>
          <a:p>
            <a:pPr>
              <a:spcBef>
                <a:spcPts val="150"/>
              </a:spcBef>
              <a:spcAft>
                <a:spcPts val="150"/>
              </a:spcAft>
            </a:pPr>
            <a:r>
              <a:rPr lang="en-US" sz="1050">
                <a:solidFill>
                  <a:srgbClr val="112369"/>
                </a:solidFill>
                <a:latin typeface="Nunito Bold" panose="00000800000000000000" pitchFamily="2" charset="0"/>
              </a:rPr>
              <a:t>Congo</a:t>
            </a:r>
          </a:p>
          <a:p>
            <a:pPr>
              <a:spcBef>
                <a:spcPts val="150"/>
              </a:spcBef>
              <a:spcAft>
                <a:spcPts val="150"/>
              </a:spcAft>
            </a:pPr>
            <a:r>
              <a:rPr lang="en-US" sz="1050">
                <a:solidFill>
                  <a:srgbClr val="112369"/>
                </a:solidFill>
                <a:latin typeface="Nunito Bold" panose="00000800000000000000" pitchFamily="2" charset="0"/>
              </a:rPr>
              <a:t>Democratic Republic of Congo</a:t>
            </a:r>
          </a:p>
          <a:p>
            <a:pPr>
              <a:spcBef>
                <a:spcPts val="150"/>
              </a:spcBef>
              <a:spcAft>
                <a:spcPts val="150"/>
              </a:spcAft>
            </a:pPr>
            <a:r>
              <a:rPr lang="en-US" sz="1050">
                <a:solidFill>
                  <a:srgbClr val="112369"/>
                </a:solidFill>
                <a:latin typeface="Nunito Bold" panose="00000800000000000000" pitchFamily="2" charset="0"/>
              </a:rPr>
              <a:t>Equatorial Guinea</a:t>
            </a:r>
          </a:p>
          <a:p>
            <a:pPr>
              <a:spcBef>
                <a:spcPts val="150"/>
              </a:spcBef>
              <a:spcAft>
                <a:spcPts val="150"/>
              </a:spcAft>
            </a:pPr>
            <a:r>
              <a:rPr lang="en-US" sz="1050">
                <a:solidFill>
                  <a:srgbClr val="112369"/>
                </a:solidFill>
                <a:latin typeface="Nunito Bold" panose="00000800000000000000" pitchFamily="2" charset="0"/>
              </a:rPr>
              <a:t>Gabon</a:t>
            </a:r>
          </a:p>
          <a:p>
            <a:pPr>
              <a:spcBef>
                <a:spcPts val="150"/>
              </a:spcBef>
              <a:spcAft>
                <a:spcPts val="150"/>
              </a:spcAft>
            </a:pPr>
            <a:r>
              <a:rPr lang="en-US" sz="1050">
                <a:solidFill>
                  <a:srgbClr val="112369"/>
                </a:solidFill>
                <a:latin typeface="Nunito Bold" panose="00000800000000000000" pitchFamily="2" charset="0"/>
              </a:rPr>
              <a:t>Ghana</a:t>
            </a:r>
          </a:p>
          <a:p>
            <a:pPr>
              <a:spcBef>
                <a:spcPts val="150"/>
              </a:spcBef>
              <a:spcAft>
                <a:spcPts val="150"/>
              </a:spcAft>
            </a:pPr>
            <a:r>
              <a:rPr lang="en-US" sz="1050">
                <a:solidFill>
                  <a:srgbClr val="112369"/>
                </a:solidFill>
                <a:latin typeface="Nunito Bold" panose="00000800000000000000" pitchFamily="2" charset="0"/>
              </a:rPr>
              <a:t>Guinea</a:t>
            </a:r>
          </a:p>
          <a:p>
            <a:pPr>
              <a:spcBef>
                <a:spcPts val="150"/>
              </a:spcBef>
              <a:spcAft>
                <a:spcPts val="150"/>
              </a:spcAft>
            </a:pPr>
            <a:r>
              <a:rPr lang="en-US" sz="1050">
                <a:solidFill>
                  <a:srgbClr val="112369"/>
                </a:solidFill>
                <a:latin typeface="Nunito Bold" panose="00000800000000000000" pitchFamily="2" charset="0"/>
              </a:rPr>
              <a:t>Guinea-Bissau</a:t>
            </a:r>
          </a:p>
          <a:p>
            <a:pPr>
              <a:spcBef>
                <a:spcPts val="150"/>
              </a:spcBef>
              <a:spcAft>
                <a:spcPts val="150"/>
              </a:spcAft>
            </a:pPr>
            <a:r>
              <a:rPr lang="en-US" sz="1050">
                <a:solidFill>
                  <a:srgbClr val="112369"/>
                </a:solidFill>
                <a:latin typeface="Nunito Bold" panose="00000800000000000000" pitchFamily="2" charset="0"/>
              </a:rPr>
              <a:t>Ivory Coast</a:t>
            </a:r>
          </a:p>
        </p:txBody>
      </p:sp>
      <p:sp>
        <p:nvSpPr>
          <p:cNvPr id="87" name="TextBox 12">
            <a:extLst>
              <a:ext uri="{FF2B5EF4-FFF2-40B4-BE49-F238E27FC236}">
                <a16:creationId xmlns:a16="http://schemas.microsoft.com/office/drawing/2014/main" id="{3148708E-6486-14AD-927B-9343143D87CE}"/>
              </a:ext>
            </a:extLst>
          </p:cNvPr>
          <p:cNvSpPr txBox="1"/>
          <p:nvPr/>
        </p:nvSpPr>
        <p:spPr>
          <a:xfrm>
            <a:off x="6575947" y="3853847"/>
            <a:ext cx="986806" cy="2239074"/>
          </a:xfrm>
          <a:prstGeom prst="rect">
            <a:avLst/>
          </a:prstGeom>
        </p:spPr>
        <p:txBody>
          <a:bodyPr wrap="square" lIns="0" tIns="0" rIns="0" bIns="0" rtlCol="0" anchor="t">
            <a:spAutoFit/>
          </a:bodyPr>
          <a:lstStyle/>
          <a:p>
            <a:pPr>
              <a:spcBef>
                <a:spcPts val="150"/>
              </a:spcBef>
              <a:spcAft>
                <a:spcPts val="150"/>
              </a:spcAft>
            </a:pPr>
            <a:r>
              <a:rPr lang="en-US" sz="1050">
                <a:solidFill>
                  <a:srgbClr val="112369"/>
                </a:solidFill>
                <a:latin typeface="Nunito Bold"/>
              </a:rPr>
              <a:t>Liberia</a:t>
            </a:r>
          </a:p>
          <a:p>
            <a:pPr>
              <a:spcBef>
                <a:spcPts val="150"/>
              </a:spcBef>
              <a:spcAft>
                <a:spcPts val="150"/>
              </a:spcAft>
            </a:pPr>
            <a:r>
              <a:rPr lang="en-US" sz="1050">
                <a:solidFill>
                  <a:srgbClr val="112369"/>
                </a:solidFill>
                <a:latin typeface="Nunito Bold"/>
              </a:rPr>
              <a:t>Mauritania</a:t>
            </a:r>
          </a:p>
          <a:p>
            <a:pPr>
              <a:spcBef>
                <a:spcPts val="150"/>
              </a:spcBef>
              <a:spcAft>
                <a:spcPts val="150"/>
              </a:spcAft>
            </a:pPr>
            <a:r>
              <a:rPr lang="en-US" sz="1050">
                <a:solidFill>
                  <a:srgbClr val="112369"/>
                </a:solidFill>
                <a:latin typeface="Nunito Bold"/>
              </a:rPr>
              <a:t>Namibia</a:t>
            </a:r>
          </a:p>
          <a:p>
            <a:pPr>
              <a:spcBef>
                <a:spcPts val="150"/>
              </a:spcBef>
              <a:spcAft>
                <a:spcPts val="150"/>
              </a:spcAft>
            </a:pPr>
            <a:r>
              <a:rPr lang="en-US" sz="1050">
                <a:solidFill>
                  <a:srgbClr val="112369"/>
                </a:solidFill>
                <a:latin typeface="Nunito Bold"/>
              </a:rPr>
              <a:t>Nigeria</a:t>
            </a:r>
          </a:p>
          <a:p>
            <a:pPr>
              <a:spcBef>
                <a:spcPts val="150"/>
              </a:spcBef>
              <a:spcAft>
                <a:spcPts val="150"/>
              </a:spcAft>
            </a:pPr>
            <a:r>
              <a:rPr lang="en-US" sz="1050">
                <a:solidFill>
                  <a:srgbClr val="112369"/>
                </a:solidFill>
                <a:latin typeface="Nunito Bold"/>
              </a:rPr>
              <a:t>Sao Tome and Principe</a:t>
            </a:r>
          </a:p>
          <a:p>
            <a:pPr>
              <a:spcBef>
                <a:spcPts val="150"/>
              </a:spcBef>
              <a:spcAft>
                <a:spcPts val="150"/>
              </a:spcAft>
            </a:pPr>
            <a:r>
              <a:rPr lang="en-US" sz="1050">
                <a:solidFill>
                  <a:srgbClr val="112369"/>
                </a:solidFill>
                <a:latin typeface="Nunito Bold"/>
              </a:rPr>
              <a:t>Senegal</a:t>
            </a:r>
          </a:p>
          <a:p>
            <a:pPr>
              <a:spcBef>
                <a:spcPts val="150"/>
              </a:spcBef>
              <a:spcAft>
                <a:spcPts val="150"/>
              </a:spcAft>
            </a:pPr>
            <a:r>
              <a:rPr lang="en-US" sz="1050">
                <a:solidFill>
                  <a:srgbClr val="112369"/>
                </a:solidFill>
                <a:latin typeface="Nunito Bold"/>
              </a:rPr>
              <a:t>Sierra Leone</a:t>
            </a:r>
          </a:p>
          <a:p>
            <a:pPr>
              <a:spcBef>
                <a:spcPts val="150"/>
              </a:spcBef>
              <a:spcAft>
                <a:spcPts val="150"/>
              </a:spcAft>
            </a:pPr>
            <a:r>
              <a:rPr lang="en-US" sz="1050">
                <a:solidFill>
                  <a:srgbClr val="112369"/>
                </a:solidFill>
                <a:latin typeface="Nunito Bold"/>
              </a:rPr>
              <a:t>South Africa</a:t>
            </a:r>
          </a:p>
          <a:p>
            <a:pPr>
              <a:spcBef>
                <a:spcPts val="150"/>
              </a:spcBef>
              <a:spcAft>
                <a:spcPts val="150"/>
              </a:spcAft>
            </a:pPr>
            <a:r>
              <a:rPr lang="en-US" sz="1050">
                <a:solidFill>
                  <a:srgbClr val="112369"/>
                </a:solidFill>
                <a:latin typeface="Nunito Bold"/>
              </a:rPr>
              <a:t>The Gambia</a:t>
            </a:r>
          </a:p>
          <a:p>
            <a:pPr>
              <a:spcBef>
                <a:spcPts val="150"/>
              </a:spcBef>
              <a:spcAft>
                <a:spcPts val="150"/>
              </a:spcAft>
            </a:pPr>
            <a:r>
              <a:rPr lang="en-US" sz="1050">
                <a:solidFill>
                  <a:srgbClr val="112369"/>
                </a:solidFill>
                <a:latin typeface="Nunito Bold"/>
              </a:rPr>
              <a:t>Togo</a:t>
            </a:r>
          </a:p>
        </p:txBody>
      </p:sp>
      <p:sp>
        <p:nvSpPr>
          <p:cNvPr id="2" name="TextBox 2"/>
          <p:cNvSpPr txBox="1"/>
          <p:nvPr/>
        </p:nvSpPr>
        <p:spPr>
          <a:xfrm>
            <a:off x="77143" y="2021682"/>
            <a:ext cx="4963293" cy="4024756"/>
          </a:xfrm>
          <a:prstGeom prst="rect">
            <a:avLst/>
          </a:prstGeom>
        </p:spPr>
        <p:txBody>
          <a:bodyPr wrap="square" lIns="0" tIns="0" rIns="0" bIns="0" rtlCol="0" anchor="t">
            <a:spAutoFit/>
          </a:bodyPr>
          <a:lstStyle/>
          <a:p>
            <a:pPr marL="161934" lvl="1">
              <a:lnSpc>
                <a:spcPts val="1665"/>
              </a:lnSpc>
            </a:pPr>
            <a:endParaRPr lang="en-GB" sz="1500" spc="-38">
              <a:solidFill>
                <a:srgbClr val="112369"/>
              </a:solidFill>
              <a:latin typeface="Nunito Bold"/>
            </a:endParaRPr>
          </a:p>
          <a:p>
            <a:pPr marL="323867" lvl="1" indent="-161934">
              <a:lnSpc>
                <a:spcPts val="1665"/>
              </a:lnSpc>
              <a:buFont typeface="Arial"/>
              <a:buChar char="•"/>
            </a:pPr>
            <a:r>
              <a:rPr lang="en-GB" sz="1500" spc="-38" err="1">
                <a:solidFill>
                  <a:srgbClr val="112369"/>
                </a:solidFill>
                <a:latin typeface="Nunito Bold"/>
              </a:rPr>
              <a:t>Lancement</a:t>
            </a:r>
            <a:r>
              <a:rPr lang="en-GB" sz="1500" spc="-38">
                <a:solidFill>
                  <a:srgbClr val="112369"/>
                </a:solidFill>
                <a:latin typeface="Nunito Bold"/>
              </a:rPr>
              <a:t> </a:t>
            </a:r>
            <a:r>
              <a:rPr lang="en-GB" sz="1500" spc="-38" err="1">
                <a:solidFill>
                  <a:srgbClr val="112369"/>
                </a:solidFill>
                <a:latin typeface="Nunito Bold"/>
              </a:rPr>
              <a:t>en</a:t>
            </a:r>
            <a:r>
              <a:rPr lang="en-GB" sz="1500" spc="-38">
                <a:solidFill>
                  <a:srgbClr val="112369"/>
                </a:solidFill>
                <a:latin typeface="Nunito Bold"/>
              </a:rPr>
              <a:t> 2006 </a:t>
            </a:r>
          </a:p>
          <a:p>
            <a:pPr marL="323867" lvl="1" indent="-161934">
              <a:lnSpc>
                <a:spcPts val="1665"/>
              </a:lnSpc>
              <a:buFont typeface="Arial"/>
              <a:buChar char="•"/>
            </a:pPr>
            <a:endParaRPr lang="en-GB" sz="1500" spc="-38">
              <a:solidFill>
                <a:srgbClr val="112369"/>
              </a:solidFill>
              <a:latin typeface="Nunito Bold"/>
            </a:endParaRPr>
          </a:p>
          <a:p>
            <a:pPr marL="323867" lvl="1" indent="-161934">
              <a:buFont typeface="Arial"/>
              <a:buChar char="•"/>
            </a:pPr>
            <a:r>
              <a:rPr lang="en-GB" sz="1500" spc="-38">
                <a:solidFill>
                  <a:srgbClr val="112369"/>
                </a:solidFill>
                <a:latin typeface="Nunito Bold"/>
              </a:rPr>
              <a:t>Objectif</a:t>
            </a:r>
          </a:p>
          <a:p>
            <a:pPr marL="161933" lvl="1"/>
            <a:endParaRPr lang="en-GB" sz="1500" spc="-38">
              <a:solidFill>
                <a:srgbClr val="112369"/>
              </a:solidFill>
              <a:latin typeface="Nunito Bold"/>
            </a:endParaRPr>
          </a:p>
          <a:p>
            <a:pPr marL="161933" lvl="1"/>
            <a:r>
              <a:rPr lang="en-GB" sz="1400" spc="-38" err="1">
                <a:solidFill>
                  <a:srgbClr val="112369"/>
                </a:solidFill>
                <a:latin typeface="Nunito" pitchFamily="2" charset="0"/>
              </a:rPr>
              <a:t>Renforcer</a:t>
            </a:r>
            <a:r>
              <a:rPr lang="en-GB" sz="1400" spc="-38">
                <a:solidFill>
                  <a:srgbClr val="112369"/>
                </a:solidFill>
                <a:latin typeface="Nunito" pitchFamily="2" charset="0"/>
              </a:rPr>
              <a:t> la </a:t>
            </a:r>
            <a:r>
              <a:rPr lang="en-GB" sz="1400" spc="-38" err="1">
                <a:solidFill>
                  <a:srgbClr val="112369"/>
                </a:solidFill>
                <a:latin typeface="Nunito" pitchFamily="2" charset="0"/>
              </a:rPr>
              <a:t>capacité</a:t>
            </a:r>
            <a:r>
              <a:rPr lang="en-GB" sz="1400" spc="-38">
                <a:solidFill>
                  <a:srgbClr val="112369"/>
                </a:solidFill>
                <a:latin typeface="Nunito" pitchFamily="2" charset="0"/>
              </a:rPr>
              <a:t> des </a:t>
            </a:r>
            <a:r>
              <a:rPr lang="en-GB" sz="1400" spc="-38" err="1">
                <a:solidFill>
                  <a:srgbClr val="112369"/>
                </a:solidFill>
                <a:latin typeface="Nunito" pitchFamily="2" charset="0"/>
              </a:rPr>
              <a:t>Etats</a:t>
            </a:r>
            <a:r>
              <a:rPr lang="en-GB" sz="1400" spc="-38">
                <a:solidFill>
                  <a:srgbClr val="112369"/>
                </a:solidFill>
                <a:latin typeface="Nunito" pitchFamily="2" charset="0"/>
              </a:rPr>
              <a:t> a la preparation et la </a:t>
            </a:r>
            <a:r>
              <a:rPr lang="en-GB" sz="1400" spc="-38" err="1">
                <a:solidFill>
                  <a:srgbClr val="112369"/>
                </a:solidFill>
                <a:latin typeface="Nunito" pitchFamily="2" charset="0"/>
              </a:rPr>
              <a:t>lutte</a:t>
            </a:r>
            <a:r>
              <a:rPr lang="en-GB" sz="1400" spc="-38">
                <a:solidFill>
                  <a:srgbClr val="112369"/>
                </a:solidFill>
                <a:latin typeface="Nunito" pitchFamily="2" charset="0"/>
              </a:rPr>
              <a:t> </a:t>
            </a:r>
            <a:r>
              <a:rPr lang="en-GB" sz="1400" spc="-38" err="1">
                <a:solidFill>
                  <a:srgbClr val="112369"/>
                </a:solidFill>
                <a:latin typeface="Nunito" pitchFamily="2" charset="0"/>
              </a:rPr>
              <a:t>contre</a:t>
            </a:r>
            <a:r>
              <a:rPr lang="en-GB" sz="1400" spc="-38">
                <a:solidFill>
                  <a:srgbClr val="112369"/>
                </a:solidFill>
                <a:latin typeface="Nunito" pitchFamily="2" charset="0"/>
              </a:rPr>
              <a:t> les </a:t>
            </a:r>
            <a:r>
              <a:rPr lang="en-GB" sz="1400" spc="-38" err="1">
                <a:solidFill>
                  <a:srgbClr val="112369"/>
                </a:solidFill>
                <a:latin typeface="Nunito" pitchFamily="2" charset="0"/>
              </a:rPr>
              <a:t>deversements</a:t>
            </a:r>
            <a:r>
              <a:rPr lang="en-GB" sz="1400" spc="-38">
                <a:solidFill>
                  <a:srgbClr val="112369"/>
                </a:solidFill>
                <a:latin typeface="Nunito" pitchFamily="2" charset="0"/>
              </a:rPr>
              <a:t> </a:t>
            </a:r>
            <a:r>
              <a:rPr lang="en-GB" sz="1400" spc="-38" err="1">
                <a:solidFill>
                  <a:srgbClr val="112369"/>
                </a:solidFill>
                <a:latin typeface="Nunito" pitchFamily="2" charset="0"/>
              </a:rPr>
              <a:t>accidentels</a:t>
            </a:r>
            <a:r>
              <a:rPr lang="en-GB" sz="1400" spc="-38">
                <a:solidFill>
                  <a:srgbClr val="112369"/>
                </a:solidFill>
                <a:latin typeface="Nunito" pitchFamily="2" charset="0"/>
              </a:rPr>
              <a:t> </a:t>
            </a:r>
            <a:r>
              <a:rPr lang="en-GB" sz="1400" spc="-38" err="1">
                <a:solidFill>
                  <a:srgbClr val="112369"/>
                </a:solidFill>
                <a:latin typeface="Nunito" pitchFamily="2" charset="0"/>
              </a:rPr>
              <a:t>d’hydrocarbures</a:t>
            </a:r>
            <a:r>
              <a:rPr lang="en-GB" sz="1400" spc="-38">
                <a:solidFill>
                  <a:srgbClr val="112369"/>
                </a:solidFill>
                <a:latin typeface="Nunito" pitchFamily="2" charset="0"/>
              </a:rPr>
              <a:t> </a:t>
            </a:r>
            <a:r>
              <a:rPr lang="en-GB" sz="1400" spc="-38" err="1">
                <a:solidFill>
                  <a:srgbClr val="112369"/>
                </a:solidFill>
                <a:latin typeface="Nunito" pitchFamily="2" charset="0"/>
              </a:rPr>
              <a:t>en</a:t>
            </a:r>
            <a:r>
              <a:rPr lang="en-GB" sz="1400" spc="-38">
                <a:solidFill>
                  <a:srgbClr val="112369"/>
                </a:solidFill>
                <a:latin typeface="Nunito" pitchFamily="2" charset="0"/>
              </a:rPr>
              <a:t> </a:t>
            </a:r>
            <a:r>
              <a:rPr lang="en-GB" sz="1400" spc="-38" err="1">
                <a:solidFill>
                  <a:srgbClr val="112369"/>
                </a:solidFill>
                <a:latin typeface="Nunito" pitchFamily="2" charset="0"/>
              </a:rPr>
              <a:t>mer</a:t>
            </a:r>
            <a:r>
              <a:rPr lang="en-GB" sz="1400" spc="-38">
                <a:solidFill>
                  <a:srgbClr val="112369"/>
                </a:solidFill>
                <a:latin typeface="Nunito" pitchFamily="2" charset="0"/>
              </a:rPr>
              <a:t>, </a:t>
            </a:r>
            <a:r>
              <a:rPr lang="en-GB" sz="1400" spc="-38" err="1">
                <a:solidFill>
                  <a:srgbClr val="112369"/>
                </a:solidFill>
                <a:latin typeface="Nunito" pitchFamily="2" charset="0"/>
              </a:rPr>
              <a:t>afin</a:t>
            </a:r>
            <a:r>
              <a:rPr lang="en-GB" sz="1400" spc="-38">
                <a:solidFill>
                  <a:srgbClr val="112369"/>
                </a:solidFill>
                <a:latin typeface="Nunito" pitchFamily="2" charset="0"/>
              </a:rPr>
              <a:t> de </a:t>
            </a:r>
            <a:r>
              <a:rPr lang="en-GB" sz="1400" spc="-38" err="1">
                <a:solidFill>
                  <a:srgbClr val="112369"/>
                </a:solidFill>
                <a:latin typeface="Nunito" pitchFamily="2" charset="0"/>
              </a:rPr>
              <a:t>mieux</a:t>
            </a:r>
            <a:r>
              <a:rPr lang="en-GB" sz="1400" spc="-38">
                <a:solidFill>
                  <a:srgbClr val="112369"/>
                </a:solidFill>
                <a:latin typeface="Nunito" pitchFamily="2" charset="0"/>
              </a:rPr>
              <a:t> </a:t>
            </a:r>
            <a:r>
              <a:rPr lang="en-GB" sz="1400" spc="-38" err="1">
                <a:solidFill>
                  <a:srgbClr val="112369"/>
                </a:solidFill>
                <a:latin typeface="Nunito" pitchFamily="2" charset="0"/>
              </a:rPr>
              <a:t>proteger</a:t>
            </a:r>
            <a:r>
              <a:rPr lang="en-GB" sz="1400" spc="-38">
                <a:solidFill>
                  <a:srgbClr val="112369"/>
                </a:solidFill>
                <a:latin typeface="Nunito" pitchFamily="2" charset="0"/>
              </a:rPr>
              <a:t> </a:t>
            </a:r>
            <a:r>
              <a:rPr lang="en-GB" sz="1400" spc="-38" err="1">
                <a:solidFill>
                  <a:srgbClr val="112369"/>
                </a:solidFill>
                <a:latin typeface="Nunito" pitchFamily="2" charset="0"/>
              </a:rPr>
              <a:t>leur</a:t>
            </a:r>
            <a:r>
              <a:rPr lang="en-GB" sz="1400" spc="-38">
                <a:solidFill>
                  <a:srgbClr val="112369"/>
                </a:solidFill>
                <a:latin typeface="Nunito" pitchFamily="2" charset="0"/>
              </a:rPr>
              <a:t> </a:t>
            </a:r>
            <a:r>
              <a:rPr lang="en-GB" sz="1400" spc="-38" err="1">
                <a:solidFill>
                  <a:srgbClr val="112369"/>
                </a:solidFill>
                <a:latin typeface="Nunito" pitchFamily="2" charset="0"/>
              </a:rPr>
              <a:t>environnement</a:t>
            </a:r>
            <a:r>
              <a:rPr lang="en-GB" sz="1400" spc="-38">
                <a:solidFill>
                  <a:srgbClr val="112369"/>
                </a:solidFill>
                <a:latin typeface="Nunito" pitchFamily="2" charset="0"/>
              </a:rPr>
              <a:t> </a:t>
            </a:r>
            <a:r>
              <a:rPr lang="en-GB" sz="1400" spc="-38" err="1">
                <a:solidFill>
                  <a:srgbClr val="112369"/>
                </a:solidFill>
                <a:latin typeface="Nunito" pitchFamily="2" charset="0"/>
              </a:rPr>
              <a:t>marin</a:t>
            </a:r>
            <a:r>
              <a:rPr lang="en-GB" sz="1400" spc="-38">
                <a:solidFill>
                  <a:srgbClr val="112369"/>
                </a:solidFill>
                <a:latin typeface="Nunito" pitchFamily="2" charset="0"/>
              </a:rPr>
              <a:t> et </a:t>
            </a:r>
            <a:r>
              <a:rPr lang="en-GB" sz="1400" spc="-38" err="1">
                <a:solidFill>
                  <a:srgbClr val="112369"/>
                </a:solidFill>
                <a:latin typeface="Nunito" pitchFamily="2" charset="0"/>
              </a:rPr>
              <a:t>côtier</a:t>
            </a:r>
            <a:r>
              <a:rPr lang="en-GB" sz="1400" spc="-38">
                <a:solidFill>
                  <a:srgbClr val="112369"/>
                </a:solidFill>
                <a:latin typeface="Nunito" pitchFamily="2" charset="0"/>
              </a:rPr>
              <a:t>.</a:t>
            </a:r>
          </a:p>
          <a:p>
            <a:pPr>
              <a:lnSpc>
                <a:spcPts val="1665"/>
              </a:lnSpc>
            </a:pPr>
            <a:endParaRPr lang="en-GB" sz="1500" spc="-38">
              <a:solidFill>
                <a:srgbClr val="112369"/>
              </a:solidFill>
              <a:latin typeface="Nunito"/>
            </a:endParaRPr>
          </a:p>
          <a:p>
            <a:pPr marL="323867" lvl="1" indent="-161934">
              <a:buFont typeface="Arial"/>
              <a:buChar char="•"/>
            </a:pPr>
            <a:r>
              <a:rPr lang="en-GB" sz="1500" spc="-38">
                <a:solidFill>
                  <a:srgbClr val="112369"/>
                </a:solidFill>
                <a:latin typeface="Nunito Bold"/>
              </a:rPr>
              <a:t>Assistance technique</a:t>
            </a:r>
            <a:endParaRPr lang="en-GB" sz="1500" spc="-38">
              <a:solidFill>
                <a:srgbClr val="112369"/>
              </a:solidFill>
              <a:latin typeface="Nunito"/>
            </a:endParaRPr>
          </a:p>
          <a:p>
            <a:pPr marL="323867" lvl="1" indent="-161934">
              <a:buFont typeface="Arial"/>
              <a:buChar char="•"/>
            </a:pPr>
            <a:endParaRPr lang="en-GB" sz="501" spc="-38">
              <a:solidFill>
                <a:srgbClr val="112369"/>
              </a:solidFill>
              <a:latin typeface="Nunito"/>
            </a:endParaRPr>
          </a:p>
          <a:p>
            <a:pPr marL="647733" lvl="2" indent="-215911">
              <a:buFont typeface="Arial"/>
              <a:buChar char="⚬"/>
            </a:pPr>
            <a:r>
              <a:rPr lang="en-GB" sz="1401" spc="-38">
                <a:solidFill>
                  <a:srgbClr val="112369"/>
                </a:solidFill>
                <a:latin typeface="Nunito"/>
              </a:rPr>
              <a:t>Workshops </a:t>
            </a:r>
            <a:r>
              <a:rPr lang="en-GB" sz="1401" spc="-38" err="1">
                <a:solidFill>
                  <a:srgbClr val="112369"/>
                </a:solidFill>
                <a:latin typeface="Nunito"/>
              </a:rPr>
              <a:t>nationaux</a:t>
            </a:r>
            <a:r>
              <a:rPr lang="en-GB" sz="1401" spc="-38">
                <a:solidFill>
                  <a:srgbClr val="112369"/>
                </a:solidFill>
                <a:latin typeface="Nunito"/>
              </a:rPr>
              <a:t> et sous-</a:t>
            </a:r>
            <a:r>
              <a:rPr lang="en-GB" sz="1401" spc="-38" err="1">
                <a:solidFill>
                  <a:srgbClr val="112369"/>
                </a:solidFill>
                <a:latin typeface="Nunito"/>
              </a:rPr>
              <a:t>regionaux</a:t>
            </a:r>
            <a:endParaRPr lang="en-GB" sz="1401" spc="-38">
              <a:solidFill>
                <a:srgbClr val="112369"/>
              </a:solidFill>
              <a:latin typeface="Nunito"/>
            </a:endParaRPr>
          </a:p>
          <a:p>
            <a:pPr marL="647700" lvl="2" indent="-215742">
              <a:buFont typeface="Arial"/>
              <a:buChar char="⚬"/>
            </a:pPr>
            <a:r>
              <a:rPr lang="en-GB" sz="1388" spc="-38">
                <a:solidFill>
                  <a:srgbClr val="112369"/>
                </a:solidFill>
                <a:latin typeface="Nunito"/>
              </a:rPr>
              <a:t>Formations </a:t>
            </a:r>
          </a:p>
          <a:p>
            <a:pPr marL="647733" lvl="2" indent="-215911">
              <a:buFont typeface="Arial"/>
              <a:buChar char="⚬"/>
            </a:pPr>
            <a:r>
              <a:rPr lang="en-GB" sz="1401" spc="-38">
                <a:solidFill>
                  <a:srgbClr val="112369"/>
                </a:solidFill>
                <a:latin typeface="Nunito"/>
              </a:rPr>
              <a:t>Exercices </a:t>
            </a:r>
          </a:p>
          <a:p>
            <a:pPr marL="647733" lvl="2" indent="-215911">
              <a:buFont typeface="Arial"/>
              <a:buChar char="⚬"/>
            </a:pPr>
            <a:r>
              <a:rPr lang="en-GB" sz="1401" spc="-38">
                <a:solidFill>
                  <a:srgbClr val="112369"/>
                </a:solidFill>
                <a:latin typeface="Nunito"/>
              </a:rPr>
              <a:t>Conferences</a:t>
            </a:r>
          </a:p>
          <a:p>
            <a:pPr marL="431822" lvl="2"/>
            <a:endParaRPr lang="en-GB" sz="1500" spc="-38">
              <a:solidFill>
                <a:srgbClr val="112369"/>
              </a:solidFill>
              <a:latin typeface="Nunito"/>
            </a:endParaRPr>
          </a:p>
          <a:p>
            <a:pPr marL="323867" lvl="1" indent="-161934">
              <a:lnSpc>
                <a:spcPts val="1665"/>
              </a:lnSpc>
              <a:buFont typeface="Arial"/>
              <a:buChar char="•"/>
            </a:pPr>
            <a:r>
              <a:rPr lang="en-GB" sz="1600" spc="-38" err="1">
                <a:solidFill>
                  <a:srgbClr val="112369"/>
                </a:solidFill>
                <a:latin typeface="Nunito Bold"/>
              </a:rPr>
              <a:t>Partenariat</a:t>
            </a:r>
            <a:r>
              <a:rPr lang="en-GB" sz="1600" spc="-38">
                <a:solidFill>
                  <a:srgbClr val="112369"/>
                </a:solidFill>
                <a:latin typeface="Nunito"/>
              </a:rPr>
              <a:t>:</a:t>
            </a:r>
          </a:p>
          <a:p>
            <a:pPr marL="647733" lvl="2" indent="-215911">
              <a:lnSpc>
                <a:spcPts val="1665"/>
              </a:lnSpc>
              <a:buFont typeface="Arial"/>
              <a:buChar char="⚬"/>
            </a:pPr>
            <a:r>
              <a:rPr lang="en-GB" sz="1200" spc="-38">
                <a:solidFill>
                  <a:srgbClr val="112369"/>
                </a:solidFill>
                <a:latin typeface="Nunito"/>
              </a:rPr>
              <a:t>IMO</a:t>
            </a:r>
          </a:p>
          <a:p>
            <a:pPr marL="647733" lvl="2" indent="-215911">
              <a:lnSpc>
                <a:spcPts val="1665"/>
              </a:lnSpc>
              <a:buFont typeface="Arial"/>
              <a:buChar char="⚬"/>
            </a:pPr>
            <a:r>
              <a:rPr lang="en-GB" sz="1200" spc="-38">
                <a:solidFill>
                  <a:srgbClr val="112369"/>
                </a:solidFill>
                <a:latin typeface="Nunito"/>
              </a:rPr>
              <a:t>Ipieca : 6 Compagnies petrolières</a:t>
            </a:r>
            <a:endParaRPr lang="en-GB" sz="1401" spc="-38">
              <a:solidFill>
                <a:srgbClr val="112369"/>
              </a:solidFill>
              <a:latin typeface="Nunito"/>
            </a:endParaRPr>
          </a:p>
        </p:txBody>
      </p:sp>
      <p:grpSp>
        <p:nvGrpSpPr>
          <p:cNvPr id="14" name="Group 14"/>
          <p:cNvGrpSpPr>
            <a:grpSpLocks noChangeAspect="1"/>
          </p:cNvGrpSpPr>
          <p:nvPr/>
        </p:nvGrpSpPr>
        <p:grpSpPr>
          <a:xfrm>
            <a:off x="6091344" y="1777993"/>
            <a:ext cx="286725" cy="346135"/>
            <a:chOff x="0" y="0"/>
            <a:chExt cx="6350000" cy="7665720"/>
          </a:xfrm>
        </p:grpSpPr>
        <p:sp>
          <p:nvSpPr>
            <p:cNvPr id="15" name="Freeform 15"/>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16" name="Freeform 16"/>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4"/>
              <a:stretch>
                <a:fillRect l="6059" t="5019" r="5459" b="21686"/>
              </a:stretch>
            </a:blipFill>
          </p:spPr>
        </p:sp>
      </p:grpSp>
      <p:grpSp>
        <p:nvGrpSpPr>
          <p:cNvPr id="17" name="Group 17"/>
          <p:cNvGrpSpPr>
            <a:grpSpLocks noChangeAspect="1"/>
          </p:cNvGrpSpPr>
          <p:nvPr/>
        </p:nvGrpSpPr>
        <p:grpSpPr>
          <a:xfrm>
            <a:off x="8177572" y="5531808"/>
            <a:ext cx="286725" cy="346135"/>
            <a:chOff x="0" y="0"/>
            <a:chExt cx="6350000" cy="7665720"/>
          </a:xfrm>
        </p:grpSpPr>
        <p:sp>
          <p:nvSpPr>
            <p:cNvPr id="18" name="Freeform 18"/>
            <p:cNvSpPr/>
            <p:nvPr/>
          </p:nvSpPr>
          <p:spPr>
            <a:xfrm>
              <a:off x="-309880" y="0"/>
              <a:ext cx="6969760" cy="7975600"/>
            </a:xfrm>
            <a:custGeom>
              <a:avLst/>
              <a:gdLst/>
              <a:ahLst/>
              <a:cxnLst/>
              <a:rect l="l" t="t" r="r" b="b"/>
              <a:pathLst>
                <a:path w="6969760" h="7975600">
                  <a:moveTo>
                    <a:pt x="5730240" y="6734810"/>
                  </a:moveTo>
                  <a:cubicBezTo>
                    <a:pt x="6969760" y="5495290"/>
                    <a:pt x="6969760" y="3484880"/>
                    <a:pt x="5730240" y="2244090"/>
                  </a:cubicBezTo>
                  <a:lnTo>
                    <a:pt x="3484880" y="0"/>
                  </a:lnTo>
                  <a:lnTo>
                    <a:pt x="1239520" y="2245360"/>
                  </a:lnTo>
                  <a:cubicBezTo>
                    <a:pt x="0" y="3484880"/>
                    <a:pt x="0" y="5495290"/>
                    <a:pt x="1239520" y="6736080"/>
                  </a:cubicBezTo>
                  <a:cubicBezTo>
                    <a:pt x="2480310" y="7975600"/>
                    <a:pt x="4489450" y="7975600"/>
                    <a:pt x="5730240" y="6734811"/>
                  </a:cubicBezTo>
                  <a:close/>
                </a:path>
              </a:pathLst>
            </a:custGeom>
            <a:solidFill>
              <a:srgbClr val="112369"/>
            </a:solidFill>
          </p:spPr>
        </p:sp>
        <p:sp>
          <p:nvSpPr>
            <p:cNvPr id="19" name="Freeform 19"/>
            <p:cNvSpPr/>
            <p:nvPr/>
          </p:nvSpPr>
          <p:spPr>
            <a:xfrm>
              <a:off x="207963" y="165665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2"/>
                    <a:pt x="3954625" y="0"/>
                    <a:pt x="2947987" y="4502"/>
                  </a:cubicBezTo>
                  <a:close/>
                </a:path>
              </a:pathLst>
            </a:custGeom>
            <a:blipFill>
              <a:blip r:embed="rId5"/>
              <a:stretch>
                <a:fillRect l="5460" t="21669" r="6060" b="5036"/>
              </a:stretch>
            </a:blipFill>
          </p:spPr>
        </p:sp>
      </p:grpSp>
      <p:grpSp>
        <p:nvGrpSpPr>
          <p:cNvPr id="20" name="Group 20"/>
          <p:cNvGrpSpPr>
            <a:grpSpLocks noChangeAspect="1"/>
          </p:cNvGrpSpPr>
          <p:nvPr/>
        </p:nvGrpSpPr>
        <p:grpSpPr>
          <a:xfrm>
            <a:off x="6349171" y="2894156"/>
            <a:ext cx="286725" cy="286725"/>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22" name="Freeform 22"/>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6"/>
              <a:stretch>
                <a:fillRect l="5760" t="5340" r="5760" b="6179"/>
              </a:stretch>
            </a:blipFill>
          </p:spPr>
        </p:sp>
      </p:grpSp>
      <p:grpSp>
        <p:nvGrpSpPr>
          <p:cNvPr id="23" name="Group 23"/>
          <p:cNvGrpSpPr>
            <a:grpSpLocks noChangeAspect="1"/>
          </p:cNvGrpSpPr>
          <p:nvPr/>
        </p:nvGrpSpPr>
        <p:grpSpPr>
          <a:xfrm>
            <a:off x="5374531" y="2180025"/>
            <a:ext cx="286725" cy="286725"/>
            <a:chOff x="0" y="0"/>
            <a:chExt cx="6350000" cy="6350000"/>
          </a:xfrm>
        </p:grpSpPr>
        <p:sp>
          <p:nvSpPr>
            <p:cNvPr id="24" name="Freeform 24"/>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112369"/>
            </a:solidFill>
          </p:spPr>
        </p:sp>
        <p:sp>
          <p:nvSpPr>
            <p:cNvPr id="25" name="Freeform 25"/>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7"/>
              <a:stretch>
                <a:fillRect l="6149" t="5740" r="5330" b="5740"/>
              </a:stretch>
            </a:blipFill>
          </p:spPr>
        </p:sp>
      </p:grpSp>
      <p:grpSp>
        <p:nvGrpSpPr>
          <p:cNvPr id="26" name="Group 26"/>
          <p:cNvGrpSpPr>
            <a:grpSpLocks noChangeAspect="1"/>
          </p:cNvGrpSpPr>
          <p:nvPr/>
        </p:nvGrpSpPr>
        <p:grpSpPr>
          <a:xfrm>
            <a:off x="6294531" y="2496454"/>
            <a:ext cx="286725" cy="346135"/>
            <a:chOff x="0" y="0"/>
            <a:chExt cx="6350000" cy="7665720"/>
          </a:xfrm>
        </p:grpSpPr>
        <p:sp>
          <p:nvSpPr>
            <p:cNvPr id="27" name="Freeform 27"/>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28" name="Freeform 28"/>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8"/>
              <a:stretch>
                <a:fillRect l="6060" t="5019" r="5460" b="21686"/>
              </a:stretch>
            </a:blipFill>
          </p:spPr>
        </p:sp>
      </p:grpSp>
      <p:grpSp>
        <p:nvGrpSpPr>
          <p:cNvPr id="29" name="Group 29"/>
          <p:cNvGrpSpPr>
            <a:grpSpLocks noChangeAspect="1"/>
          </p:cNvGrpSpPr>
          <p:nvPr/>
        </p:nvGrpSpPr>
        <p:grpSpPr>
          <a:xfrm>
            <a:off x="5427933" y="2555863"/>
            <a:ext cx="286725" cy="286725"/>
            <a:chOff x="0" y="0"/>
            <a:chExt cx="6350000" cy="6350000"/>
          </a:xfrm>
        </p:grpSpPr>
        <p:sp>
          <p:nvSpPr>
            <p:cNvPr id="30" name="Freeform 30"/>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31" name="Freeform 31"/>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9"/>
              <a:stretch>
                <a:fillRect l="5759" t="5339" r="5759" b="6179"/>
              </a:stretch>
            </a:blipFill>
          </p:spPr>
        </p:sp>
      </p:grpSp>
      <p:grpSp>
        <p:nvGrpSpPr>
          <p:cNvPr id="32" name="Group 32"/>
          <p:cNvGrpSpPr>
            <a:grpSpLocks noChangeAspect="1"/>
          </p:cNvGrpSpPr>
          <p:nvPr/>
        </p:nvGrpSpPr>
        <p:grpSpPr>
          <a:xfrm>
            <a:off x="7687621" y="2729330"/>
            <a:ext cx="286725" cy="286725"/>
            <a:chOff x="0" y="0"/>
            <a:chExt cx="6350000" cy="6350000"/>
          </a:xfrm>
        </p:grpSpPr>
        <p:sp>
          <p:nvSpPr>
            <p:cNvPr id="33" name="Freeform 33"/>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34" name="Freeform 34"/>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0"/>
              <a:stretch>
                <a:fillRect l="5759" t="6180" r="5759" b="5339"/>
              </a:stretch>
            </a:blipFill>
          </p:spPr>
        </p:sp>
      </p:grpSp>
      <p:grpSp>
        <p:nvGrpSpPr>
          <p:cNvPr id="35" name="Group 35"/>
          <p:cNvGrpSpPr>
            <a:grpSpLocks noChangeAspect="1"/>
          </p:cNvGrpSpPr>
          <p:nvPr/>
        </p:nvGrpSpPr>
        <p:grpSpPr>
          <a:xfrm>
            <a:off x="5947981" y="2382797"/>
            <a:ext cx="286725" cy="346135"/>
            <a:chOff x="0" y="0"/>
            <a:chExt cx="6350000" cy="7665720"/>
          </a:xfrm>
        </p:grpSpPr>
        <p:sp>
          <p:nvSpPr>
            <p:cNvPr id="36" name="Freeform 36"/>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37" name="Freeform 37"/>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1"/>
              <a:stretch>
                <a:fillRect l="6060" t="5019" r="5460" b="21686"/>
              </a:stretch>
            </a:blipFill>
          </p:spPr>
        </p:sp>
      </p:grpSp>
      <p:grpSp>
        <p:nvGrpSpPr>
          <p:cNvPr id="38" name="Group 38"/>
          <p:cNvGrpSpPr>
            <a:grpSpLocks noChangeAspect="1"/>
          </p:cNvGrpSpPr>
          <p:nvPr/>
        </p:nvGrpSpPr>
        <p:grpSpPr>
          <a:xfrm>
            <a:off x="5661256" y="2842588"/>
            <a:ext cx="286725" cy="286725"/>
            <a:chOff x="0" y="0"/>
            <a:chExt cx="6350000" cy="6350000"/>
          </a:xfrm>
        </p:grpSpPr>
        <p:sp>
          <p:nvSpPr>
            <p:cNvPr id="39" name="Freeform 39"/>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40" name="Freeform 40"/>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12"/>
              <a:stretch>
                <a:fillRect l="5759" t="5339" r="5759" b="6179"/>
              </a:stretch>
            </a:blipFill>
          </p:spPr>
        </p:sp>
      </p:grpSp>
      <p:grpSp>
        <p:nvGrpSpPr>
          <p:cNvPr id="41" name="Group 41"/>
          <p:cNvGrpSpPr>
            <a:grpSpLocks noChangeAspect="1"/>
          </p:cNvGrpSpPr>
          <p:nvPr/>
        </p:nvGrpSpPr>
        <p:grpSpPr>
          <a:xfrm>
            <a:off x="6007806" y="3016055"/>
            <a:ext cx="286725" cy="346135"/>
            <a:chOff x="0" y="0"/>
            <a:chExt cx="6350000" cy="7665720"/>
          </a:xfrm>
        </p:grpSpPr>
        <p:sp>
          <p:nvSpPr>
            <p:cNvPr id="42" name="Freeform 42"/>
            <p:cNvSpPr/>
            <p:nvPr/>
          </p:nvSpPr>
          <p:spPr>
            <a:xfrm>
              <a:off x="-309880" y="0"/>
              <a:ext cx="6969760" cy="7975600"/>
            </a:xfrm>
            <a:custGeom>
              <a:avLst/>
              <a:gdLst/>
              <a:ahLst/>
              <a:cxnLst/>
              <a:rect l="l" t="t" r="r" b="b"/>
              <a:pathLst>
                <a:path w="6969760" h="7975600">
                  <a:moveTo>
                    <a:pt x="5730240" y="6734810"/>
                  </a:moveTo>
                  <a:cubicBezTo>
                    <a:pt x="6969760" y="5495290"/>
                    <a:pt x="6969760" y="3484880"/>
                    <a:pt x="5730240" y="2244090"/>
                  </a:cubicBezTo>
                  <a:lnTo>
                    <a:pt x="3484880" y="0"/>
                  </a:lnTo>
                  <a:lnTo>
                    <a:pt x="1239520" y="2245360"/>
                  </a:lnTo>
                  <a:cubicBezTo>
                    <a:pt x="0" y="3484880"/>
                    <a:pt x="0" y="5495290"/>
                    <a:pt x="1239520" y="6736080"/>
                  </a:cubicBezTo>
                  <a:cubicBezTo>
                    <a:pt x="2480310" y="7975600"/>
                    <a:pt x="4489450" y="7975600"/>
                    <a:pt x="5730240" y="6734811"/>
                  </a:cubicBezTo>
                  <a:close/>
                </a:path>
              </a:pathLst>
            </a:custGeom>
            <a:solidFill>
              <a:srgbClr val="112369"/>
            </a:solidFill>
          </p:spPr>
        </p:sp>
        <p:sp>
          <p:nvSpPr>
            <p:cNvPr id="43" name="Freeform 43"/>
            <p:cNvSpPr/>
            <p:nvPr/>
          </p:nvSpPr>
          <p:spPr>
            <a:xfrm>
              <a:off x="207963" y="165665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2"/>
                    <a:pt x="3954625" y="0"/>
                    <a:pt x="2947987" y="4502"/>
                  </a:cubicBezTo>
                  <a:close/>
                </a:path>
              </a:pathLst>
            </a:custGeom>
            <a:blipFill>
              <a:blip r:embed="rId13"/>
              <a:stretch>
                <a:fillRect l="5459" t="21669" r="6059" b="5036"/>
              </a:stretch>
            </a:blipFill>
          </p:spPr>
        </p:sp>
      </p:grpSp>
      <p:grpSp>
        <p:nvGrpSpPr>
          <p:cNvPr id="44" name="Group 44"/>
          <p:cNvGrpSpPr>
            <a:grpSpLocks noChangeAspect="1"/>
          </p:cNvGrpSpPr>
          <p:nvPr/>
        </p:nvGrpSpPr>
        <p:grpSpPr>
          <a:xfrm>
            <a:off x="6660280" y="2902397"/>
            <a:ext cx="286725" cy="286725"/>
            <a:chOff x="0" y="0"/>
            <a:chExt cx="6350000" cy="6350000"/>
          </a:xfrm>
        </p:grpSpPr>
        <p:sp>
          <p:nvSpPr>
            <p:cNvPr id="45" name="Freeform 45"/>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46" name="Freeform 46"/>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14"/>
              <a:stretch>
                <a:fillRect l="5759" t="5340" r="5759" b="6179"/>
              </a:stretch>
            </a:blipFill>
          </p:spPr>
        </p:sp>
      </p:grpSp>
      <p:grpSp>
        <p:nvGrpSpPr>
          <p:cNvPr id="47" name="Group 47"/>
          <p:cNvGrpSpPr>
            <a:grpSpLocks noChangeAspect="1"/>
          </p:cNvGrpSpPr>
          <p:nvPr/>
        </p:nvGrpSpPr>
        <p:grpSpPr>
          <a:xfrm>
            <a:off x="7232431" y="3045759"/>
            <a:ext cx="286725" cy="286725"/>
            <a:chOff x="0" y="0"/>
            <a:chExt cx="6350000" cy="6350000"/>
          </a:xfrm>
        </p:grpSpPr>
        <p:sp>
          <p:nvSpPr>
            <p:cNvPr id="48" name="Freeform 48"/>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112369"/>
            </a:solidFill>
          </p:spPr>
        </p:sp>
        <p:sp>
          <p:nvSpPr>
            <p:cNvPr id="49" name="Freeform 49"/>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5"/>
              <a:stretch>
                <a:fillRect l="6149" t="5739" r="5330" b="5739"/>
              </a:stretch>
            </a:blipFill>
          </p:spPr>
        </p:sp>
      </p:grpSp>
      <p:grpSp>
        <p:nvGrpSpPr>
          <p:cNvPr id="50" name="Group 50"/>
          <p:cNvGrpSpPr>
            <a:grpSpLocks noChangeAspect="1"/>
          </p:cNvGrpSpPr>
          <p:nvPr/>
        </p:nvGrpSpPr>
        <p:grpSpPr>
          <a:xfrm>
            <a:off x="7715758" y="4724697"/>
            <a:ext cx="286725" cy="286725"/>
            <a:chOff x="0" y="0"/>
            <a:chExt cx="6350000" cy="6350000"/>
          </a:xfrm>
        </p:grpSpPr>
        <p:sp>
          <p:nvSpPr>
            <p:cNvPr id="51" name="Freeform 51"/>
            <p:cNvSpPr/>
            <p:nvPr/>
          </p:nvSpPr>
          <p:spPr>
            <a:xfrm>
              <a:off x="0" y="0"/>
              <a:ext cx="6350000" cy="6350000"/>
            </a:xfrm>
            <a:custGeom>
              <a:avLst/>
              <a:gdLst/>
              <a:ahLst/>
              <a:cxnLst/>
              <a:rect l="l" t="t" r="r" b="b"/>
              <a:pathLst>
                <a:path w="6350000" h="6350000">
                  <a:moveTo>
                    <a:pt x="0" y="3175000"/>
                  </a:moveTo>
                  <a:cubicBezTo>
                    <a:pt x="0" y="4928870"/>
                    <a:pt x="1421130" y="6350000"/>
                    <a:pt x="3175000" y="6350000"/>
                  </a:cubicBezTo>
                  <a:lnTo>
                    <a:pt x="6350000" y="6350000"/>
                  </a:lnTo>
                  <a:lnTo>
                    <a:pt x="6350000" y="3175000"/>
                  </a:lnTo>
                  <a:cubicBezTo>
                    <a:pt x="6350000" y="1421130"/>
                    <a:pt x="4928870" y="0"/>
                    <a:pt x="3175000" y="0"/>
                  </a:cubicBezTo>
                  <a:cubicBezTo>
                    <a:pt x="1421130" y="0"/>
                    <a:pt x="0" y="1421130"/>
                    <a:pt x="0" y="3175000"/>
                  </a:cubicBezTo>
                  <a:close/>
                </a:path>
              </a:pathLst>
            </a:custGeom>
            <a:solidFill>
              <a:srgbClr val="112369"/>
            </a:solidFill>
          </p:spPr>
        </p:sp>
        <p:sp>
          <p:nvSpPr>
            <p:cNvPr id="52" name="Freeform 52"/>
            <p:cNvSpPr/>
            <p:nvPr/>
          </p:nvSpPr>
          <p:spPr>
            <a:xfrm>
              <a:off x="391160" y="364490"/>
              <a:ext cx="5619750" cy="5621020"/>
            </a:xfrm>
            <a:custGeom>
              <a:avLst/>
              <a:gdLst/>
              <a:ahLst/>
              <a:cxnLst/>
              <a:rect l="l" t="t" r="r" b="b"/>
              <a:pathLst>
                <a:path w="5619750" h="5621020">
                  <a:moveTo>
                    <a:pt x="2810510" y="0"/>
                  </a:moveTo>
                  <a:cubicBezTo>
                    <a:pt x="4362450" y="0"/>
                    <a:pt x="5619750" y="1258570"/>
                    <a:pt x="5619750" y="2810510"/>
                  </a:cubicBezTo>
                  <a:cubicBezTo>
                    <a:pt x="5619750" y="4362450"/>
                    <a:pt x="4361180" y="5621020"/>
                    <a:pt x="2810510" y="5621020"/>
                  </a:cubicBezTo>
                  <a:cubicBezTo>
                    <a:pt x="1258570" y="5621020"/>
                    <a:pt x="0" y="4362450"/>
                    <a:pt x="0" y="2810510"/>
                  </a:cubicBezTo>
                  <a:cubicBezTo>
                    <a:pt x="1270" y="1258570"/>
                    <a:pt x="1258570" y="0"/>
                    <a:pt x="2810510" y="0"/>
                  </a:cubicBezTo>
                  <a:close/>
                </a:path>
              </a:pathLst>
            </a:custGeom>
            <a:blipFill>
              <a:blip r:embed="rId16"/>
              <a:stretch>
                <a:fillRect l="6149" t="5739" r="5330" b="5739"/>
              </a:stretch>
            </a:blipFill>
          </p:spPr>
        </p:sp>
      </p:grpSp>
      <p:grpSp>
        <p:nvGrpSpPr>
          <p:cNvPr id="53" name="Group 53"/>
          <p:cNvGrpSpPr>
            <a:grpSpLocks noChangeAspect="1"/>
          </p:cNvGrpSpPr>
          <p:nvPr/>
        </p:nvGrpSpPr>
        <p:grpSpPr>
          <a:xfrm>
            <a:off x="6687735" y="2323387"/>
            <a:ext cx="286725" cy="346135"/>
            <a:chOff x="0" y="0"/>
            <a:chExt cx="6350000" cy="7665720"/>
          </a:xfrm>
        </p:grpSpPr>
        <p:sp>
          <p:nvSpPr>
            <p:cNvPr id="54" name="Freeform 54"/>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55" name="Freeform 55"/>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7"/>
              <a:stretch>
                <a:fillRect l="6059" t="5019" r="5459" b="21686"/>
              </a:stretch>
            </a:blipFill>
          </p:spPr>
        </p:sp>
      </p:grpSp>
      <p:grpSp>
        <p:nvGrpSpPr>
          <p:cNvPr id="56" name="Group 56"/>
          <p:cNvGrpSpPr>
            <a:grpSpLocks noChangeAspect="1"/>
          </p:cNvGrpSpPr>
          <p:nvPr/>
        </p:nvGrpSpPr>
        <p:grpSpPr>
          <a:xfrm>
            <a:off x="7156780" y="2412502"/>
            <a:ext cx="286725" cy="346135"/>
            <a:chOff x="0" y="0"/>
            <a:chExt cx="6350000" cy="7665720"/>
          </a:xfrm>
        </p:grpSpPr>
        <p:sp>
          <p:nvSpPr>
            <p:cNvPr id="57" name="Freeform 57"/>
            <p:cNvSpPr/>
            <p:nvPr/>
          </p:nvSpPr>
          <p:spPr>
            <a:xfrm>
              <a:off x="-309880" y="-309880"/>
              <a:ext cx="6969760" cy="7975600"/>
            </a:xfrm>
            <a:custGeom>
              <a:avLst/>
              <a:gdLst/>
              <a:ahLst/>
              <a:cxnLst/>
              <a:rect l="l" t="t" r="r" b="b"/>
              <a:pathLst>
                <a:path w="6969760" h="7975600">
                  <a:moveTo>
                    <a:pt x="1239520" y="1239520"/>
                  </a:moveTo>
                  <a:cubicBezTo>
                    <a:pt x="0" y="2479040"/>
                    <a:pt x="0" y="4489450"/>
                    <a:pt x="1239520" y="5730240"/>
                  </a:cubicBezTo>
                  <a:lnTo>
                    <a:pt x="3484880" y="7975600"/>
                  </a:lnTo>
                  <a:lnTo>
                    <a:pt x="5730240" y="5730240"/>
                  </a:lnTo>
                  <a:cubicBezTo>
                    <a:pt x="6969760" y="4490720"/>
                    <a:pt x="6969760" y="2480310"/>
                    <a:pt x="5730240" y="1239520"/>
                  </a:cubicBezTo>
                  <a:cubicBezTo>
                    <a:pt x="4489450" y="0"/>
                    <a:pt x="2480310" y="0"/>
                    <a:pt x="1239520" y="1239520"/>
                  </a:cubicBezTo>
                  <a:close/>
                </a:path>
              </a:pathLst>
            </a:custGeom>
            <a:solidFill>
              <a:srgbClr val="112369"/>
            </a:solidFill>
          </p:spPr>
        </p:sp>
        <p:sp>
          <p:nvSpPr>
            <p:cNvPr id="58" name="Freeform 58"/>
            <p:cNvSpPr/>
            <p:nvPr/>
          </p:nvSpPr>
          <p:spPr>
            <a:xfrm>
              <a:off x="246063" y="380308"/>
              <a:ext cx="5895974" cy="5627483"/>
            </a:xfrm>
            <a:custGeom>
              <a:avLst/>
              <a:gdLst/>
              <a:ahLst/>
              <a:cxnLst/>
              <a:rect l="l" t="t" r="r" b="b"/>
              <a:pathLst>
                <a:path w="5895974" h="5627483">
                  <a:moveTo>
                    <a:pt x="2947987" y="4502"/>
                  </a:moveTo>
                  <a:cubicBezTo>
                    <a:pt x="1941349" y="0"/>
                    <a:pt x="1009246" y="534451"/>
                    <a:pt x="504623" y="1405483"/>
                  </a:cubicBezTo>
                  <a:cubicBezTo>
                    <a:pt x="0" y="2276514"/>
                    <a:pt x="0" y="3350970"/>
                    <a:pt x="504623" y="4222001"/>
                  </a:cubicBezTo>
                  <a:cubicBezTo>
                    <a:pt x="1009246" y="5093032"/>
                    <a:pt x="1941349" y="5627483"/>
                    <a:pt x="2947987" y="5622982"/>
                  </a:cubicBezTo>
                  <a:cubicBezTo>
                    <a:pt x="3954625" y="5627483"/>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8"/>
              <a:stretch>
                <a:fillRect l="6059" t="5019" r="5459" b="21686"/>
              </a:stretch>
            </a:blipFill>
          </p:spPr>
        </p:sp>
      </p:grpSp>
      <p:grpSp>
        <p:nvGrpSpPr>
          <p:cNvPr id="59" name="Group 59"/>
          <p:cNvGrpSpPr>
            <a:grpSpLocks noChangeAspect="1"/>
          </p:cNvGrpSpPr>
          <p:nvPr/>
        </p:nvGrpSpPr>
        <p:grpSpPr>
          <a:xfrm>
            <a:off x="5804619" y="2096071"/>
            <a:ext cx="286725" cy="286725"/>
            <a:chOff x="0" y="0"/>
            <a:chExt cx="6350000" cy="6350000"/>
          </a:xfrm>
        </p:grpSpPr>
        <p:sp>
          <p:nvSpPr>
            <p:cNvPr id="60" name="Freeform 60"/>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61" name="Freeform 61"/>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19"/>
              <a:stretch>
                <a:fillRect l="5759" t="6179" r="5759" b="5339"/>
              </a:stretch>
            </a:blipFill>
          </p:spPr>
        </p:sp>
      </p:grpSp>
      <p:grpSp>
        <p:nvGrpSpPr>
          <p:cNvPr id="62" name="Group 62"/>
          <p:cNvGrpSpPr>
            <a:grpSpLocks noChangeAspect="1"/>
          </p:cNvGrpSpPr>
          <p:nvPr/>
        </p:nvGrpSpPr>
        <p:grpSpPr>
          <a:xfrm>
            <a:off x="8388204" y="3429187"/>
            <a:ext cx="286725" cy="286725"/>
            <a:chOff x="0" y="0"/>
            <a:chExt cx="6350000" cy="6350000"/>
          </a:xfrm>
        </p:grpSpPr>
        <p:sp>
          <p:nvSpPr>
            <p:cNvPr id="63" name="Freeform 63"/>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64" name="Freeform 64"/>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20"/>
              <a:stretch>
                <a:fillRect l="5759" t="6180" r="5759" b="5339"/>
              </a:stretch>
            </a:blipFill>
          </p:spPr>
        </p:sp>
      </p:grpSp>
      <p:grpSp>
        <p:nvGrpSpPr>
          <p:cNvPr id="65" name="Group 65"/>
          <p:cNvGrpSpPr>
            <a:grpSpLocks noChangeAspect="1"/>
          </p:cNvGrpSpPr>
          <p:nvPr/>
        </p:nvGrpSpPr>
        <p:grpSpPr>
          <a:xfrm>
            <a:off x="7285671" y="3502526"/>
            <a:ext cx="286725" cy="286725"/>
            <a:chOff x="0" y="0"/>
            <a:chExt cx="6350000" cy="6350000"/>
          </a:xfrm>
        </p:grpSpPr>
        <p:sp>
          <p:nvSpPr>
            <p:cNvPr id="66" name="Freeform 66"/>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67" name="Freeform 67"/>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1"/>
              <a:stretch>
                <a:fillRect l="5760" t="5340" r="5760" b="6179"/>
              </a:stretch>
            </a:blipFill>
          </p:spPr>
        </p:sp>
      </p:grpSp>
      <p:grpSp>
        <p:nvGrpSpPr>
          <p:cNvPr id="68" name="Group 68"/>
          <p:cNvGrpSpPr>
            <a:grpSpLocks noChangeAspect="1"/>
          </p:cNvGrpSpPr>
          <p:nvPr/>
        </p:nvGrpSpPr>
        <p:grpSpPr>
          <a:xfrm>
            <a:off x="4966496" y="2353092"/>
            <a:ext cx="286725" cy="286725"/>
            <a:chOff x="0" y="0"/>
            <a:chExt cx="6350000" cy="6350000"/>
          </a:xfrm>
        </p:grpSpPr>
        <p:sp>
          <p:nvSpPr>
            <p:cNvPr id="69" name="Freeform 69"/>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70" name="Freeform 70"/>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2"/>
              <a:stretch>
                <a:fillRect l="5760" t="5339" r="5760" b="6180"/>
              </a:stretch>
            </a:blipFill>
          </p:spPr>
        </p:sp>
      </p:grpSp>
      <p:grpSp>
        <p:nvGrpSpPr>
          <p:cNvPr id="71" name="Group 71"/>
          <p:cNvGrpSpPr>
            <a:grpSpLocks noChangeAspect="1"/>
          </p:cNvGrpSpPr>
          <p:nvPr/>
        </p:nvGrpSpPr>
        <p:grpSpPr>
          <a:xfrm>
            <a:off x="7830983" y="3215801"/>
            <a:ext cx="286725" cy="286725"/>
            <a:chOff x="0" y="0"/>
            <a:chExt cx="6350000" cy="6350000"/>
          </a:xfrm>
        </p:grpSpPr>
        <p:sp>
          <p:nvSpPr>
            <p:cNvPr id="72" name="Freeform 72"/>
            <p:cNvSpPr/>
            <p:nvPr/>
          </p:nvSpPr>
          <p:spPr>
            <a:xfrm>
              <a:off x="0" y="0"/>
              <a:ext cx="6350000" cy="6350000"/>
            </a:xfrm>
            <a:custGeom>
              <a:avLst/>
              <a:gdLst/>
              <a:ahLst/>
              <a:cxnLst/>
              <a:rect l="l" t="t" r="r" b="b"/>
              <a:pathLst>
                <a:path w="6350000" h="6350000">
                  <a:moveTo>
                    <a:pt x="3175000" y="0"/>
                  </a:moveTo>
                  <a:cubicBezTo>
                    <a:pt x="1421130" y="0"/>
                    <a:pt x="0" y="1421130"/>
                    <a:pt x="0" y="3175000"/>
                  </a:cubicBezTo>
                  <a:lnTo>
                    <a:pt x="0" y="6350000"/>
                  </a:lnTo>
                  <a:lnTo>
                    <a:pt x="3175000" y="6350000"/>
                  </a:lnTo>
                  <a:cubicBezTo>
                    <a:pt x="4928870" y="6350000"/>
                    <a:pt x="6350000" y="4928870"/>
                    <a:pt x="6350000" y="3175000"/>
                  </a:cubicBezTo>
                  <a:cubicBezTo>
                    <a:pt x="6350000" y="1421130"/>
                    <a:pt x="4928870" y="0"/>
                    <a:pt x="3175000" y="0"/>
                  </a:cubicBezTo>
                  <a:close/>
                </a:path>
              </a:pathLst>
            </a:custGeom>
            <a:solidFill>
              <a:srgbClr val="112369"/>
            </a:solidFill>
          </p:spPr>
        </p:sp>
        <p:sp>
          <p:nvSpPr>
            <p:cNvPr id="73" name="Freeform 73"/>
            <p:cNvSpPr/>
            <p:nvPr/>
          </p:nvSpPr>
          <p:spPr>
            <a:xfrm>
              <a:off x="227013" y="387928"/>
              <a:ext cx="5895974" cy="5627483"/>
            </a:xfrm>
            <a:custGeom>
              <a:avLst/>
              <a:gdLst/>
              <a:ahLst/>
              <a:cxnLst/>
              <a:rect l="l" t="t" r="r" b="b"/>
              <a:pathLst>
                <a:path w="5895974" h="5627483">
                  <a:moveTo>
                    <a:pt x="2947987" y="4502"/>
                  </a:moveTo>
                  <a:cubicBezTo>
                    <a:pt x="1941349" y="0"/>
                    <a:pt x="1009246" y="534452"/>
                    <a:pt x="504623" y="1405483"/>
                  </a:cubicBezTo>
                  <a:cubicBezTo>
                    <a:pt x="0" y="2276514"/>
                    <a:pt x="0" y="3350970"/>
                    <a:pt x="504623" y="4222001"/>
                  </a:cubicBezTo>
                  <a:cubicBezTo>
                    <a:pt x="1009246" y="5093032"/>
                    <a:pt x="1941349" y="5627484"/>
                    <a:pt x="2947987" y="5622982"/>
                  </a:cubicBezTo>
                  <a:cubicBezTo>
                    <a:pt x="3954625" y="5627484"/>
                    <a:pt x="4886728" y="5093032"/>
                    <a:pt x="5391351" y="4222001"/>
                  </a:cubicBezTo>
                  <a:cubicBezTo>
                    <a:pt x="5895974" y="3350970"/>
                    <a:pt x="5895974" y="2276514"/>
                    <a:pt x="5391351" y="1405483"/>
                  </a:cubicBezTo>
                  <a:cubicBezTo>
                    <a:pt x="4886728" y="534451"/>
                    <a:pt x="3954625" y="0"/>
                    <a:pt x="2947987" y="4502"/>
                  </a:cubicBezTo>
                  <a:close/>
                </a:path>
              </a:pathLst>
            </a:custGeom>
            <a:blipFill>
              <a:blip r:embed="rId23"/>
              <a:stretch>
                <a:fillRect l="5759" t="6179" r="5759" b="5339"/>
              </a:stretch>
            </a:blipFill>
          </p:spPr>
        </p:sp>
      </p:grpSp>
      <p:grpSp>
        <p:nvGrpSpPr>
          <p:cNvPr id="74" name="Group 74"/>
          <p:cNvGrpSpPr>
            <a:grpSpLocks noChangeAspect="1"/>
          </p:cNvGrpSpPr>
          <p:nvPr/>
        </p:nvGrpSpPr>
        <p:grpSpPr>
          <a:xfrm>
            <a:off x="7572396" y="4124694"/>
            <a:ext cx="286725" cy="286725"/>
            <a:chOff x="0" y="0"/>
            <a:chExt cx="6350000" cy="6350000"/>
          </a:xfrm>
        </p:grpSpPr>
        <p:sp>
          <p:nvSpPr>
            <p:cNvPr id="75" name="Freeform 75"/>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76" name="Freeform 76"/>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4"/>
              <a:stretch>
                <a:fillRect l="5759" t="5339" r="5759" b="6179"/>
              </a:stretch>
            </a:blipFill>
          </p:spPr>
        </p:sp>
      </p:grpSp>
      <p:grpSp>
        <p:nvGrpSpPr>
          <p:cNvPr id="77" name="Group 77"/>
          <p:cNvGrpSpPr>
            <a:grpSpLocks noChangeAspect="1"/>
          </p:cNvGrpSpPr>
          <p:nvPr/>
        </p:nvGrpSpPr>
        <p:grpSpPr>
          <a:xfrm>
            <a:off x="6947005" y="3429187"/>
            <a:ext cx="286725" cy="286725"/>
            <a:chOff x="0" y="0"/>
            <a:chExt cx="6350000" cy="6350000"/>
          </a:xfrm>
        </p:grpSpPr>
        <p:sp>
          <p:nvSpPr>
            <p:cNvPr id="78" name="Freeform 78"/>
            <p:cNvSpPr/>
            <p:nvPr/>
          </p:nvSpPr>
          <p:spPr>
            <a:xfrm>
              <a:off x="0" y="0"/>
              <a:ext cx="6350000" cy="6350000"/>
            </a:xfrm>
            <a:custGeom>
              <a:avLst/>
              <a:gdLst/>
              <a:ahLst/>
              <a:cxnLst/>
              <a:rect l="l" t="t" r="r" b="b"/>
              <a:pathLst>
                <a:path w="6350000" h="6350000">
                  <a:moveTo>
                    <a:pt x="3175000" y="6350000"/>
                  </a:moveTo>
                  <a:cubicBezTo>
                    <a:pt x="4928870" y="6350000"/>
                    <a:pt x="6350000" y="4928870"/>
                    <a:pt x="6350000" y="3175000"/>
                  </a:cubicBezTo>
                  <a:lnTo>
                    <a:pt x="6350000" y="0"/>
                  </a:lnTo>
                  <a:lnTo>
                    <a:pt x="3175000" y="0"/>
                  </a:lnTo>
                  <a:cubicBezTo>
                    <a:pt x="1421130" y="0"/>
                    <a:pt x="0" y="1421130"/>
                    <a:pt x="0" y="3175000"/>
                  </a:cubicBezTo>
                  <a:cubicBezTo>
                    <a:pt x="0" y="4928870"/>
                    <a:pt x="1421130" y="6350000"/>
                    <a:pt x="3175000" y="6350000"/>
                  </a:cubicBezTo>
                  <a:close/>
                </a:path>
              </a:pathLst>
            </a:custGeom>
            <a:solidFill>
              <a:srgbClr val="112369"/>
            </a:solidFill>
          </p:spPr>
        </p:sp>
        <p:sp>
          <p:nvSpPr>
            <p:cNvPr id="79" name="Freeform 79"/>
            <p:cNvSpPr/>
            <p:nvPr/>
          </p:nvSpPr>
          <p:spPr>
            <a:xfrm>
              <a:off x="227013" y="334588"/>
              <a:ext cx="5895974" cy="5627484"/>
            </a:xfrm>
            <a:custGeom>
              <a:avLst/>
              <a:gdLst/>
              <a:ahLst/>
              <a:cxnLst/>
              <a:rect l="l" t="t" r="r" b="b"/>
              <a:pathLst>
                <a:path w="5895974" h="5627484">
                  <a:moveTo>
                    <a:pt x="2947987" y="4502"/>
                  </a:moveTo>
                  <a:cubicBezTo>
                    <a:pt x="1941349" y="0"/>
                    <a:pt x="1009246" y="534452"/>
                    <a:pt x="504623" y="1405483"/>
                  </a:cubicBezTo>
                  <a:cubicBezTo>
                    <a:pt x="0" y="2276514"/>
                    <a:pt x="0" y="3350970"/>
                    <a:pt x="504623" y="4222001"/>
                  </a:cubicBezTo>
                  <a:cubicBezTo>
                    <a:pt x="1009246" y="5093033"/>
                    <a:pt x="1941349" y="5627484"/>
                    <a:pt x="2947987" y="5622982"/>
                  </a:cubicBezTo>
                  <a:cubicBezTo>
                    <a:pt x="3954625" y="5627484"/>
                    <a:pt x="4886728" y="5093033"/>
                    <a:pt x="5391351" y="4222001"/>
                  </a:cubicBezTo>
                  <a:cubicBezTo>
                    <a:pt x="5895974" y="3350970"/>
                    <a:pt x="5895974" y="2276514"/>
                    <a:pt x="5391351" y="1405483"/>
                  </a:cubicBezTo>
                  <a:cubicBezTo>
                    <a:pt x="4886728" y="534452"/>
                    <a:pt x="3954625" y="0"/>
                    <a:pt x="2947987" y="4502"/>
                  </a:cubicBezTo>
                  <a:close/>
                </a:path>
              </a:pathLst>
            </a:custGeom>
            <a:blipFill>
              <a:blip r:embed="rId25"/>
              <a:stretch>
                <a:fillRect l="5760" t="5339" r="5760" b="6180"/>
              </a:stretch>
            </a:blipFill>
          </p:spPr>
        </p:sp>
      </p:grpSp>
      <p:pic>
        <p:nvPicPr>
          <p:cNvPr id="82" name="Image 13">
            <a:extLst>
              <a:ext uri="{FF2B5EF4-FFF2-40B4-BE49-F238E27FC236}">
                <a16:creationId xmlns:a16="http://schemas.microsoft.com/office/drawing/2014/main" id="{22B0C59D-C447-E581-4962-1C97232DBAB6}"/>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3743" b="91444" l="1391" r="98029">
                        <a14:foregroundMark x1="4348" y1="62032" x2="1623" y2="52406"/>
                        <a14:foregroundMark x1="1623" y1="52406" x2="4174" y2="37433"/>
                        <a14:foregroundMark x1="4174" y1="37433" x2="4754" y2="68984"/>
                        <a14:foregroundMark x1="4754" y1="68984" x2="4754" y2="68984"/>
                        <a14:foregroundMark x1="1681" y1="60963" x2="1623" y2="45455"/>
                        <a14:foregroundMark x1="5545" y1="15616" x2="4696" y2="16043"/>
                        <a14:foregroundMark x1="6652" y1="15059" x2="5563" y2="15607"/>
                        <a14:foregroundMark x1="4696" y1="16043" x2="4457" y2="15602"/>
                        <a14:foregroundMark x1="11768" y1="14439" x2="19536" y2="10695"/>
                        <a14:foregroundMark x1="19536" y1="10695" x2="21275" y2="12834"/>
                        <a14:foregroundMark x1="12522" y1="39037" x2="17971" y2="48128"/>
                        <a14:foregroundMark x1="17971" y1="48128" x2="19768" y2="39037"/>
                        <a14:foregroundMark x1="12754" y1="73262" x2="15652" y2="75401"/>
                        <a14:foregroundMark x1="15652" y1="75401" x2="20522" y2="64171"/>
                        <a14:foregroundMark x1="26493" y1="7487" x2="28986" y2="35829"/>
                        <a14:foregroundMark x1="28986" y1="35829" x2="32058" y2="35294"/>
                        <a14:foregroundMark x1="32058" y1="35294" x2="32232" y2="76471"/>
                        <a14:foregroundMark x1="32232" y1="76471" x2="26145" y2="86096"/>
                        <a14:foregroundMark x1="38087" y1="58824" x2="44058" y2="63102"/>
                        <a14:foregroundMark x1="44058" y1="63102" x2="50319" y2="54545"/>
                        <a14:foregroundMark x1="50319" y1="54545" x2="58319" y2="59358"/>
                        <a14:foregroundMark x1="76232" y1="33155" x2="81101" y2="41711"/>
                        <a14:foregroundMark x1="81101" y1="41711" x2="85084" y2="39670"/>
                        <a14:foregroundMark x1="84952" y1="36745" x2="82493" y2="32620"/>
                        <a14:foregroundMark x1="82493" y1="32620" x2="84580" y2="52941"/>
                        <a14:foregroundMark x1="84580" y1="52941" x2="85648" y2="52237"/>
                        <a14:foregroundMark x1="76058" y1="80749" x2="81333" y2="81283"/>
                        <a14:foregroundMark x1="81333" y1="81283" x2="86762" y2="77031"/>
                        <a14:foregroundMark x1="75942" y1="74332" x2="83130" y2="76471"/>
                        <a14:foregroundMark x1="91130" y1="20321" x2="96232" y2="57754"/>
                        <a14:foregroundMark x1="96232" y1="57754" x2="93217" y2="80749"/>
                        <a14:foregroundMark x1="93217" y1="80749" x2="95246" y2="34759"/>
                        <a14:foregroundMark x1="95246" y1="34759" x2="98029" y2="9091"/>
                        <a14:foregroundMark x1="5508" y1="14005" x2="6652" y2="14204"/>
                        <a14:foregroundMark x1="4928" y1="13904" x2="5489" y2="14002"/>
                        <a14:foregroundMark x1="7617" y1="12834" x2="6725" y2="9091"/>
                        <a14:foregroundMark x1="4580" y1="4278" x2="4580" y2="4278"/>
                        <a14:foregroundMark x1="4812" y1="4813" x2="5043" y2="19251"/>
                        <a14:foregroundMark x1="57217" y1="44385" x2="57217" y2="44385"/>
                        <a14:foregroundMark x1="65217" y1="91444" x2="71304" y2="88235"/>
                        <a14:foregroundMark x1="85333" y1="71658" x2="85333" y2="71658"/>
                        <a14:foregroundMark x1="82058" y1="32692" x2="85605" y2="40385"/>
                        <a14:foregroundMark x1="85396" y1="37821" x2="87135" y2="28205"/>
                        <a14:foregroundMark x1="82406" y1="26923" x2="86161" y2="28846"/>
                        <a14:backgroundMark x1="7884" y1="12834" x2="7884" y2="17112"/>
                        <a14:backgroundMark x1="74200" y1="92949" x2="76982" y2="10256"/>
                        <a14:backgroundMark x1="76982" y1="10256" x2="85535" y2="14103"/>
                        <a14:backgroundMark x1="86619" y1="38241" x2="89221" y2="96154"/>
                        <a14:backgroundMark x1="85535" y1="14103" x2="85656" y2="16796"/>
                        <a14:backgroundMark x1="89221" y1="96154" x2="74687" y2="92949"/>
                        <a14:backgroundMark x1="22045" y1="64744" x2="22531" y2="9615"/>
                        <a14:backgroundMark x1="1113" y1="19231" x2="3825" y2="23718"/>
                        <a14:backgroundMark x1="15299" y1="28205" x2="16273" y2="25641"/>
                      </a14:backgroundRemoval>
                    </a14:imgEffect>
                  </a14:imgLayer>
                </a14:imgProps>
              </a:ext>
              <a:ext uri="{28A0092B-C50C-407E-A947-70E740481C1C}">
                <a14:useLocalDpi xmlns:a14="http://schemas.microsoft.com/office/drawing/2010/main" val="0"/>
              </a:ext>
            </a:extLst>
          </a:blip>
          <a:srcRect l="58974" r="11310" b="14505"/>
          <a:stretch/>
        </p:blipFill>
        <p:spPr>
          <a:xfrm>
            <a:off x="2940654" y="5626570"/>
            <a:ext cx="850829" cy="265365"/>
          </a:xfrm>
          <a:prstGeom prst="rect">
            <a:avLst/>
          </a:prstGeom>
        </p:spPr>
      </p:pic>
      <p:pic>
        <p:nvPicPr>
          <p:cNvPr id="84" name="Image 13">
            <a:extLst>
              <a:ext uri="{FF2B5EF4-FFF2-40B4-BE49-F238E27FC236}">
                <a16:creationId xmlns:a16="http://schemas.microsoft.com/office/drawing/2014/main" id="{273B8BA4-F928-AF35-005E-BC5249FD8A92}"/>
              </a:ext>
            </a:extLst>
          </p:cNvPr>
          <p:cNvPicPr>
            <a:picLocks noChangeAspect="1"/>
          </p:cNvPicPr>
          <p:nvPr/>
        </p:nvPicPr>
        <p:blipFill rotWithShape="1">
          <a:blip r:embed="rId28" cstate="print">
            <a:extLst>
              <a:ext uri="{BEBA8EAE-BF5A-486C-A8C5-ECC9F3942E4B}">
                <a14:imgProps xmlns:a14="http://schemas.microsoft.com/office/drawing/2010/main">
                  <a14:imgLayer r:embed="rId29">
                    <a14:imgEffect>
                      <a14:backgroundRemoval t="3743" b="91444" l="1391" r="98029">
                        <a14:foregroundMark x1="4348" y1="62032" x2="1623" y2="52406"/>
                        <a14:foregroundMark x1="1623" y1="52406" x2="4174" y2="37433"/>
                        <a14:foregroundMark x1="4174" y1="37433" x2="4754" y2="68984"/>
                        <a14:foregroundMark x1="4754" y1="68984" x2="4754" y2="68984"/>
                        <a14:foregroundMark x1="1681" y1="60963" x2="1623" y2="45455"/>
                        <a14:foregroundMark x1="5545" y1="15616" x2="4696" y2="16043"/>
                        <a14:foregroundMark x1="6652" y1="15059" x2="5563" y2="15607"/>
                        <a14:foregroundMark x1="4696" y1="16043" x2="4457" y2="15602"/>
                        <a14:foregroundMark x1="11768" y1="14439" x2="19536" y2="10695"/>
                        <a14:foregroundMark x1="19536" y1="10695" x2="21275" y2="12834"/>
                        <a14:foregroundMark x1="12522" y1="39037" x2="17971" y2="48128"/>
                        <a14:foregroundMark x1="17971" y1="48128" x2="19768" y2="39037"/>
                        <a14:foregroundMark x1="12754" y1="73262" x2="15652" y2="75401"/>
                        <a14:foregroundMark x1="15652" y1="75401" x2="20522" y2="64171"/>
                        <a14:foregroundMark x1="26493" y1="7487" x2="28986" y2="35829"/>
                        <a14:foregroundMark x1="28986" y1="35829" x2="32058" y2="35294"/>
                        <a14:foregroundMark x1="32058" y1="35294" x2="32232" y2="76471"/>
                        <a14:foregroundMark x1="32232" y1="76471" x2="26145" y2="86096"/>
                        <a14:foregroundMark x1="38087" y1="58824" x2="44058" y2="63102"/>
                        <a14:foregroundMark x1="44058" y1="63102" x2="50319" y2="54545"/>
                        <a14:foregroundMark x1="50319" y1="54545" x2="58319" y2="59358"/>
                        <a14:foregroundMark x1="76232" y1="33155" x2="81101" y2="41711"/>
                        <a14:foregroundMark x1="81101" y1="41711" x2="85084" y2="39670"/>
                        <a14:foregroundMark x1="84952" y1="36745" x2="82493" y2="32620"/>
                        <a14:foregroundMark x1="82493" y1="32620" x2="84580" y2="52941"/>
                        <a14:foregroundMark x1="84580" y1="52941" x2="85648" y2="52237"/>
                        <a14:foregroundMark x1="76058" y1="80749" x2="81333" y2="81283"/>
                        <a14:foregroundMark x1="81333" y1="81283" x2="86762" y2="77031"/>
                        <a14:foregroundMark x1="75942" y1="74332" x2="83130" y2="76471"/>
                        <a14:foregroundMark x1="91130" y1="20321" x2="96232" y2="57754"/>
                        <a14:foregroundMark x1="96232" y1="57754" x2="93217" y2="80749"/>
                        <a14:foregroundMark x1="93217" y1="80749" x2="95246" y2="34759"/>
                        <a14:foregroundMark x1="95246" y1="34759" x2="98029" y2="9091"/>
                        <a14:foregroundMark x1="5508" y1="14005" x2="6652" y2="14204"/>
                        <a14:foregroundMark x1="4928" y1="13904" x2="5489" y2="14002"/>
                        <a14:foregroundMark x1="7617" y1="12834" x2="6725" y2="9091"/>
                        <a14:foregroundMark x1="4580" y1="4278" x2="4580" y2="4278"/>
                        <a14:foregroundMark x1="4812" y1="4813" x2="5043" y2="19251"/>
                        <a14:foregroundMark x1="57217" y1="44385" x2="57217" y2="44385"/>
                        <a14:foregroundMark x1="65217" y1="91444" x2="71304" y2="88235"/>
                        <a14:foregroundMark x1="85333" y1="71658" x2="85333" y2="71658"/>
                        <a14:foregroundMark x1="82058" y1="32692" x2="85605" y2="40385"/>
                        <a14:foregroundMark x1="85396" y1="37821" x2="87135" y2="28205"/>
                        <a14:foregroundMark x1="82406" y1="26923" x2="86161" y2="28846"/>
                        <a14:backgroundMark x1="7884" y1="12834" x2="7884" y2="17112"/>
                        <a14:backgroundMark x1="74200" y1="92949" x2="76982" y2="10256"/>
                        <a14:backgroundMark x1="76982" y1="10256" x2="85535" y2="14103"/>
                        <a14:backgroundMark x1="86619" y1="38241" x2="89221" y2="96154"/>
                        <a14:backgroundMark x1="85535" y1="14103" x2="85656" y2="16796"/>
                        <a14:backgroundMark x1="89221" y1="96154" x2="74687" y2="92949"/>
                        <a14:backgroundMark x1="22045" y1="64744" x2="22531" y2="9615"/>
                        <a14:backgroundMark x1="1113" y1="19231" x2="3825" y2="23718"/>
                        <a14:backgroundMark x1="15299" y1="28205" x2="16273" y2="25641"/>
                      </a14:backgroundRemoval>
                    </a14:imgEffect>
                  </a14:imgLayer>
                </a14:imgProps>
              </a:ext>
              <a:ext uri="{28A0092B-C50C-407E-A947-70E740481C1C}">
                <a14:useLocalDpi xmlns:a14="http://schemas.microsoft.com/office/drawing/2010/main" val="0"/>
              </a:ext>
            </a:extLst>
          </a:blip>
          <a:srcRect r="41773"/>
          <a:stretch/>
        </p:blipFill>
        <p:spPr>
          <a:xfrm>
            <a:off x="2847473" y="5249157"/>
            <a:ext cx="1842298" cy="31038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EB26D3B0-F031-4D72-A7AA-7B1EA31586CF}"/>
              </a:ext>
            </a:extLst>
          </p:cNvPr>
          <p:cNvPicPr>
            <a:picLocks noChangeAspect="1"/>
          </p:cNvPicPr>
          <p:nvPr/>
        </p:nvPicPr>
        <p:blipFill>
          <a:blip r:embed="rId3"/>
          <a:stretch>
            <a:fillRect/>
          </a:stretch>
        </p:blipFill>
        <p:spPr>
          <a:xfrm>
            <a:off x="0" y="812156"/>
            <a:ext cx="9144000" cy="5233688"/>
          </a:xfrm>
          <a:prstGeom prst="rect">
            <a:avLst/>
          </a:prstGeom>
        </p:spPr>
      </p:pic>
      <p:pic>
        <p:nvPicPr>
          <p:cNvPr id="4" name="Image 14">
            <a:extLst>
              <a:ext uri="{FF2B5EF4-FFF2-40B4-BE49-F238E27FC236}">
                <a16:creationId xmlns:a16="http://schemas.microsoft.com/office/drawing/2014/main" id="{E708157C-7420-38BB-FBF5-60F8F99A368B}"/>
              </a:ext>
            </a:extLst>
          </p:cNvPr>
          <p:cNvPicPr/>
          <p:nvPr/>
        </p:nvPicPr>
        <p:blipFill>
          <a:blip r:embed="rId4"/>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3511155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3" name="Image 2">
            <a:extLst>
              <a:ext uri="{FF2B5EF4-FFF2-40B4-BE49-F238E27FC236}">
                <a16:creationId xmlns:a16="http://schemas.microsoft.com/office/drawing/2014/main" id="{1734C60D-4424-4D32-918D-825B9ADFFFD7}"/>
              </a:ext>
            </a:extLst>
          </p:cNvPr>
          <p:cNvPicPr>
            <a:picLocks noChangeAspect="1"/>
          </p:cNvPicPr>
          <p:nvPr/>
        </p:nvPicPr>
        <p:blipFill>
          <a:blip r:embed="rId3"/>
          <a:stretch>
            <a:fillRect/>
          </a:stretch>
        </p:blipFill>
        <p:spPr>
          <a:xfrm>
            <a:off x="625936" y="788540"/>
            <a:ext cx="2942107" cy="2779478"/>
          </a:xfrm>
          <a:prstGeom prst="rect">
            <a:avLst/>
          </a:prstGeom>
        </p:spPr>
      </p:pic>
      <p:pic>
        <p:nvPicPr>
          <p:cNvPr id="5" name="Image 4">
            <a:extLst>
              <a:ext uri="{FF2B5EF4-FFF2-40B4-BE49-F238E27FC236}">
                <a16:creationId xmlns:a16="http://schemas.microsoft.com/office/drawing/2014/main" id="{395DD416-F8CC-47AC-B4B8-80B03F19FABF}"/>
              </a:ext>
            </a:extLst>
          </p:cNvPr>
          <p:cNvPicPr>
            <a:picLocks noChangeAspect="1"/>
          </p:cNvPicPr>
          <p:nvPr/>
        </p:nvPicPr>
        <p:blipFill>
          <a:blip r:embed="rId4"/>
          <a:stretch>
            <a:fillRect/>
          </a:stretch>
        </p:blipFill>
        <p:spPr>
          <a:xfrm>
            <a:off x="4707208" y="778960"/>
            <a:ext cx="3665990" cy="5300079"/>
          </a:xfrm>
          <a:prstGeom prst="rect">
            <a:avLst/>
          </a:prstGeom>
        </p:spPr>
      </p:pic>
      <p:pic>
        <p:nvPicPr>
          <p:cNvPr id="9" name="Image 8">
            <a:extLst>
              <a:ext uri="{FF2B5EF4-FFF2-40B4-BE49-F238E27FC236}">
                <a16:creationId xmlns:a16="http://schemas.microsoft.com/office/drawing/2014/main" id="{BD5EE6EC-CACB-4C6A-A025-E81AAAA4B05D}"/>
              </a:ext>
            </a:extLst>
          </p:cNvPr>
          <p:cNvPicPr>
            <a:picLocks noChangeAspect="1"/>
          </p:cNvPicPr>
          <p:nvPr/>
        </p:nvPicPr>
        <p:blipFill>
          <a:blip r:embed="rId5"/>
          <a:stretch>
            <a:fillRect/>
          </a:stretch>
        </p:blipFill>
        <p:spPr>
          <a:xfrm>
            <a:off x="625936" y="3702248"/>
            <a:ext cx="3219945" cy="2564030"/>
          </a:xfrm>
          <a:prstGeom prst="rect">
            <a:avLst/>
          </a:prstGeom>
        </p:spPr>
      </p:pic>
      <p:pic>
        <p:nvPicPr>
          <p:cNvPr id="4" name="Image 14">
            <a:extLst>
              <a:ext uri="{FF2B5EF4-FFF2-40B4-BE49-F238E27FC236}">
                <a16:creationId xmlns:a16="http://schemas.microsoft.com/office/drawing/2014/main" id="{04ACB355-4FBC-A6B6-E9E5-306069EA529A}"/>
              </a:ext>
            </a:extLst>
          </p:cNvPr>
          <p:cNvPicPr/>
          <p:nvPr/>
        </p:nvPicPr>
        <p:blipFill>
          <a:blip r:embed="rId6"/>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170069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 - Senegal</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2" name="Webgnome_export_senegal_derive_15_juin_2023">
            <a:hlinkClick r:id="" action="ppaction://media"/>
            <a:extLst>
              <a:ext uri="{FF2B5EF4-FFF2-40B4-BE49-F238E27FC236}">
                <a16:creationId xmlns:a16="http://schemas.microsoft.com/office/drawing/2014/main" id="{1B4E1587-E8EF-4F08-9B3D-12B9C89D177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79525"/>
            <a:ext cx="9144000" cy="4298950"/>
          </a:xfrm>
          <a:prstGeom prst="rect">
            <a:avLst/>
          </a:prstGeom>
        </p:spPr>
      </p:pic>
      <p:pic>
        <p:nvPicPr>
          <p:cNvPr id="4" name="Image 14">
            <a:extLst>
              <a:ext uri="{FF2B5EF4-FFF2-40B4-BE49-F238E27FC236}">
                <a16:creationId xmlns:a16="http://schemas.microsoft.com/office/drawing/2014/main" id="{978954EB-EBB7-EB20-281C-A4E42C1A8717}"/>
              </a:ext>
            </a:extLst>
          </p:cNvPr>
          <p:cNvPicPr/>
          <p:nvPr/>
        </p:nvPicPr>
        <p:blipFill>
          <a:blip r:embed="rId6"/>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236639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2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4C697D9-9558-49C5-94E9-6A572A8D85D5}"/>
              </a:ext>
            </a:extLst>
          </p:cNvPr>
          <p:cNvPicPr>
            <a:picLocks noChangeAspect="1"/>
          </p:cNvPicPr>
          <p:nvPr/>
        </p:nvPicPr>
        <p:blipFill>
          <a:blip r:embed="rId3"/>
          <a:stretch>
            <a:fillRect/>
          </a:stretch>
        </p:blipFill>
        <p:spPr>
          <a:xfrm>
            <a:off x="0" y="920319"/>
            <a:ext cx="9144000" cy="5017361"/>
          </a:xfrm>
          <a:prstGeom prst="rect">
            <a:avLst/>
          </a:prstGeom>
        </p:spPr>
      </p:pic>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1" normalizeH="0" baseline="0" noProof="0">
                <a:ln>
                  <a:noFill/>
                </a:ln>
                <a:solidFill>
                  <a:srgbClr val="777777"/>
                </a:solidFill>
                <a:effectLst/>
                <a:uLnTx/>
                <a:uFillTx/>
                <a:latin typeface="Arial"/>
                <a:ea typeface="DejaVu Sans"/>
                <a:cs typeface="DejaVu Sans"/>
              </a:rPr>
              <a:t>Sénégal</a:t>
            </a:r>
            <a:r>
              <a:rPr lang="fr-FR" sz="2400" spc="-1">
                <a:solidFill>
                  <a:srgbClr val="777777"/>
                </a:solidFill>
                <a:latin typeface="Arial"/>
                <a:ea typeface="DejaVu Sans"/>
                <a:cs typeface="DejaVu Sans"/>
              </a:rPr>
              <a:t> (MOTHY / WEBGNOME)</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sp>
        <p:nvSpPr>
          <p:cNvPr id="18" name="ZoneTexte 17">
            <a:extLst>
              <a:ext uri="{FF2B5EF4-FFF2-40B4-BE49-F238E27FC236}">
                <a16:creationId xmlns:a16="http://schemas.microsoft.com/office/drawing/2014/main" id="{A32948B9-49FA-4788-92A6-18AC10C77813}"/>
              </a:ext>
            </a:extLst>
          </p:cNvPr>
          <p:cNvSpPr txBox="1"/>
          <p:nvPr/>
        </p:nvSpPr>
        <p:spPr>
          <a:xfrm>
            <a:off x="5214309" y="2839047"/>
            <a:ext cx="69442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7030A0"/>
                </a:solidFill>
                <a:effectLst/>
                <a:uLnTx/>
                <a:uFillTx/>
                <a:latin typeface="Arial"/>
                <a:ea typeface="DejaVu Sans"/>
                <a:cs typeface="DejaVu Sans"/>
              </a:rPr>
              <a:t>MOTHY</a:t>
            </a:r>
            <a:endParaRPr kumimoji="0" lang="fr-FR" sz="1800" b="0" i="0" u="none" strike="noStrike" kern="1200" cap="none" spc="0" normalizeH="0" baseline="0" noProof="0">
              <a:ln>
                <a:noFill/>
              </a:ln>
              <a:solidFill>
                <a:srgbClr val="7030A0"/>
              </a:solidFill>
              <a:effectLst/>
              <a:uLnTx/>
              <a:uFillTx/>
              <a:latin typeface="Arial"/>
              <a:ea typeface="DejaVu Sans"/>
              <a:cs typeface="DejaVu Sans"/>
            </a:endParaRPr>
          </a:p>
        </p:txBody>
      </p:sp>
      <p:sp>
        <p:nvSpPr>
          <p:cNvPr id="23" name="ZoneTexte 22">
            <a:extLst>
              <a:ext uri="{FF2B5EF4-FFF2-40B4-BE49-F238E27FC236}">
                <a16:creationId xmlns:a16="http://schemas.microsoft.com/office/drawing/2014/main" id="{3EC2206D-8438-4628-B2C1-958ECB1CD239}"/>
              </a:ext>
            </a:extLst>
          </p:cNvPr>
          <p:cNvSpPr txBox="1"/>
          <p:nvPr/>
        </p:nvSpPr>
        <p:spPr>
          <a:xfrm>
            <a:off x="5980291" y="3428998"/>
            <a:ext cx="103906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chemeClr val="accent4">
                    <a:lumMod val="60000"/>
                    <a:lumOff val="40000"/>
                  </a:schemeClr>
                </a:solidFill>
                <a:effectLst/>
                <a:uLnTx/>
                <a:uFillTx/>
                <a:latin typeface="Arial"/>
                <a:ea typeface="DejaVu Sans"/>
                <a:cs typeface="DejaVu Sans"/>
              </a:rPr>
              <a:t>WEBGNOME</a:t>
            </a:r>
            <a:endParaRPr kumimoji="0" lang="fr-FR" sz="1800" b="0" i="0" u="none" strike="noStrike" kern="1200" cap="none" spc="0" normalizeH="0" baseline="0" noProof="0">
              <a:ln>
                <a:noFill/>
              </a:ln>
              <a:solidFill>
                <a:schemeClr val="accent4">
                  <a:lumMod val="60000"/>
                  <a:lumOff val="40000"/>
                </a:schemeClr>
              </a:solidFill>
              <a:effectLst/>
              <a:uLnTx/>
              <a:uFillTx/>
              <a:latin typeface="Arial"/>
              <a:ea typeface="DejaVu Sans"/>
              <a:cs typeface="DejaVu Sans"/>
            </a:endParaRPr>
          </a:p>
        </p:txBody>
      </p:sp>
      <p:pic>
        <p:nvPicPr>
          <p:cNvPr id="6" name="Image 14">
            <a:extLst>
              <a:ext uri="{FF2B5EF4-FFF2-40B4-BE49-F238E27FC236}">
                <a16:creationId xmlns:a16="http://schemas.microsoft.com/office/drawing/2014/main" id="{99C02C70-3C7B-E0E9-E434-DDE7485EA7BF}"/>
              </a:ext>
            </a:extLst>
          </p:cNvPr>
          <p:cNvPicPr/>
          <p:nvPr/>
        </p:nvPicPr>
        <p:blipFill>
          <a:blip r:embed="rId4"/>
          <a:stretch/>
        </p:blipFill>
        <p:spPr>
          <a:xfrm>
            <a:off x="1259640" y="6309360"/>
            <a:ext cx="548280" cy="548280"/>
          </a:xfrm>
          <a:prstGeom prst="rect">
            <a:avLst/>
          </a:prstGeom>
          <a:ln w="0">
            <a:noFill/>
          </a:ln>
        </p:spPr>
      </p:pic>
      <p:sp>
        <p:nvSpPr>
          <p:cNvPr id="2" name="ZoneTexte 8">
            <a:extLst>
              <a:ext uri="{FF2B5EF4-FFF2-40B4-BE49-F238E27FC236}">
                <a16:creationId xmlns:a16="http://schemas.microsoft.com/office/drawing/2014/main" id="{C450872E-C3C7-3AF0-C515-95B36EDF8DFE}"/>
              </a:ext>
            </a:extLst>
          </p:cNvPr>
          <p:cNvSpPr/>
          <p:nvPr/>
        </p:nvSpPr>
        <p:spPr>
          <a:xfrm>
            <a:off x="0" y="1599969"/>
            <a:ext cx="3528060" cy="405816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55563" marR="0" lvl="0" indent="-285750" fontAlgn="auto">
              <a:lnSpc>
                <a:spcPct val="100000"/>
              </a:lnSpc>
              <a:spcBef>
                <a:spcPts val="600"/>
              </a:spcBef>
              <a:spcAft>
                <a:spcPts val="600"/>
              </a:spcAft>
              <a:buClr>
                <a:srgbClr val="004C93"/>
              </a:buClr>
              <a:buSzTx/>
              <a:buFont typeface="Arial Narrow"/>
              <a:buChar char="□"/>
              <a:tabLst/>
              <a:defRPr/>
            </a:pPr>
            <a:r>
              <a:rPr lang="en-GB" sz="2000" b="1" spc="-1">
                <a:solidFill>
                  <a:srgbClr val="777777"/>
                </a:solidFill>
                <a:latin typeface="Arial Narrow"/>
              </a:rPr>
              <a:t>Scenario </a:t>
            </a:r>
            <a:r>
              <a:rPr lang="en-GB" sz="2000" spc="-1">
                <a:solidFill>
                  <a:srgbClr val="777777"/>
                </a:solidFill>
                <a:latin typeface="Arial Narrow"/>
              </a:rPr>
              <a:t>:</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2023/06/15 12:00:00</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1000 tonnes </a:t>
            </a:r>
            <a:r>
              <a:rPr lang="en-GB" sz="1600" spc="-1" err="1">
                <a:solidFill>
                  <a:srgbClr val="777777"/>
                </a:solidFill>
                <a:latin typeface="Arial Narrow"/>
              </a:rPr>
              <a:t>d'hydrocarbure</a:t>
            </a:r>
            <a:r>
              <a:rPr lang="en-GB" sz="1600" spc="-1">
                <a:solidFill>
                  <a:srgbClr val="777777"/>
                </a:solidFill>
                <a:latin typeface="Arial Narrow"/>
              </a:rPr>
              <a:t> </a:t>
            </a:r>
            <a:r>
              <a:rPr lang="en-GB" sz="1600" spc="-1" err="1">
                <a:solidFill>
                  <a:srgbClr val="777777"/>
                </a:solidFill>
                <a:latin typeface="Arial Narrow"/>
              </a:rPr>
              <a:t>léger</a:t>
            </a:r>
            <a:r>
              <a:rPr lang="en-GB" sz="1600" spc="-1">
                <a:solidFill>
                  <a:srgbClr val="777777"/>
                </a:solidFill>
                <a:latin typeface="Arial Narrow"/>
              </a:rPr>
              <a:t> Arabian</a:t>
            </a:r>
          </a:p>
          <a:p>
            <a:pPr marL="358775" lvl="1" indent="-101600">
              <a:buClr>
                <a:srgbClr val="004C93"/>
              </a:buClr>
              <a:buFont typeface="Wingdings" panose="05000000000000000000" pitchFamily="2" charset="2"/>
              <a:buChar char="§"/>
              <a:defRPr/>
            </a:pPr>
            <a:r>
              <a:rPr lang="en-GB" sz="1600" spc="-1" err="1">
                <a:solidFill>
                  <a:srgbClr val="777777"/>
                </a:solidFill>
                <a:latin typeface="Arial Narrow"/>
              </a:rPr>
              <a:t>Déversement</a:t>
            </a:r>
            <a:r>
              <a:rPr lang="en-GB" sz="1600" spc="-1">
                <a:solidFill>
                  <a:srgbClr val="777777"/>
                </a:solidFill>
                <a:latin typeface="Arial Narrow"/>
              </a:rPr>
              <a:t> </a:t>
            </a:r>
            <a:r>
              <a:rPr lang="en-GB" sz="1600" spc="-1" err="1">
                <a:solidFill>
                  <a:srgbClr val="777777"/>
                </a:solidFill>
                <a:latin typeface="Arial Narrow"/>
              </a:rPr>
              <a:t>instantané</a:t>
            </a:r>
            <a:endParaRPr lang="en-GB" sz="1600" spc="-1">
              <a:solidFill>
                <a:srgbClr val="777777"/>
              </a:solidFill>
              <a:latin typeface="Arial Narrow"/>
            </a:endParaRP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Localisation : 58 </a:t>
            </a:r>
            <a:r>
              <a:rPr lang="en-GB" sz="1600" spc="-1" err="1">
                <a:solidFill>
                  <a:srgbClr val="777777"/>
                </a:solidFill>
                <a:latin typeface="Arial Narrow"/>
              </a:rPr>
              <a:t>milles</a:t>
            </a:r>
            <a:r>
              <a:rPr lang="en-GB" sz="1600" spc="-1">
                <a:solidFill>
                  <a:srgbClr val="777777"/>
                </a:solidFill>
                <a:latin typeface="Arial Narrow"/>
              </a:rPr>
              <a:t> </a:t>
            </a:r>
            <a:r>
              <a:rPr lang="en-GB" sz="1600" spc="-1" err="1">
                <a:solidFill>
                  <a:srgbClr val="777777"/>
                </a:solidFill>
                <a:latin typeface="Arial Narrow"/>
              </a:rPr>
              <a:t>nautiques</a:t>
            </a:r>
            <a:r>
              <a:rPr lang="en-GB" sz="1600" spc="-1">
                <a:solidFill>
                  <a:srgbClr val="777777"/>
                </a:solidFill>
                <a:latin typeface="Arial Narrow"/>
              </a:rPr>
              <a:t> des </a:t>
            </a:r>
            <a:r>
              <a:rPr lang="en-GB" sz="1600" spc="-1" err="1">
                <a:solidFill>
                  <a:srgbClr val="777777"/>
                </a:solidFill>
                <a:latin typeface="Arial Narrow"/>
              </a:rPr>
              <a:t>côtes</a:t>
            </a:r>
            <a:r>
              <a:rPr lang="en-GB" sz="1600" spc="-1">
                <a:solidFill>
                  <a:srgbClr val="777777"/>
                </a:solidFill>
                <a:latin typeface="Arial Narrow"/>
              </a:rPr>
              <a:t> </a:t>
            </a:r>
            <a:r>
              <a:rPr lang="en-GB" sz="1600" spc="-1" err="1">
                <a:solidFill>
                  <a:srgbClr val="777777"/>
                </a:solidFill>
                <a:latin typeface="Arial Narrow"/>
              </a:rPr>
              <a:t>sénégalaises</a:t>
            </a:r>
            <a:r>
              <a:rPr lang="en-GB" sz="1600" spc="-1">
                <a:solidFill>
                  <a:srgbClr val="777777"/>
                </a:solidFill>
                <a:latin typeface="Arial Narrow"/>
              </a:rPr>
              <a:t> (16°S/17°30E)</a:t>
            </a:r>
          </a:p>
          <a:p>
            <a:pPr marL="358775" lvl="1" indent="-101600">
              <a:buClr>
                <a:srgbClr val="004C93"/>
              </a:buClr>
              <a:buFont typeface="Wingdings" panose="05000000000000000000" pitchFamily="2" charset="2"/>
              <a:buChar char="§"/>
              <a:defRPr/>
            </a:pPr>
            <a:r>
              <a:rPr lang="en-GB" sz="1600" spc="-1">
                <a:solidFill>
                  <a:srgbClr val="777777"/>
                </a:solidFill>
                <a:latin typeface="Arial Narrow"/>
              </a:rPr>
              <a:t>Durée de la simulation : 48 h</a:t>
            </a:r>
          </a:p>
          <a:p>
            <a:pPr marL="358775" lvl="1" indent="-101600">
              <a:buClr>
                <a:srgbClr val="004C93"/>
              </a:buClr>
              <a:buFont typeface="Wingdings" panose="05000000000000000000" pitchFamily="2" charset="2"/>
              <a:buChar char="§"/>
              <a:defRPr/>
            </a:pPr>
            <a:r>
              <a:rPr lang="en-GB" sz="1600" spc="-1" err="1">
                <a:solidFill>
                  <a:srgbClr val="777777"/>
                </a:solidFill>
                <a:latin typeface="Arial Narrow"/>
              </a:rPr>
              <a:t>Réalisée</a:t>
            </a:r>
            <a:r>
              <a:rPr lang="en-GB" sz="1600" spc="-1">
                <a:solidFill>
                  <a:srgbClr val="777777"/>
                </a:solidFill>
                <a:latin typeface="Arial Narrow"/>
              </a:rPr>
              <a:t> avec MOTHY (</a:t>
            </a:r>
            <a:r>
              <a:rPr lang="en-GB" sz="1600" spc="-1" err="1">
                <a:solidFill>
                  <a:srgbClr val="777777"/>
                </a:solidFill>
                <a:latin typeface="Arial Narrow"/>
              </a:rPr>
              <a:t>Météo</a:t>
            </a:r>
            <a:r>
              <a:rPr lang="en-GB" sz="1600" spc="-1">
                <a:solidFill>
                  <a:srgbClr val="777777"/>
                </a:solidFill>
                <a:latin typeface="Arial Narrow"/>
              </a:rPr>
              <a:t>-France). Vents : IFS / Courants : Copernicus</a:t>
            </a:r>
          </a:p>
          <a:p>
            <a:pPr marL="358775" lvl="1" indent="-101600">
              <a:buClr>
                <a:srgbClr val="004C93"/>
              </a:buClr>
              <a:buFont typeface="Wingdings" panose="05000000000000000000" pitchFamily="2" charset="2"/>
              <a:buChar char="§"/>
              <a:defRPr/>
            </a:pPr>
            <a:r>
              <a:rPr lang="en-GB" sz="1600" spc="-1" err="1">
                <a:solidFill>
                  <a:srgbClr val="777777"/>
                </a:solidFill>
                <a:latin typeface="Arial Narrow"/>
              </a:rPr>
              <a:t>Exécuté</a:t>
            </a:r>
            <a:r>
              <a:rPr lang="en-GB" sz="1600" spc="-1">
                <a:solidFill>
                  <a:srgbClr val="777777"/>
                </a:solidFill>
                <a:latin typeface="Arial Narrow"/>
              </a:rPr>
              <a:t> avec </a:t>
            </a:r>
            <a:r>
              <a:rPr lang="en-GB" sz="1600" spc="-1" err="1">
                <a:solidFill>
                  <a:srgbClr val="777777"/>
                </a:solidFill>
                <a:latin typeface="Arial Narrow"/>
              </a:rPr>
              <a:t>Webgnome</a:t>
            </a:r>
            <a:r>
              <a:rPr lang="en-GB" sz="1600" spc="-1">
                <a:solidFill>
                  <a:srgbClr val="777777"/>
                </a:solidFill>
                <a:latin typeface="Arial Narrow"/>
              </a:rPr>
              <a:t> (NOAA). Vents : GFS / Courants : HYCOM</a:t>
            </a:r>
          </a:p>
        </p:txBody>
      </p:sp>
      <p:sp>
        <p:nvSpPr>
          <p:cNvPr id="3" name="Rectangle 12">
            <a:extLst>
              <a:ext uri="{FF2B5EF4-FFF2-40B4-BE49-F238E27FC236}">
                <a16:creationId xmlns:a16="http://schemas.microsoft.com/office/drawing/2014/main" id="{9BB7C970-AE57-D4BC-11A0-AC9D00F5B6CB}"/>
              </a:ext>
            </a:extLst>
          </p:cNvPr>
          <p:cNvSpPr/>
          <p:nvPr/>
        </p:nvSpPr>
        <p:spPr>
          <a:xfrm>
            <a:off x="0" y="1599969"/>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16566192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PlaceHolder 1"/>
          <p:cNvSpPr>
            <a:spLocks noGrp="1"/>
          </p:cNvSpPr>
          <p:nvPr>
            <p:ph type="title"/>
          </p:nvPr>
        </p:nvSpPr>
        <p:spPr>
          <a:xfrm>
            <a:off x="120780" y="30229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322"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323" name="Groupe 7"/>
          <p:cNvGrpSpPr/>
          <p:nvPr/>
        </p:nvGrpSpPr>
        <p:grpSpPr>
          <a:xfrm>
            <a:off x="8645400" y="-720"/>
            <a:ext cx="318960" cy="693000"/>
            <a:chOff x="8645400" y="-720"/>
            <a:chExt cx="318960" cy="693000"/>
          </a:xfrm>
        </p:grpSpPr>
        <p:sp>
          <p:nvSpPr>
            <p:cNvPr id="324"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325"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326"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327" name="ZoneTexte 11"/>
          <p:cNvSpPr/>
          <p:nvPr/>
        </p:nvSpPr>
        <p:spPr>
          <a:xfrm>
            <a:off x="289080" y="7423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a:ln>
                  <a:noFill/>
                </a:ln>
                <a:solidFill>
                  <a:srgbClr val="777777"/>
                </a:solidFill>
                <a:effectLst/>
                <a:uLnTx/>
                <a:uFillTx/>
                <a:latin typeface="Arial"/>
                <a:ea typeface="DejaVu Sans"/>
                <a:cs typeface="DejaVu Sans"/>
              </a:rPr>
              <a:t>Demonstration (WEBGNOME) </a:t>
            </a:r>
            <a:endParaRPr kumimoji="0" lang="fr-FR" sz="2400" b="0" i="0" u="none" strike="noStrike" kern="1200" cap="none" spc="-1" normalizeH="0" baseline="0" noProof="0">
              <a:ln>
                <a:noFill/>
              </a:ln>
              <a:solidFill>
                <a:prstClr val="black"/>
              </a:solidFill>
              <a:effectLst/>
              <a:uLnTx/>
              <a:uFillTx/>
              <a:latin typeface="Arial"/>
              <a:ea typeface="DejaVu Sans"/>
              <a:cs typeface="DejaVu Sans"/>
            </a:endParaRPr>
          </a:p>
        </p:txBody>
      </p:sp>
      <p:pic>
        <p:nvPicPr>
          <p:cNvPr id="2" name="Webgnome_export_senegal_weathering_15_juin_2023_v2">
            <a:hlinkClick r:id="" action="ppaction://media"/>
            <a:extLst>
              <a:ext uri="{FF2B5EF4-FFF2-40B4-BE49-F238E27FC236}">
                <a16:creationId xmlns:a16="http://schemas.microsoft.com/office/drawing/2014/main" id="{E2B30BF8-0756-457B-9EDD-EA0FF7DE0B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95400"/>
            <a:ext cx="9144000" cy="4267200"/>
          </a:xfrm>
          <a:prstGeom prst="rect">
            <a:avLst/>
          </a:prstGeom>
        </p:spPr>
      </p:pic>
      <p:pic>
        <p:nvPicPr>
          <p:cNvPr id="4" name="Image 14">
            <a:extLst>
              <a:ext uri="{FF2B5EF4-FFF2-40B4-BE49-F238E27FC236}">
                <a16:creationId xmlns:a16="http://schemas.microsoft.com/office/drawing/2014/main" id="{394935A5-A5C7-6E20-636F-57760F224A98}"/>
              </a:ext>
            </a:extLst>
          </p:cNvPr>
          <p:cNvPicPr/>
          <p:nvPr/>
        </p:nvPicPr>
        <p:blipFill>
          <a:blip r:embed="rId6"/>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133991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 name="PlaceHolder 1"/>
          <p:cNvSpPr>
            <a:spLocks noGrp="1"/>
          </p:cNvSpPr>
          <p:nvPr>
            <p:ph type="title"/>
          </p:nvPr>
        </p:nvSpPr>
        <p:spPr>
          <a:xfrm>
            <a:off x="142920" y="332280"/>
            <a:ext cx="7174440" cy="307440"/>
          </a:xfrm>
          <a:prstGeom prst="rect">
            <a:avLst/>
          </a:prstGeom>
          <a:noFill/>
          <a:ln w="0">
            <a:noFill/>
          </a:ln>
        </p:spPr>
        <p:txBody>
          <a:bodyPr numCol="1" spcCol="0" anchor="ctr">
            <a:noAutofit/>
          </a:bodyPr>
          <a:lstStyle/>
          <a:p>
            <a:pPr algn="ctr">
              <a:lnSpc>
                <a:spcPct val="100000"/>
              </a:lnSpc>
              <a:buNone/>
            </a:pPr>
            <a:r>
              <a:rPr lang="en-US" sz="1400" b="1" strike="noStrike" spc="-1">
                <a:solidFill>
                  <a:srgbClr val="FFFFFF"/>
                </a:solidFill>
                <a:latin typeface="Verdana"/>
              </a:rPr>
              <a:t>The use of ocean currents for oil spill monitoring</a:t>
            </a:r>
            <a:endParaRPr lang="fr-FR" sz="1400" b="0" strike="noStrike" spc="-1">
              <a:solidFill>
                <a:srgbClr val="777777"/>
              </a:solidFill>
              <a:latin typeface="Arial Narrow"/>
            </a:endParaRPr>
          </a:p>
        </p:txBody>
      </p:sp>
      <p:sp>
        <p:nvSpPr>
          <p:cNvPr id="404" name="Connecteur droit 4"/>
          <p:cNvSpPr/>
          <p:nvPr/>
        </p:nvSpPr>
        <p:spPr>
          <a:xfrm>
            <a:off x="0" y="692640"/>
            <a:ext cx="9144000" cy="360"/>
          </a:xfrm>
          <a:prstGeom prst="line">
            <a:avLst/>
          </a:prstGeom>
          <a:ln>
            <a:solidFill>
              <a:srgbClr val="777777"/>
            </a:solidFill>
            <a:round/>
          </a:ln>
        </p:spPr>
        <p:style>
          <a:lnRef idx="1">
            <a:schemeClr val="accent1"/>
          </a:lnRef>
          <a:fillRef idx="0">
            <a:schemeClr val="accent1"/>
          </a:fillRef>
          <a:effectRef idx="0">
            <a:schemeClr val="accent1"/>
          </a:effectRef>
          <a:fontRef idx="minor"/>
        </p:style>
      </p:sp>
      <p:grpSp>
        <p:nvGrpSpPr>
          <p:cNvPr id="405" name="Groupe 7"/>
          <p:cNvGrpSpPr/>
          <p:nvPr/>
        </p:nvGrpSpPr>
        <p:grpSpPr>
          <a:xfrm>
            <a:off x="8645400" y="-720"/>
            <a:ext cx="318960" cy="693000"/>
            <a:chOff x="8645400" y="-720"/>
            <a:chExt cx="318960" cy="693000"/>
          </a:xfrm>
        </p:grpSpPr>
        <p:sp>
          <p:nvSpPr>
            <p:cNvPr id="406" name="Rectangle 8"/>
            <p:cNvSpPr/>
            <p:nvPr/>
          </p:nvSpPr>
          <p:spPr>
            <a:xfrm>
              <a:off x="8645400" y="0"/>
              <a:ext cx="68400" cy="69228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407" name="Rectangle 9"/>
            <p:cNvSpPr/>
            <p:nvPr/>
          </p:nvSpPr>
          <p:spPr>
            <a:xfrm>
              <a:off x="8771040" y="0"/>
              <a:ext cx="68400" cy="692280"/>
            </a:xfrm>
            <a:prstGeom prst="rect">
              <a:avLst/>
            </a:prstGeom>
            <a:solidFill>
              <a:srgbClr val="97BF0D"/>
            </a:solidFill>
            <a:ln>
              <a:noFill/>
            </a:ln>
          </p:spPr>
          <p:style>
            <a:lnRef idx="2">
              <a:schemeClr val="accent1">
                <a:shade val="50000"/>
              </a:schemeClr>
            </a:lnRef>
            <a:fillRef idx="1">
              <a:schemeClr val="accent1"/>
            </a:fillRef>
            <a:effectRef idx="0">
              <a:schemeClr val="accent1"/>
            </a:effectRef>
            <a:fontRef idx="minor"/>
          </p:style>
        </p:sp>
        <p:sp>
          <p:nvSpPr>
            <p:cNvPr id="408" name="Rectangle 10"/>
            <p:cNvSpPr/>
            <p:nvPr/>
          </p:nvSpPr>
          <p:spPr>
            <a:xfrm>
              <a:off x="8895960" y="-720"/>
              <a:ext cx="68400" cy="692280"/>
            </a:xfrm>
            <a:prstGeom prst="rect">
              <a:avLst/>
            </a:prstGeom>
            <a:solidFill>
              <a:srgbClr val="777777"/>
            </a:solidFill>
            <a:ln>
              <a:noFill/>
            </a:ln>
          </p:spPr>
          <p:style>
            <a:lnRef idx="2">
              <a:schemeClr val="accent1">
                <a:shade val="50000"/>
              </a:schemeClr>
            </a:lnRef>
            <a:fillRef idx="1">
              <a:schemeClr val="accent1"/>
            </a:fillRef>
            <a:effectRef idx="0">
              <a:schemeClr val="accent1"/>
            </a:effectRef>
            <a:fontRef idx="minor"/>
          </p:style>
        </p:sp>
      </p:grpSp>
      <p:sp>
        <p:nvSpPr>
          <p:cNvPr id="409" name="ZoneTexte 11"/>
          <p:cNvSpPr/>
          <p:nvPr/>
        </p:nvSpPr>
        <p:spPr>
          <a:xfrm>
            <a:off x="287640" y="123480"/>
            <a:ext cx="8424720" cy="42943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fr-FR" sz="2200" spc="-1">
                <a:solidFill>
                  <a:srgbClr val="777777"/>
                </a:solidFill>
                <a:latin typeface="Arial Narrow"/>
              </a:rPr>
              <a:t>Choix et comparaison des modèles (ex : comité de dérive français)</a:t>
            </a:r>
            <a:endParaRPr lang="en-US" sz="2400" b="0" strike="noStrike" spc="-1">
              <a:solidFill>
                <a:srgbClr val="777777"/>
              </a:solidFill>
              <a:latin typeface="Arial Narrow"/>
            </a:endParaRPr>
          </a:p>
        </p:txBody>
      </p:sp>
      <p:sp>
        <p:nvSpPr>
          <p:cNvPr id="410" name="ZoneTexte 12"/>
          <p:cNvSpPr/>
          <p:nvPr/>
        </p:nvSpPr>
        <p:spPr>
          <a:xfrm>
            <a:off x="262750" y="1277240"/>
            <a:ext cx="8280000" cy="493533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a:spcBef>
                <a:spcPts val="600"/>
              </a:spcBef>
              <a:spcAft>
                <a:spcPts val="600"/>
              </a:spcAft>
              <a:buClr>
                <a:srgbClr val="004C93"/>
              </a:buClr>
              <a:defRPr/>
            </a:pPr>
            <a:r>
              <a:rPr lang="fr-FR" sz="2000" spc="-1">
                <a:solidFill>
                  <a:srgbClr val="777777"/>
                </a:solidFill>
                <a:latin typeface="Arial Narrow"/>
              </a:rPr>
              <a:t>Le Comité de Dérive français (pour les déversements d'hydrocarbures et de produits chimiques) est composé du Cedre, de Météo-France, de l'Ifremer, du Service hydrographique national (SHOM) et de l'action de l'État en mer.</a:t>
            </a:r>
          </a:p>
          <a:p>
            <a:pPr marL="342900" indent="-342900">
              <a:spcBef>
                <a:spcPts val="600"/>
              </a:spcBef>
              <a:spcAft>
                <a:spcPts val="600"/>
              </a:spcAft>
              <a:buClr>
                <a:srgbClr val="004C93"/>
              </a:buClr>
              <a:buFont typeface="Wingdings" panose="05000000000000000000" pitchFamily="2" charset="2"/>
              <a:buChar char="q"/>
              <a:defRPr/>
            </a:pPr>
            <a:r>
              <a:rPr lang="fr-FR" sz="2000" spc="-1">
                <a:solidFill>
                  <a:srgbClr val="777777"/>
                </a:solidFill>
                <a:latin typeface="Arial Narrow"/>
              </a:rPr>
              <a:t>Analyse et comparaison des différents modèles</a:t>
            </a:r>
            <a:endParaRPr lang="en-GB" sz="2000" spc="-1">
              <a:solidFill>
                <a:srgbClr val="777777"/>
              </a:solidFill>
              <a:latin typeface="Arial Narrow"/>
            </a:endParaRP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Comparaison d'un même modèle de transport avec différents jeux de données</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Comparer les modèles de transport entre eux</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Analyser la situation de crise et les données en utilisant toutes les sorties disponibles du modèle </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Formuler des recommandations opérationnelles </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Produire une carte synthétique pour la diffusion </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Parfois : relations avec d'autres pays (Prestige : Espagne / France)</a:t>
            </a:r>
            <a:endParaRPr lang="en-GB" sz="2000" spc="-1">
              <a:solidFill>
                <a:srgbClr val="777777"/>
              </a:solidFill>
              <a:latin typeface="Arial Narrow"/>
            </a:endParaRPr>
          </a:p>
        </p:txBody>
      </p:sp>
      <p:sp>
        <p:nvSpPr>
          <p:cNvPr id="411" name="Rectangle 13"/>
          <p:cNvSpPr/>
          <p:nvPr/>
        </p:nvSpPr>
        <p:spPr>
          <a:xfrm>
            <a:off x="262750" y="127724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3" name="Image 14">
            <a:extLst>
              <a:ext uri="{FF2B5EF4-FFF2-40B4-BE49-F238E27FC236}">
                <a16:creationId xmlns:a16="http://schemas.microsoft.com/office/drawing/2014/main" id="{220C0421-300A-C4D8-3D4A-467D92C62561}"/>
              </a:ext>
            </a:extLst>
          </p:cNvPr>
          <p:cNvPicPr/>
          <p:nvPr/>
        </p:nvPicPr>
        <p:blipFill>
          <a:blip r:embed="rId3"/>
          <a:stretch/>
        </p:blipFill>
        <p:spPr>
          <a:xfrm>
            <a:off x="1259640" y="6309360"/>
            <a:ext cx="548280" cy="548280"/>
          </a:xfrm>
          <a:prstGeom prst="rect">
            <a:avLst/>
          </a:prstGeom>
          <a:ln w="0">
            <a:noFill/>
          </a:ln>
        </p:spPr>
      </p:pic>
    </p:spTree>
    <p:extLst>
      <p:ext uri="{BB962C8B-B14F-4D97-AF65-F5344CB8AC3E}">
        <p14:creationId xmlns:p14="http://schemas.microsoft.com/office/powerpoint/2010/main" val="34556222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3DEEC71F-9F60-CFD1-759E-3502A48ED307}"/>
              </a:ext>
            </a:extLst>
          </p:cNvPr>
          <p:cNvSpPr/>
          <p:nvPr/>
        </p:nvSpPr>
        <p:spPr>
          <a:xfrm>
            <a:off x="262750" y="1094360"/>
            <a:ext cx="8280000" cy="441211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lvl="1">
              <a:defRPr/>
            </a:pPr>
            <a:r>
              <a:rPr lang="en-GB" sz="1600" b="1" i="1" spc="-1">
                <a:solidFill>
                  <a:srgbClr val="777777"/>
                </a:solidFill>
                <a:latin typeface="Arial Narrow"/>
              </a:rPr>
              <a:t>DONNÉES GRATUITES : </a:t>
            </a:r>
          </a:p>
          <a:p>
            <a:pPr lvl="1">
              <a:defRPr/>
            </a:pPr>
            <a:endParaRPr lang="en-GB" sz="1600" b="1" i="1" spc="-1">
              <a:solidFill>
                <a:srgbClr val="777777"/>
              </a:solidFill>
              <a:latin typeface="Arial Narrow"/>
            </a:endParaRPr>
          </a:p>
          <a:p>
            <a:pPr lvl="1">
              <a:defRPr/>
            </a:pPr>
            <a:r>
              <a:rPr lang="en-GB" sz="1600" spc="-1">
                <a:solidFill>
                  <a:srgbClr val="777777"/>
                </a:solidFill>
                <a:latin typeface="Arial Narrow"/>
              </a:rPr>
              <a:t>COPERNICUS </a:t>
            </a:r>
            <a:r>
              <a:rPr lang="en-GB" sz="1600" spc="-1">
                <a:solidFill>
                  <a:srgbClr val="777777"/>
                </a:solidFill>
                <a:latin typeface="Arial Narrow"/>
                <a:hlinkClick r:id="rId2"/>
              </a:rPr>
              <a:t>https://marine.copernicus.eu/</a:t>
            </a:r>
            <a:endParaRPr lang="en-GB" sz="1600" spc="-1">
              <a:solidFill>
                <a:srgbClr val="777777"/>
              </a:solidFill>
              <a:latin typeface="Arial Narrow"/>
            </a:endParaRPr>
          </a:p>
          <a:p>
            <a:pPr marL="742950" lvl="1" indent="-285750">
              <a:buFont typeface="Arial" panose="020B0604020202020204" pitchFamily="34" charset="0"/>
              <a:buChar char="•"/>
              <a:defRPr/>
            </a:pPr>
            <a:r>
              <a:rPr lang="en-GB" sz="1600" spc="-1">
                <a:solidFill>
                  <a:srgbClr val="777777"/>
                </a:solidFill>
                <a:latin typeface="Arial Narrow"/>
              </a:rPr>
              <a:t>Fournisseur : CMEMS (Copernicus Marine Environment Monitoring Service)</a:t>
            </a:r>
          </a:p>
          <a:p>
            <a:pPr marL="742950" lvl="1" indent="-285750">
              <a:buFont typeface="Arial" panose="020B0604020202020204" pitchFamily="34" charset="0"/>
              <a:buChar char="•"/>
              <a:defRPr/>
            </a:pPr>
            <a:r>
              <a:rPr lang="en-GB" sz="1600" spc="-1">
                <a:solidFill>
                  <a:srgbClr val="777777"/>
                </a:solidFill>
                <a:latin typeface="Arial Narrow"/>
              </a:rPr>
              <a:t>Mercator PSY4 1/12° (GLOBAL Analysis Forecast </a:t>
            </a:r>
            <a:r>
              <a:rPr lang="en-GB" sz="1600" spc="-1" err="1">
                <a:solidFill>
                  <a:srgbClr val="777777"/>
                </a:solidFill>
                <a:latin typeface="Arial Narrow"/>
              </a:rPr>
              <a:t>Phy</a:t>
            </a:r>
            <a:r>
              <a:rPr lang="en-GB" sz="1600" spc="-1">
                <a:solidFill>
                  <a:srgbClr val="777777"/>
                </a:solidFill>
                <a:latin typeface="Arial Narrow"/>
              </a:rPr>
              <a:t> 001 024)</a:t>
            </a:r>
          </a:p>
          <a:p>
            <a:pPr marL="742950" lvl="1" indent="-285750">
              <a:buFont typeface="Arial" panose="020B0604020202020204" pitchFamily="34" charset="0"/>
              <a:buChar char="•"/>
              <a:defRPr/>
            </a:pPr>
            <a:endParaRPr lang="en-GB" sz="1600" spc="-1">
              <a:solidFill>
                <a:srgbClr val="777777"/>
              </a:solidFill>
              <a:latin typeface="Arial Narrow"/>
            </a:endParaRPr>
          </a:p>
          <a:p>
            <a:pPr lvl="1">
              <a:defRPr/>
            </a:pPr>
            <a:r>
              <a:rPr lang="en-GB" sz="1600" spc="-1">
                <a:solidFill>
                  <a:srgbClr val="777777"/>
                </a:solidFill>
                <a:latin typeface="Arial Narrow"/>
              </a:rPr>
              <a:t>Disponible dans </a:t>
            </a:r>
            <a:r>
              <a:rPr lang="en-GB" sz="1600" spc="-1" err="1">
                <a:solidFill>
                  <a:srgbClr val="777777"/>
                </a:solidFill>
                <a:latin typeface="Arial Narrow"/>
              </a:rPr>
              <a:t>Webgnome</a:t>
            </a:r>
            <a:r>
              <a:rPr lang="en-GB" sz="1600" spc="-1">
                <a:solidFill>
                  <a:srgbClr val="777777"/>
                </a:solidFill>
                <a:latin typeface="Arial Narrow"/>
              </a:rPr>
              <a:t> :</a:t>
            </a:r>
          </a:p>
          <a:p>
            <a:pPr marL="742950" lvl="1" indent="-285750">
              <a:buFont typeface="Arial" panose="020B0604020202020204" pitchFamily="34" charset="0"/>
              <a:buChar char="•"/>
              <a:defRPr/>
            </a:pPr>
            <a:r>
              <a:rPr lang="en-GB" sz="1600" spc="-1">
                <a:solidFill>
                  <a:srgbClr val="777777"/>
                </a:solidFill>
                <a:latin typeface="Arial Narrow"/>
              </a:rPr>
              <a:t>Real-Time Ocean Forecast System (RTOFS) NOAA NWS/U.S. Navy 1/12 </a:t>
            </a:r>
            <a:r>
              <a:rPr lang="en-GB" sz="1600" spc="-1" err="1">
                <a:solidFill>
                  <a:srgbClr val="777777"/>
                </a:solidFill>
                <a:latin typeface="Arial Narrow"/>
              </a:rPr>
              <a:t>degré</a:t>
            </a:r>
            <a:r>
              <a:rPr lang="en-GB" sz="1600" spc="-1">
                <a:solidFill>
                  <a:srgbClr val="777777"/>
                </a:solidFill>
                <a:latin typeface="Arial Narrow"/>
              </a:rPr>
              <a:t> </a:t>
            </a:r>
            <a:r>
              <a:rPr lang="en-GB" sz="1600" spc="-1" err="1">
                <a:solidFill>
                  <a:srgbClr val="777777"/>
                </a:solidFill>
                <a:latin typeface="Arial Narrow"/>
              </a:rPr>
              <a:t>opérationnel</a:t>
            </a:r>
            <a:r>
              <a:rPr lang="en-GB" sz="1600" spc="-1">
                <a:solidFill>
                  <a:srgbClr val="777777"/>
                </a:solidFill>
                <a:latin typeface="Arial Narrow"/>
              </a:rPr>
              <a:t> HYCOM)</a:t>
            </a:r>
          </a:p>
          <a:p>
            <a:pPr marL="742950" lvl="1" indent="-285750">
              <a:buFont typeface="Arial" panose="020B0604020202020204" pitchFamily="34" charset="0"/>
              <a:buChar char="•"/>
              <a:defRPr/>
            </a:pPr>
            <a:r>
              <a:rPr lang="en-GB" sz="1600" spc="-1">
                <a:solidFill>
                  <a:srgbClr val="777777"/>
                </a:solidFill>
                <a:latin typeface="Arial Narrow"/>
              </a:rPr>
              <a:t>Hybrid Coordinate Ocean Model (HYCOM) HYCOM consortium multi-agency model </a:t>
            </a:r>
            <a:r>
              <a:rPr lang="en-GB" sz="1600" spc="-1">
                <a:solidFill>
                  <a:srgbClr val="777777"/>
                </a:solidFill>
                <a:latin typeface="Arial Narrow"/>
                <a:hlinkClick r:id="rId3"/>
              </a:rPr>
              <a:t>https://www.hycom.org/</a:t>
            </a:r>
            <a:endParaRPr lang="en-GB" sz="1600" spc="-1">
              <a:solidFill>
                <a:srgbClr val="777777"/>
              </a:solidFill>
              <a:latin typeface="Arial Narrow"/>
            </a:endParaRPr>
          </a:p>
          <a:p>
            <a:pPr marL="742950" lvl="1" indent="-285750">
              <a:buFont typeface="Arial" panose="020B0604020202020204" pitchFamily="34" charset="0"/>
              <a:buChar char="•"/>
              <a:defRPr/>
            </a:pPr>
            <a:endParaRPr lang="en-GB" sz="1600" b="1" i="1" spc="-1">
              <a:solidFill>
                <a:srgbClr val="777777"/>
              </a:solidFill>
              <a:latin typeface="Arial Narrow"/>
            </a:endParaRPr>
          </a:p>
          <a:p>
            <a:pPr lvl="1">
              <a:defRPr/>
            </a:pPr>
            <a:r>
              <a:rPr lang="en-GB" sz="1600" b="1" i="1" spc="-1">
                <a:solidFill>
                  <a:srgbClr val="777777"/>
                </a:solidFill>
                <a:latin typeface="Arial Narrow"/>
              </a:rPr>
              <a:t>DONNÉES PAYANTES :</a:t>
            </a:r>
          </a:p>
          <a:p>
            <a:pPr lvl="1">
              <a:defRPr/>
            </a:pPr>
            <a:endParaRPr lang="en-GB" sz="1600" b="1" i="1" spc="-1">
              <a:solidFill>
                <a:srgbClr val="777777"/>
              </a:solidFill>
              <a:latin typeface="Arial Narrow"/>
            </a:endParaRPr>
          </a:p>
          <a:p>
            <a:pPr lvl="1">
              <a:defRPr/>
            </a:pPr>
            <a:r>
              <a:rPr lang="en-GB" sz="1600" spc="-1">
                <a:solidFill>
                  <a:srgbClr val="777777"/>
                </a:solidFill>
                <a:latin typeface="Arial Narrow"/>
              </a:rPr>
              <a:t>SATOCEAN(1/12°) Fournisseur : SAT-OCEAN / </a:t>
            </a:r>
            <a:r>
              <a:rPr lang="en-GB" sz="1600" spc="-1" err="1">
                <a:solidFill>
                  <a:srgbClr val="777777"/>
                </a:solidFill>
                <a:latin typeface="Arial Narrow"/>
              </a:rPr>
              <a:t>basé</a:t>
            </a:r>
            <a:r>
              <a:rPr lang="en-GB" sz="1600" spc="-1">
                <a:solidFill>
                  <a:srgbClr val="777777"/>
                </a:solidFill>
                <a:latin typeface="Arial Narrow"/>
              </a:rPr>
              <a:t> sur HYCOM </a:t>
            </a:r>
          </a:p>
          <a:p>
            <a:pPr lvl="1">
              <a:defRPr/>
            </a:pPr>
            <a:r>
              <a:rPr lang="en-GB" sz="1600" spc="-1">
                <a:solidFill>
                  <a:srgbClr val="777777"/>
                </a:solidFill>
                <a:latin typeface="Arial Narrow"/>
                <a:hlinkClick r:id="rId4"/>
              </a:rPr>
              <a:t>https://www.sat-ocean.com/</a:t>
            </a:r>
            <a:r>
              <a:rPr lang="en-GB" sz="1600" spc="-1">
                <a:solidFill>
                  <a:srgbClr val="777777"/>
                </a:solidFill>
                <a:latin typeface="Arial Narrow"/>
              </a:rPr>
              <a:t> </a:t>
            </a:r>
          </a:p>
        </p:txBody>
      </p:sp>
      <p:sp>
        <p:nvSpPr>
          <p:cNvPr id="3" name="Rectangle 13">
            <a:extLst>
              <a:ext uri="{FF2B5EF4-FFF2-40B4-BE49-F238E27FC236}">
                <a16:creationId xmlns:a16="http://schemas.microsoft.com/office/drawing/2014/main" id="{4828D67D-B979-58FF-683C-1515039D965B}"/>
              </a:ext>
            </a:extLst>
          </p:cNvPr>
          <p:cNvSpPr/>
          <p:nvPr/>
        </p:nvSpPr>
        <p:spPr>
          <a:xfrm>
            <a:off x="262750" y="1094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6" name="ZoneTexte 11">
            <a:extLst>
              <a:ext uri="{FF2B5EF4-FFF2-40B4-BE49-F238E27FC236}">
                <a16:creationId xmlns:a16="http://schemas.microsoft.com/office/drawing/2014/main" id="{DDA61FB0-0990-4592-EF28-C708DF2A7F71}"/>
              </a:ext>
            </a:extLst>
          </p:cNvPr>
          <p:cNvSpPr/>
          <p:nvPr/>
        </p:nvSpPr>
        <p:spPr>
          <a:xfrm>
            <a:off x="126749" y="132849"/>
            <a:ext cx="8863342" cy="44482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2300" spc="-1">
                <a:solidFill>
                  <a:srgbClr val="777777"/>
                </a:solidFill>
                <a:latin typeface="Arial Narrow"/>
              </a:rPr>
              <a:t>E</a:t>
            </a:r>
            <a:r>
              <a:rPr lang="fr-FR" sz="2300" strike="noStrike" spc="-1">
                <a:solidFill>
                  <a:srgbClr val="777777"/>
                </a:solidFill>
                <a:latin typeface="Arial Narrow"/>
              </a:rPr>
              <a:t>lément clé : les données environnementales /</a:t>
            </a:r>
            <a:r>
              <a:rPr lang="fr-FR" sz="2300" strike="noStrike" spc="-1">
                <a:solidFill>
                  <a:schemeClr val="accent1"/>
                </a:solidFill>
                <a:latin typeface="Arial Narrow"/>
              </a:rPr>
              <a:t> modèles de courants marins</a:t>
            </a:r>
            <a:endParaRPr lang="en-GB" sz="2300" spc="-1">
              <a:solidFill>
                <a:schemeClr val="accent1"/>
              </a:solidFill>
              <a:latin typeface="Arial Narrow"/>
            </a:endParaRPr>
          </a:p>
        </p:txBody>
      </p:sp>
    </p:spTree>
    <p:extLst>
      <p:ext uri="{BB962C8B-B14F-4D97-AF65-F5344CB8AC3E}">
        <p14:creationId xmlns:p14="http://schemas.microsoft.com/office/powerpoint/2010/main" val="3865248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3DEEC71F-9F60-CFD1-759E-3502A48ED307}"/>
              </a:ext>
            </a:extLst>
          </p:cNvPr>
          <p:cNvSpPr/>
          <p:nvPr/>
        </p:nvSpPr>
        <p:spPr>
          <a:xfrm>
            <a:off x="262750" y="1094360"/>
            <a:ext cx="4371200" cy="4412110"/>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lvl="1">
              <a:defRPr/>
            </a:pPr>
            <a:r>
              <a:rPr lang="en-GB" sz="1600" b="1" i="1" spc="-1">
                <a:solidFill>
                  <a:srgbClr val="777777"/>
                </a:solidFill>
                <a:latin typeface="Arial Narrow"/>
              </a:rPr>
              <a:t>DONNEES GRATUITES: </a:t>
            </a:r>
            <a:endParaRPr lang="fr-FR">
              <a:solidFill>
                <a:srgbClr val="000000"/>
              </a:solidFill>
              <a:latin typeface="Arial"/>
            </a:endParaRPr>
          </a:p>
          <a:p>
            <a:pPr lvl="1">
              <a:defRPr/>
            </a:pPr>
            <a:endParaRPr lang="en-GB" sz="1400" b="1" spc="-1">
              <a:solidFill>
                <a:srgbClr val="777777"/>
              </a:solidFill>
              <a:latin typeface="Arial Narrow"/>
            </a:endParaRPr>
          </a:p>
          <a:p>
            <a:pPr lvl="1">
              <a:defRPr/>
            </a:pPr>
            <a:r>
              <a:rPr lang="fr-FR" sz="1400" b="1" spc="-1">
                <a:solidFill>
                  <a:srgbClr val="777777"/>
                </a:solidFill>
                <a:latin typeface="Arial Narrow"/>
              </a:rPr>
              <a:t>ARPEGE (1/10° &amp; 1/2°)</a:t>
            </a:r>
          </a:p>
          <a:p>
            <a:pPr lvl="1">
              <a:defRPr/>
            </a:pPr>
            <a:r>
              <a:rPr lang="fr-FR" sz="1400" spc="-1">
                <a:solidFill>
                  <a:srgbClr val="777777"/>
                </a:solidFill>
                <a:latin typeface="Arial Narrow"/>
              </a:rPr>
              <a:t>Fournisseur : Météo-France</a:t>
            </a:r>
          </a:p>
          <a:p>
            <a:pPr lvl="1">
              <a:defRPr/>
            </a:pPr>
            <a:r>
              <a:rPr lang="fr-FR" sz="1400" spc="-1">
                <a:solidFill>
                  <a:srgbClr val="777777"/>
                </a:solidFill>
                <a:latin typeface="Arial Narrow"/>
              </a:rPr>
              <a:t>Couverture : Europe + monde</a:t>
            </a:r>
          </a:p>
          <a:p>
            <a:pPr lvl="1">
              <a:defRPr/>
            </a:pPr>
            <a:r>
              <a:rPr lang="fr-FR" sz="1400" spc="-1">
                <a:solidFill>
                  <a:srgbClr val="777777"/>
                </a:solidFill>
                <a:latin typeface="Arial Narrow"/>
                <a:hlinkClick r:id="rId2"/>
              </a:rPr>
              <a:t>https://donneespubliques.meteofrance.fr/</a:t>
            </a:r>
            <a:r>
              <a:rPr lang="fr-FR" sz="1400" spc="-1">
                <a:solidFill>
                  <a:srgbClr val="777777"/>
                </a:solidFill>
                <a:latin typeface="Arial Narrow"/>
              </a:rPr>
              <a:t>  </a:t>
            </a:r>
          </a:p>
          <a:p>
            <a:pPr lvl="1">
              <a:defRPr/>
            </a:pPr>
            <a:endParaRPr lang="en-GB">
              <a:solidFill>
                <a:srgbClr val="000000"/>
              </a:solidFill>
              <a:latin typeface="Arial"/>
              <a:cs typeface="Arial"/>
            </a:endParaRPr>
          </a:p>
          <a:p>
            <a:pPr lvl="1">
              <a:defRPr/>
            </a:pPr>
            <a:r>
              <a:rPr lang="fr-FR" sz="1400" b="1" spc="-1">
                <a:solidFill>
                  <a:srgbClr val="777777"/>
                </a:solidFill>
                <a:latin typeface="Arial Narrow"/>
                <a:cs typeface="Arial"/>
              </a:rPr>
              <a:t>GFS (1/4°) disponible dans </a:t>
            </a:r>
            <a:r>
              <a:rPr lang="fr-FR" sz="1400" b="1" spc="-1" err="1">
                <a:solidFill>
                  <a:srgbClr val="777777"/>
                </a:solidFill>
                <a:latin typeface="Arial Narrow"/>
                <a:cs typeface="Arial"/>
              </a:rPr>
              <a:t>Webgnome</a:t>
            </a:r>
            <a:endParaRPr lang="fr-FR" sz="1400" b="1" spc="-1">
              <a:solidFill>
                <a:srgbClr val="777777"/>
              </a:solidFill>
              <a:latin typeface="Arial Narrow"/>
              <a:cs typeface="Arial"/>
            </a:endParaRPr>
          </a:p>
          <a:p>
            <a:pPr lvl="1">
              <a:defRPr/>
            </a:pPr>
            <a:r>
              <a:rPr lang="fr-FR" sz="1400" spc="-1">
                <a:solidFill>
                  <a:srgbClr val="777777"/>
                </a:solidFill>
                <a:latin typeface="Arial Narrow"/>
                <a:cs typeface="Arial"/>
              </a:rPr>
              <a:t>Système de prévision GLOBAL </a:t>
            </a:r>
          </a:p>
          <a:p>
            <a:pPr lvl="1">
              <a:defRPr/>
            </a:pPr>
            <a:r>
              <a:rPr lang="fr-FR" sz="1400" spc="-1">
                <a:solidFill>
                  <a:srgbClr val="777777"/>
                </a:solidFill>
                <a:latin typeface="Arial Narrow"/>
                <a:cs typeface="Arial"/>
              </a:rPr>
              <a:t>Fournisseur : NOAA NCEP </a:t>
            </a:r>
          </a:p>
          <a:p>
            <a:pPr lvl="1">
              <a:defRPr/>
            </a:pPr>
            <a:r>
              <a:rPr lang="fr-FR" sz="1400" spc="-1">
                <a:solidFill>
                  <a:srgbClr val="777777"/>
                </a:solidFill>
                <a:latin typeface="Arial Narrow"/>
                <a:cs typeface="Arial"/>
              </a:rPr>
              <a:t>Centres nationaux de prévision environnementale</a:t>
            </a:r>
          </a:p>
          <a:p>
            <a:pPr lvl="1">
              <a:defRPr/>
            </a:pPr>
            <a:r>
              <a:rPr lang="fr-FR" sz="1400" spc="-1">
                <a:solidFill>
                  <a:srgbClr val="777777"/>
                </a:solidFill>
                <a:latin typeface="Arial Narrow"/>
                <a:cs typeface="Arial"/>
                <a:hlinkClick r:id="rId3"/>
              </a:rPr>
              <a:t>https://www.nco.ncep.noaa.gov/pmb/products/gfs/</a:t>
            </a:r>
            <a:r>
              <a:rPr lang="fr-FR" sz="1400" spc="-1">
                <a:solidFill>
                  <a:srgbClr val="777777"/>
                </a:solidFill>
                <a:latin typeface="Arial Narrow"/>
                <a:cs typeface="Arial"/>
              </a:rPr>
              <a:t> </a:t>
            </a:r>
          </a:p>
          <a:p>
            <a:pPr lvl="1">
              <a:defRPr/>
            </a:pPr>
            <a:endParaRPr lang="en-GB" sz="1400" spc="-1">
              <a:solidFill>
                <a:srgbClr val="777777"/>
              </a:solidFill>
              <a:latin typeface="Arial Narrow"/>
              <a:cs typeface="Arial"/>
            </a:endParaRPr>
          </a:p>
          <a:p>
            <a:pPr lvl="1">
              <a:defRPr/>
            </a:pPr>
            <a:r>
              <a:rPr lang="fr-FR" sz="1400" b="1" spc="-1">
                <a:solidFill>
                  <a:srgbClr val="777777"/>
                </a:solidFill>
                <a:latin typeface="Arial Narrow"/>
              </a:rPr>
              <a:t>NAVGEM (1/2°)</a:t>
            </a:r>
          </a:p>
          <a:p>
            <a:pPr lvl="1">
              <a:defRPr/>
            </a:pPr>
            <a:r>
              <a:rPr lang="fr-FR" sz="1400" spc="-1">
                <a:solidFill>
                  <a:srgbClr val="777777"/>
                </a:solidFill>
                <a:latin typeface="Arial Narrow"/>
              </a:rPr>
              <a:t>Modèle environnemental global de la marine</a:t>
            </a:r>
          </a:p>
          <a:p>
            <a:pPr lvl="1">
              <a:defRPr/>
            </a:pPr>
            <a:r>
              <a:rPr lang="fr-FR" sz="1400" spc="-1">
                <a:solidFill>
                  <a:srgbClr val="777777"/>
                </a:solidFill>
                <a:latin typeface="Arial Narrow"/>
              </a:rPr>
              <a:t>Fournisseur : U.S. Navy</a:t>
            </a:r>
          </a:p>
          <a:p>
            <a:pPr lvl="1">
              <a:defRPr/>
            </a:pPr>
            <a:r>
              <a:rPr lang="fr-FR" sz="1400" spc="-1">
                <a:solidFill>
                  <a:srgbClr val="777777"/>
                </a:solidFill>
                <a:latin typeface="Arial Narrow"/>
                <a:hlinkClick r:id="rId4"/>
              </a:rPr>
              <a:t>https://www.hycom.org/dataserver/navgem</a:t>
            </a:r>
            <a:endParaRPr lang="fr-FR" sz="1400" spc="-1">
              <a:solidFill>
                <a:srgbClr val="777777"/>
              </a:solidFill>
              <a:latin typeface="Arial Narrow"/>
            </a:endParaRPr>
          </a:p>
          <a:p>
            <a:pPr lvl="1">
              <a:defRPr/>
            </a:pPr>
            <a:endParaRPr lang="en-GB" sz="1200">
              <a:ea typeface="+mn-lt"/>
              <a:cs typeface="+mn-lt"/>
            </a:endParaRPr>
          </a:p>
        </p:txBody>
      </p:sp>
      <p:sp>
        <p:nvSpPr>
          <p:cNvPr id="3" name="Rectangle 13">
            <a:extLst>
              <a:ext uri="{FF2B5EF4-FFF2-40B4-BE49-F238E27FC236}">
                <a16:creationId xmlns:a16="http://schemas.microsoft.com/office/drawing/2014/main" id="{4828D67D-B979-58FF-683C-1515039D965B}"/>
              </a:ext>
            </a:extLst>
          </p:cNvPr>
          <p:cNvSpPr/>
          <p:nvPr/>
        </p:nvSpPr>
        <p:spPr>
          <a:xfrm>
            <a:off x="262750" y="109436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6" name="ZoneTexte 11">
            <a:extLst>
              <a:ext uri="{FF2B5EF4-FFF2-40B4-BE49-F238E27FC236}">
                <a16:creationId xmlns:a16="http://schemas.microsoft.com/office/drawing/2014/main" id="{DDA61FB0-0990-4592-EF28-C708DF2A7F71}"/>
              </a:ext>
            </a:extLst>
          </p:cNvPr>
          <p:cNvSpPr/>
          <p:nvPr/>
        </p:nvSpPr>
        <p:spPr>
          <a:xfrm>
            <a:off x="0" y="132533"/>
            <a:ext cx="8666237"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2400" spc="-1">
                <a:solidFill>
                  <a:srgbClr val="777777"/>
                </a:solidFill>
                <a:latin typeface="Arial Narrow"/>
              </a:rPr>
              <a:t>E</a:t>
            </a:r>
            <a:r>
              <a:rPr lang="fr-FR" sz="2400" strike="noStrike" spc="-1">
                <a:solidFill>
                  <a:srgbClr val="777777"/>
                </a:solidFill>
                <a:latin typeface="Arial Narrow"/>
              </a:rPr>
              <a:t>lément clé : les données environnementales /</a:t>
            </a:r>
            <a:r>
              <a:rPr lang="fr-FR" sz="2400" strike="noStrike" spc="-1">
                <a:solidFill>
                  <a:schemeClr val="accent1"/>
                </a:solidFill>
                <a:latin typeface="Arial Narrow"/>
              </a:rPr>
              <a:t> modèles atmosphériques</a:t>
            </a:r>
            <a:endParaRPr lang="en-GB" sz="2400" spc="-1">
              <a:solidFill>
                <a:schemeClr val="accent1"/>
              </a:solidFill>
              <a:latin typeface="Arial Narrow"/>
            </a:endParaRPr>
          </a:p>
          <a:p>
            <a:endParaRPr lang="en-GB" sz="2400" spc="-1">
              <a:solidFill>
                <a:srgbClr val="777777"/>
              </a:solidFill>
              <a:latin typeface="Arial Narrow"/>
            </a:endParaRPr>
          </a:p>
        </p:txBody>
      </p:sp>
      <p:sp>
        <p:nvSpPr>
          <p:cNvPr id="4" name="ZoneTexte 12">
            <a:extLst>
              <a:ext uri="{FF2B5EF4-FFF2-40B4-BE49-F238E27FC236}">
                <a16:creationId xmlns:a16="http://schemas.microsoft.com/office/drawing/2014/main" id="{2C6B9A7D-1345-FAE1-5493-5D68C2E4528A}"/>
              </a:ext>
            </a:extLst>
          </p:cNvPr>
          <p:cNvSpPr/>
          <p:nvPr/>
        </p:nvSpPr>
        <p:spPr>
          <a:xfrm>
            <a:off x="4806628" y="1094360"/>
            <a:ext cx="3749413" cy="3304115"/>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lvl="1">
              <a:defRPr/>
            </a:pPr>
            <a:r>
              <a:rPr lang="en-GB" sz="1600" b="1" i="1" spc="-1">
                <a:solidFill>
                  <a:srgbClr val="777777"/>
                </a:solidFill>
                <a:latin typeface="Arial Narrow"/>
              </a:rPr>
              <a:t>DONNEES PAYANTES: </a:t>
            </a:r>
            <a:br>
              <a:rPr lang="en-GB" sz="1600" b="1" i="1" spc="-1">
                <a:latin typeface="Arial Narrow"/>
              </a:rPr>
            </a:br>
            <a:br>
              <a:rPr lang="en-GB" sz="1600" b="1" i="1" spc="-1">
                <a:latin typeface="Arial Narrow"/>
              </a:rPr>
            </a:br>
            <a:r>
              <a:rPr lang="fr-FR" sz="1400" b="1" spc="-1">
                <a:solidFill>
                  <a:srgbClr val="777777"/>
                </a:solidFill>
                <a:latin typeface="Arial Narrow"/>
              </a:rPr>
              <a:t>IFS (1/8°)</a:t>
            </a:r>
          </a:p>
          <a:p>
            <a:pPr lvl="1">
              <a:defRPr/>
            </a:pPr>
            <a:r>
              <a:rPr lang="fr-FR" sz="1400" spc="-1">
                <a:solidFill>
                  <a:srgbClr val="777777"/>
                </a:solidFill>
                <a:latin typeface="Arial Narrow"/>
              </a:rPr>
              <a:t>Système de prévision intégré du CEPMMT</a:t>
            </a:r>
          </a:p>
          <a:p>
            <a:pPr lvl="1">
              <a:defRPr/>
            </a:pPr>
            <a:r>
              <a:rPr lang="fr-FR" sz="1400" spc="-1">
                <a:solidFill>
                  <a:srgbClr val="777777"/>
                </a:solidFill>
                <a:latin typeface="Arial Narrow"/>
              </a:rPr>
              <a:t>Fournisseur : Centre européen pour les prévisions météorologiques à moyen terme </a:t>
            </a:r>
          </a:p>
          <a:p>
            <a:pPr lvl="1">
              <a:defRPr/>
            </a:pPr>
            <a:r>
              <a:rPr lang="fr-FR" sz="1400" spc="-1">
                <a:solidFill>
                  <a:srgbClr val="777777"/>
                </a:solidFill>
                <a:latin typeface="Arial Narrow"/>
              </a:rPr>
              <a:t>Couverture : mondiale</a:t>
            </a:r>
          </a:p>
          <a:p>
            <a:pPr lvl="1">
              <a:defRPr/>
            </a:pPr>
            <a:r>
              <a:rPr lang="fr-FR" sz="1400" spc="-1">
                <a:solidFill>
                  <a:srgbClr val="777777"/>
                </a:solidFill>
                <a:latin typeface="Arial Narrow"/>
                <a:hlinkClick r:id="rId5"/>
              </a:rPr>
              <a:t>https://www.ecmwf.int/en/forecasts</a:t>
            </a:r>
            <a:r>
              <a:rPr lang="fr-FR" sz="1400" spc="-1">
                <a:solidFill>
                  <a:srgbClr val="777777"/>
                </a:solidFill>
                <a:latin typeface="Arial Narrow"/>
              </a:rPr>
              <a:t> </a:t>
            </a:r>
            <a:endParaRPr lang="en-GB" sz="1400" spc="-1">
              <a:solidFill>
                <a:srgbClr val="000000"/>
              </a:solidFill>
              <a:latin typeface="Arial"/>
              <a:cs typeface="Arial"/>
            </a:endParaRPr>
          </a:p>
          <a:p>
            <a:pPr lvl="1">
              <a:defRPr/>
            </a:pPr>
            <a:endParaRPr lang="en-GB" sz="1400" b="1" spc="-1">
              <a:solidFill>
                <a:srgbClr val="777777"/>
              </a:solidFill>
              <a:latin typeface="Arial Narrow"/>
            </a:endParaRPr>
          </a:p>
          <a:p>
            <a:pPr lvl="1">
              <a:defRPr/>
            </a:pPr>
            <a:r>
              <a:rPr lang="en-GB" sz="1400" b="1" spc="-1">
                <a:solidFill>
                  <a:srgbClr val="777777"/>
                </a:solidFill>
                <a:latin typeface="Arial Narrow"/>
              </a:rPr>
              <a:t>SAT-OCEAN (1/12°)</a:t>
            </a:r>
            <a:endParaRPr lang="en-GB"/>
          </a:p>
          <a:p>
            <a:pPr lvl="1">
              <a:defRPr/>
            </a:pPr>
            <a:r>
              <a:rPr lang="en-GB" sz="1400" spc="-1">
                <a:solidFill>
                  <a:srgbClr val="777777"/>
                </a:solidFill>
                <a:latin typeface="Arial Narrow"/>
              </a:rPr>
              <a:t>Fournisseur: SAT-OCEAN</a:t>
            </a:r>
          </a:p>
          <a:p>
            <a:pPr lvl="1">
              <a:defRPr/>
            </a:pPr>
            <a:r>
              <a:rPr lang="en-GB" sz="1200" spc="-1">
                <a:ea typeface="+mn-lt"/>
                <a:cs typeface="+mn-lt"/>
                <a:hlinkClick r:id="rId6"/>
              </a:rPr>
              <a:t>https://www.sat-ocean.com/</a:t>
            </a:r>
            <a:endParaRPr lang="en-GB" sz="1200">
              <a:ea typeface="+mn-lt"/>
              <a:cs typeface="+mn-lt"/>
            </a:endParaRPr>
          </a:p>
          <a:p>
            <a:pPr lvl="1">
              <a:defRPr/>
            </a:pPr>
            <a:endParaRPr lang="en-GB" sz="1400" spc="-1">
              <a:cs typeface="Arial"/>
            </a:endParaRPr>
          </a:p>
        </p:txBody>
      </p:sp>
    </p:spTree>
    <p:extLst>
      <p:ext uri="{BB962C8B-B14F-4D97-AF65-F5344CB8AC3E}">
        <p14:creationId xmlns:p14="http://schemas.microsoft.com/office/powerpoint/2010/main" val="2014315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12">
            <a:extLst>
              <a:ext uri="{FF2B5EF4-FFF2-40B4-BE49-F238E27FC236}">
                <a16:creationId xmlns:a16="http://schemas.microsoft.com/office/drawing/2014/main" id="{F66C70E3-03DE-1A32-D42D-5F5E7CC41C25}"/>
              </a:ext>
            </a:extLst>
          </p:cNvPr>
          <p:cNvSpPr/>
          <p:nvPr/>
        </p:nvSpPr>
        <p:spPr>
          <a:xfrm>
            <a:off x="249406" y="1056554"/>
            <a:ext cx="8280000" cy="2780895"/>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Près du rivage, d'une rivière, d'un estuaire</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Dans un port (étude spécifique pour créer un modèle de courant complet, quelques semaines de travail pour les océanographes)</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Vagues, turbulences, coups de vent, vieillissement du pétrole, courants en interaction, courants locaux, différences de températures.... </a:t>
            </a:r>
          </a:p>
          <a:p>
            <a:pPr marL="512445" lvl="1" indent="-285750">
              <a:spcBef>
                <a:spcPts val="600"/>
              </a:spcBef>
              <a:spcAft>
                <a:spcPts val="600"/>
              </a:spcAft>
              <a:buClr>
                <a:srgbClr val="004C93"/>
              </a:buClr>
              <a:buFont typeface="Arial Narrow"/>
              <a:buChar char="□"/>
              <a:defRPr/>
            </a:pPr>
            <a:r>
              <a:rPr lang="fr-FR" sz="2000" spc="-1">
                <a:solidFill>
                  <a:srgbClr val="777777"/>
                </a:solidFill>
                <a:latin typeface="Arial Narrow"/>
              </a:rPr>
              <a:t>Les courants globaux sont parfois plus pertinents que les courants locaux.</a:t>
            </a:r>
            <a:endParaRPr lang="en-GB" sz="2000" spc="-1">
              <a:solidFill>
                <a:srgbClr val="777777"/>
              </a:solidFill>
              <a:latin typeface="Arial Narrow"/>
            </a:endParaRPr>
          </a:p>
        </p:txBody>
      </p:sp>
      <p:sp>
        <p:nvSpPr>
          <p:cNvPr id="4" name="Rectangle 13">
            <a:extLst>
              <a:ext uri="{FF2B5EF4-FFF2-40B4-BE49-F238E27FC236}">
                <a16:creationId xmlns:a16="http://schemas.microsoft.com/office/drawing/2014/main" id="{C507BA3B-4C69-88FA-C00F-240C6162A93F}"/>
              </a:ext>
            </a:extLst>
          </p:cNvPr>
          <p:cNvSpPr/>
          <p:nvPr/>
        </p:nvSpPr>
        <p:spPr>
          <a:xfrm>
            <a:off x="249406" y="105655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 name="ZoneTexte 11">
            <a:extLst>
              <a:ext uri="{FF2B5EF4-FFF2-40B4-BE49-F238E27FC236}">
                <a16:creationId xmlns:a16="http://schemas.microsoft.com/office/drawing/2014/main" id="{E139B525-0046-64D5-023F-22F7EA26EF4B}"/>
              </a:ext>
            </a:extLst>
          </p:cNvPr>
          <p:cNvSpPr/>
          <p:nvPr/>
        </p:nvSpPr>
        <p:spPr>
          <a:xfrm>
            <a:off x="287640" y="123480"/>
            <a:ext cx="8424720" cy="42943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750" indent="-285750">
              <a:buFont typeface="Arial Narrow,Sans-Serif"/>
              <a:buChar char="□"/>
            </a:pPr>
            <a:r>
              <a:rPr lang="fr-FR" sz="2200" b="0" strike="noStrike" spc="-1">
                <a:solidFill>
                  <a:srgbClr val="777777"/>
                </a:solidFill>
                <a:latin typeface="Arial Narrow"/>
              </a:rPr>
              <a:t>Limites d'usage de la modélisation / avertissement</a:t>
            </a:r>
            <a:endParaRPr lang="fr-FR" sz="2400" spc="-1">
              <a:solidFill>
                <a:srgbClr val="777777"/>
              </a:solidFill>
              <a:latin typeface="Arial Narrow"/>
            </a:endParaRPr>
          </a:p>
        </p:txBody>
      </p:sp>
      <p:pic>
        <p:nvPicPr>
          <p:cNvPr id="6" name="Image 303">
            <a:extLst>
              <a:ext uri="{FF2B5EF4-FFF2-40B4-BE49-F238E27FC236}">
                <a16:creationId xmlns:a16="http://schemas.microsoft.com/office/drawing/2014/main" id="{04893222-67E0-B5F3-EA11-D9E7D1335C4C}"/>
              </a:ext>
            </a:extLst>
          </p:cNvPr>
          <p:cNvPicPr/>
          <p:nvPr/>
        </p:nvPicPr>
        <p:blipFill>
          <a:blip r:embed="rId2"/>
          <a:stretch/>
        </p:blipFill>
        <p:spPr>
          <a:xfrm>
            <a:off x="4572000" y="3921676"/>
            <a:ext cx="3353143" cy="2165934"/>
          </a:xfrm>
          <a:prstGeom prst="rect">
            <a:avLst/>
          </a:prstGeom>
          <a:ln w="0">
            <a:noFill/>
          </a:ln>
        </p:spPr>
      </p:pic>
      <p:pic>
        <p:nvPicPr>
          <p:cNvPr id="8" name="Image 302">
            <a:extLst>
              <a:ext uri="{FF2B5EF4-FFF2-40B4-BE49-F238E27FC236}">
                <a16:creationId xmlns:a16="http://schemas.microsoft.com/office/drawing/2014/main" id="{3F9ECE21-4EF5-2AF9-6FE1-F7B22FA6EAF6}"/>
              </a:ext>
            </a:extLst>
          </p:cNvPr>
          <p:cNvPicPr/>
          <p:nvPr/>
        </p:nvPicPr>
        <p:blipFill>
          <a:blip r:embed="rId3"/>
          <a:stretch/>
        </p:blipFill>
        <p:spPr>
          <a:xfrm>
            <a:off x="874617" y="3925105"/>
            <a:ext cx="3514789" cy="2162505"/>
          </a:xfrm>
          <a:prstGeom prst="rect">
            <a:avLst/>
          </a:prstGeom>
          <a:ln w="0">
            <a:noFill/>
          </a:ln>
        </p:spPr>
      </p:pic>
    </p:spTree>
    <p:extLst>
      <p:ext uri="{BB962C8B-B14F-4D97-AF65-F5344CB8AC3E}">
        <p14:creationId xmlns:p14="http://schemas.microsoft.com/office/powerpoint/2010/main" val="22510093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1">
            <a:extLst>
              <a:ext uri="{FF2B5EF4-FFF2-40B4-BE49-F238E27FC236}">
                <a16:creationId xmlns:a16="http://schemas.microsoft.com/office/drawing/2014/main" id="{754815C4-AF81-3E25-4431-EABAEAEAFED6}"/>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2400" spc="-1">
                <a:solidFill>
                  <a:srgbClr val="777777"/>
                </a:solidFill>
                <a:latin typeface="Arial Narrow"/>
              </a:rPr>
              <a:t>Système d'intervention d'urgence en cas de pollution de la mer (SIUPM)</a:t>
            </a:r>
          </a:p>
        </p:txBody>
      </p:sp>
      <p:sp>
        <p:nvSpPr>
          <p:cNvPr id="3" name="ZoneTexte 12">
            <a:extLst>
              <a:ext uri="{FF2B5EF4-FFF2-40B4-BE49-F238E27FC236}">
                <a16:creationId xmlns:a16="http://schemas.microsoft.com/office/drawing/2014/main" id="{4B7F6DC7-5C84-DEA6-D7AA-A69FF8771946}"/>
              </a:ext>
            </a:extLst>
          </p:cNvPr>
          <p:cNvSpPr/>
          <p:nvPr/>
        </p:nvSpPr>
        <p:spPr>
          <a:xfrm>
            <a:off x="249406" y="1056554"/>
            <a:ext cx="8424720" cy="4842998"/>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750" lvl="1" indent="-193675">
              <a:spcBef>
                <a:spcPts val="600"/>
              </a:spcBef>
              <a:spcAft>
                <a:spcPts val="600"/>
              </a:spcAft>
              <a:buClr>
                <a:srgbClr val="004C93"/>
              </a:buClr>
              <a:buFont typeface="Arial Narrow"/>
              <a:buChar char="□"/>
              <a:tabLst>
                <a:tab pos="92075" algn="l"/>
              </a:tabLst>
            </a:pPr>
            <a:r>
              <a:rPr lang="fr-FR" sz="2200" spc="-1">
                <a:solidFill>
                  <a:srgbClr val="777777"/>
                </a:solidFill>
                <a:latin typeface="Arial Narrow"/>
              </a:rPr>
              <a:t>Un système coordonné par l'Organisation météorologique mondiale (OMM)</a:t>
            </a:r>
          </a:p>
          <a:p>
            <a:pPr marL="742950" lvl="2" indent="-193675">
              <a:spcBef>
                <a:spcPts val="600"/>
              </a:spcBef>
              <a:spcAft>
                <a:spcPts val="600"/>
              </a:spcAft>
              <a:buClr>
                <a:srgbClr val="004C93"/>
              </a:buClr>
              <a:buFont typeface="Arial Narrow"/>
              <a:buChar char="□"/>
              <a:tabLst>
                <a:tab pos="92075" algn="l"/>
              </a:tabLst>
            </a:pPr>
            <a:r>
              <a:rPr lang="fr-FR" sz="2000" spc="-1">
                <a:solidFill>
                  <a:srgbClr val="777777"/>
                </a:solidFill>
                <a:latin typeface="Arial Narrow"/>
              </a:rPr>
              <a:t>En cas d'opérations d'intervention d'urgence en cas de pollution marine :</a:t>
            </a:r>
          </a:p>
          <a:p>
            <a:pPr marL="742950" lvl="2" indent="-193675">
              <a:spcBef>
                <a:spcPts val="600"/>
              </a:spcBef>
              <a:spcAft>
                <a:spcPts val="600"/>
              </a:spcAft>
              <a:buClr>
                <a:srgbClr val="004C93"/>
              </a:buClr>
              <a:buFont typeface="Arial Narrow"/>
              <a:buChar char="□"/>
              <a:tabLst>
                <a:tab pos="92075" algn="l"/>
              </a:tabLst>
            </a:pPr>
            <a:r>
              <a:rPr lang="fr-FR" sz="2000" spc="-1">
                <a:solidFill>
                  <a:srgbClr val="777777"/>
                </a:solidFill>
                <a:latin typeface="Arial Narrow"/>
              </a:rPr>
              <a:t>Mise à disposition d’informations météorologiques et océanographiques </a:t>
            </a:r>
          </a:p>
          <a:p>
            <a:pPr marL="742950" lvl="2" indent="-193675">
              <a:spcBef>
                <a:spcPts val="600"/>
              </a:spcBef>
              <a:spcAft>
                <a:spcPts val="600"/>
              </a:spcAft>
              <a:buClr>
                <a:srgbClr val="004C93"/>
              </a:buClr>
              <a:buFont typeface="Arial Narrow"/>
              <a:buChar char="□"/>
              <a:tabLst>
                <a:tab pos="92075" algn="l"/>
              </a:tabLst>
            </a:pPr>
            <a:r>
              <a:rPr lang="fr-FR" sz="2000" spc="-1">
                <a:solidFill>
                  <a:srgbClr val="777777"/>
                </a:solidFill>
                <a:latin typeface="Arial Narrow"/>
              </a:rPr>
              <a:t>Mise à disposition de prévisions de dérive</a:t>
            </a:r>
            <a:endParaRPr lang="en-GB" sz="2000" spc="-1">
              <a:solidFill>
                <a:srgbClr val="777777"/>
              </a:solidFill>
              <a:latin typeface="Arial Narrow"/>
            </a:endParaRPr>
          </a:p>
          <a:p>
            <a:pPr marL="285750" lvl="1" indent="-285750">
              <a:spcBef>
                <a:spcPts val="600"/>
              </a:spcBef>
              <a:spcAft>
                <a:spcPts val="600"/>
              </a:spcAft>
              <a:buClr>
                <a:srgbClr val="004C93"/>
              </a:buClr>
              <a:buFont typeface="Arial Narrow"/>
              <a:buChar char="□"/>
            </a:pPr>
            <a:r>
              <a:rPr lang="fr-FR" sz="2200" spc="-1">
                <a:solidFill>
                  <a:srgbClr val="777777"/>
                </a:solidFill>
                <a:latin typeface="Arial Narrow"/>
              </a:rPr>
              <a:t>Zone concernée :</a:t>
            </a:r>
          </a:p>
          <a:p>
            <a:pPr marL="742950" lvl="2" indent="-285750">
              <a:spcBef>
                <a:spcPts val="600"/>
              </a:spcBef>
              <a:spcAft>
                <a:spcPts val="600"/>
              </a:spcAft>
              <a:buClr>
                <a:srgbClr val="004C93"/>
              </a:buClr>
              <a:buFont typeface="Arial Narrow"/>
              <a:buChar char="□"/>
            </a:pPr>
            <a:r>
              <a:rPr lang="fr-FR" sz="2000" spc="-1">
                <a:solidFill>
                  <a:srgbClr val="777777"/>
                </a:solidFill>
                <a:latin typeface="Arial Narrow"/>
              </a:rPr>
              <a:t>Mondial </a:t>
            </a:r>
          </a:p>
          <a:p>
            <a:pPr marL="742950" lvl="2" indent="-285750">
              <a:spcBef>
                <a:spcPts val="600"/>
              </a:spcBef>
              <a:spcAft>
                <a:spcPts val="600"/>
              </a:spcAft>
              <a:buClr>
                <a:srgbClr val="004C93"/>
              </a:buClr>
              <a:buFont typeface="Arial Narrow"/>
              <a:buChar char="□"/>
            </a:pPr>
            <a:r>
              <a:rPr lang="fr-FR" sz="2000" spc="-1">
                <a:solidFill>
                  <a:srgbClr val="777777"/>
                </a:solidFill>
                <a:latin typeface="Arial Narrow"/>
              </a:rPr>
              <a:t>Même répartition géographique que pour le Système mondial de détresse et de sécurité en mer (SMDSM) </a:t>
            </a:r>
          </a:p>
          <a:p>
            <a:pPr marL="742950" lvl="2" indent="-285750">
              <a:spcBef>
                <a:spcPts val="600"/>
              </a:spcBef>
              <a:spcAft>
                <a:spcPts val="600"/>
              </a:spcAft>
              <a:buClr>
                <a:srgbClr val="004C93"/>
              </a:buClr>
              <a:buFont typeface="Arial Narrow"/>
              <a:buChar char="□"/>
            </a:pPr>
            <a:r>
              <a:rPr lang="fr-FR" sz="2000" spc="-1">
                <a:solidFill>
                  <a:srgbClr val="777777"/>
                </a:solidFill>
                <a:latin typeface="Arial Narrow"/>
              </a:rPr>
              <a:t>En dehors des eaux sous juridiction nationale </a:t>
            </a:r>
          </a:p>
          <a:p>
            <a:pPr marL="742950" lvl="2" indent="-285750">
              <a:spcBef>
                <a:spcPts val="600"/>
              </a:spcBef>
              <a:spcAft>
                <a:spcPts val="600"/>
              </a:spcAft>
              <a:buClr>
                <a:srgbClr val="004C93"/>
              </a:buClr>
              <a:buFont typeface="Arial Narrow"/>
              <a:buChar char="□"/>
            </a:pPr>
            <a:r>
              <a:rPr lang="fr-FR" sz="2000" spc="-1">
                <a:solidFill>
                  <a:srgbClr val="777777"/>
                </a:solidFill>
                <a:latin typeface="Arial Narrow"/>
              </a:rPr>
              <a:t>Pour les eaux nationales à la demande des pays concernés</a:t>
            </a:r>
            <a:endParaRPr lang="en-GB" sz="2000" spc="-1">
              <a:solidFill>
                <a:srgbClr val="777777"/>
              </a:solidFill>
              <a:latin typeface="Arial Narrow"/>
            </a:endParaRPr>
          </a:p>
        </p:txBody>
      </p:sp>
      <p:sp>
        <p:nvSpPr>
          <p:cNvPr id="4" name="Rectangle 13">
            <a:extLst>
              <a:ext uri="{FF2B5EF4-FFF2-40B4-BE49-F238E27FC236}">
                <a16:creationId xmlns:a16="http://schemas.microsoft.com/office/drawing/2014/main" id="{419A30CC-5E00-FD65-1EAC-ACB9186935E5}"/>
              </a:ext>
            </a:extLst>
          </p:cNvPr>
          <p:cNvSpPr/>
          <p:nvPr/>
        </p:nvSpPr>
        <p:spPr>
          <a:xfrm>
            <a:off x="249406" y="105655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pic>
        <p:nvPicPr>
          <p:cNvPr id="416" name="Image 415"/>
          <p:cNvPicPr/>
          <p:nvPr/>
        </p:nvPicPr>
        <p:blipFill>
          <a:blip r:embed="rId2"/>
          <a:stretch/>
        </p:blipFill>
        <p:spPr>
          <a:xfrm>
            <a:off x="7736160" y="1732243"/>
            <a:ext cx="687084" cy="732095"/>
          </a:xfrm>
          <a:prstGeom prst="rect">
            <a:avLst/>
          </a:prstGeom>
          <a:ln w="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C11417E6-5177-A9E2-57FC-B3AB6B33FE89}"/>
              </a:ext>
            </a:extLst>
          </p:cNvPr>
          <p:cNvPicPr>
            <a:picLocks noChangeAspect="1"/>
          </p:cNvPicPr>
          <p:nvPr/>
        </p:nvPicPr>
        <p:blipFill>
          <a:blip r:embed="rId2"/>
          <a:stretch>
            <a:fillRect/>
          </a:stretch>
        </p:blipFill>
        <p:spPr>
          <a:xfrm>
            <a:off x="1358019" y="1778547"/>
            <a:ext cx="6118943" cy="3822827"/>
          </a:xfrm>
          <a:prstGeom prst="rect">
            <a:avLst/>
          </a:prstGeom>
        </p:spPr>
      </p:pic>
      <p:sp>
        <p:nvSpPr>
          <p:cNvPr id="26" name="Rectangle 25">
            <a:extLst>
              <a:ext uri="{FF2B5EF4-FFF2-40B4-BE49-F238E27FC236}">
                <a16:creationId xmlns:a16="http://schemas.microsoft.com/office/drawing/2014/main" id="{198CED83-3602-248F-D5FF-AE069F97D2FC}"/>
              </a:ext>
            </a:extLst>
          </p:cNvPr>
          <p:cNvSpPr/>
          <p:nvPr/>
        </p:nvSpPr>
        <p:spPr>
          <a:xfrm>
            <a:off x="254287" y="308631"/>
            <a:ext cx="6888501" cy="1000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itle 1">
            <a:extLst>
              <a:ext uri="{FF2B5EF4-FFF2-40B4-BE49-F238E27FC236}">
                <a16:creationId xmlns:a16="http://schemas.microsoft.com/office/drawing/2014/main" id="{A9C9795D-9CB8-95E7-C23F-DB25F9962C39}"/>
              </a:ext>
            </a:extLst>
          </p:cNvPr>
          <p:cNvSpPr txBox="1">
            <a:spLocks/>
          </p:cNvSpPr>
          <p:nvPr/>
        </p:nvSpPr>
        <p:spPr>
          <a:xfrm>
            <a:off x="685058" y="645913"/>
            <a:ext cx="7773883" cy="994173"/>
          </a:xfrm>
          <a:prstGeom prst="rect">
            <a:avLst/>
          </a:prstGeom>
        </p:spPr>
        <p:txBody>
          <a:bodyPr/>
          <a:lstStyle>
            <a:lvl1pPr algn="l" defTabSz="914400" rtl="0" eaLnBrk="1" latinLnBrk="0" hangingPunct="1">
              <a:lnSpc>
                <a:spcPct val="90000"/>
              </a:lnSpc>
              <a:spcBef>
                <a:spcPct val="0"/>
              </a:spcBef>
              <a:buNone/>
              <a:defRPr sz="4400" kern="1200">
                <a:solidFill>
                  <a:srgbClr val="112369"/>
                </a:solidFill>
                <a:latin typeface="+mj-lt"/>
                <a:ea typeface="+mj-ea"/>
                <a:cs typeface="+mj-cs"/>
              </a:defRPr>
            </a:lvl1pPr>
          </a:lstStyle>
          <a:p>
            <a:pPr algn="ctr"/>
            <a:r>
              <a:rPr lang="fr-FR" sz="2800" b="1">
                <a:latin typeface="Arial Narrow" panose="020B0606020202030204" pitchFamily="34" charset="0"/>
              </a:rPr>
              <a:t>GI WACAF – Convention OPRC </a:t>
            </a:r>
          </a:p>
        </p:txBody>
      </p:sp>
      <p:sp>
        <p:nvSpPr>
          <p:cNvPr id="29" name="TextBox 28">
            <a:extLst>
              <a:ext uri="{FF2B5EF4-FFF2-40B4-BE49-F238E27FC236}">
                <a16:creationId xmlns:a16="http://schemas.microsoft.com/office/drawing/2014/main" id="{B4B9C7DE-7FFC-CBAC-C2DA-D71D58BB264B}"/>
              </a:ext>
            </a:extLst>
          </p:cNvPr>
          <p:cNvSpPr txBox="1"/>
          <p:nvPr/>
        </p:nvSpPr>
        <p:spPr>
          <a:xfrm>
            <a:off x="802753" y="1447649"/>
            <a:ext cx="2153601" cy="938719"/>
          </a:xfrm>
          <a:prstGeom prst="rect">
            <a:avLst/>
          </a:prstGeom>
          <a:noFill/>
        </p:spPr>
        <p:txBody>
          <a:bodyPr wrap="square" rtlCol="0">
            <a:spAutoFit/>
          </a:bodyPr>
          <a:lstStyle/>
          <a:p>
            <a:r>
              <a:rPr lang="en-GB" sz="1100" i="1">
                <a:solidFill>
                  <a:schemeClr val="accent1"/>
                </a:solidFill>
              </a:rPr>
              <a:t>Encourager les pays a </a:t>
            </a:r>
            <a:r>
              <a:rPr lang="en-GB" sz="1100" b="1" i="1">
                <a:solidFill>
                  <a:schemeClr val="accent1"/>
                </a:solidFill>
              </a:rPr>
              <a:t>ratifier et implementer les conventions </a:t>
            </a:r>
            <a:r>
              <a:rPr lang="en-GB" sz="1100" b="1" i="1" err="1">
                <a:solidFill>
                  <a:schemeClr val="accent1"/>
                </a:solidFill>
              </a:rPr>
              <a:t>internationales</a:t>
            </a:r>
            <a:r>
              <a:rPr lang="en-GB" sz="1100" b="1" i="1">
                <a:solidFill>
                  <a:schemeClr val="accent1"/>
                </a:solidFill>
              </a:rPr>
              <a:t> </a:t>
            </a:r>
            <a:r>
              <a:rPr lang="en-GB" sz="1100" i="1">
                <a:solidFill>
                  <a:schemeClr val="accent1"/>
                </a:solidFill>
              </a:rPr>
              <a:t>de </a:t>
            </a:r>
            <a:r>
              <a:rPr lang="en-GB" sz="1100" i="1" err="1">
                <a:solidFill>
                  <a:schemeClr val="accent1"/>
                </a:solidFill>
              </a:rPr>
              <a:t>l’OMI</a:t>
            </a:r>
            <a:r>
              <a:rPr lang="en-GB" sz="1100" i="1">
                <a:solidFill>
                  <a:schemeClr val="accent1"/>
                </a:solidFill>
              </a:rPr>
              <a:t> et </a:t>
            </a:r>
            <a:r>
              <a:rPr lang="en-GB" sz="1100" i="1" err="1">
                <a:solidFill>
                  <a:schemeClr val="accent1"/>
                </a:solidFill>
              </a:rPr>
              <a:t>autres</a:t>
            </a:r>
            <a:r>
              <a:rPr lang="en-GB" sz="1100" i="1">
                <a:solidFill>
                  <a:schemeClr val="accent1"/>
                </a:solidFill>
              </a:rPr>
              <a:t> instances de </a:t>
            </a:r>
            <a:r>
              <a:rPr lang="en-GB" sz="1100" i="1" err="1">
                <a:solidFill>
                  <a:schemeClr val="accent1"/>
                </a:solidFill>
              </a:rPr>
              <a:t>l’ONU</a:t>
            </a:r>
            <a:endParaRPr lang="en-GB" sz="1100" i="1">
              <a:solidFill>
                <a:schemeClr val="accent1"/>
              </a:solidFill>
            </a:endParaRPr>
          </a:p>
        </p:txBody>
      </p:sp>
      <p:sp>
        <p:nvSpPr>
          <p:cNvPr id="30" name="TextBox 29">
            <a:extLst>
              <a:ext uri="{FF2B5EF4-FFF2-40B4-BE49-F238E27FC236}">
                <a16:creationId xmlns:a16="http://schemas.microsoft.com/office/drawing/2014/main" id="{CE3C4B00-1ACB-8D82-B7A0-02F7361018F4}"/>
              </a:ext>
            </a:extLst>
          </p:cNvPr>
          <p:cNvSpPr txBox="1"/>
          <p:nvPr/>
        </p:nvSpPr>
        <p:spPr>
          <a:xfrm>
            <a:off x="52979" y="3455717"/>
            <a:ext cx="1305040" cy="1107996"/>
          </a:xfrm>
          <a:prstGeom prst="rect">
            <a:avLst/>
          </a:prstGeom>
          <a:noFill/>
        </p:spPr>
        <p:txBody>
          <a:bodyPr wrap="square" rtlCol="0">
            <a:spAutoFit/>
          </a:bodyPr>
          <a:lstStyle/>
          <a:p>
            <a:pPr algn="r"/>
            <a:r>
              <a:rPr lang="en-GB" sz="1100" i="1">
                <a:solidFill>
                  <a:schemeClr val="accent1"/>
                </a:solidFill>
              </a:rPr>
              <a:t>Encourager la </a:t>
            </a:r>
            <a:r>
              <a:rPr lang="en-GB" sz="1100" b="1" i="1">
                <a:solidFill>
                  <a:schemeClr val="accent1"/>
                </a:solidFill>
              </a:rPr>
              <a:t>cooperation et la communication </a:t>
            </a:r>
            <a:r>
              <a:rPr lang="en-GB" sz="1100" i="1">
                <a:solidFill>
                  <a:schemeClr val="accent1"/>
                </a:solidFill>
              </a:rPr>
              <a:t>entre les industries et les </a:t>
            </a:r>
            <a:r>
              <a:rPr lang="en-GB" sz="1100" i="1" err="1">
                <a:solidFill>
                  <a:schemeClr val="accent1"/>
                </a:solidFill>
              </a:rPr>
              <a:t>gouvernements</a:t>
            </a:r>
            <a:endParaRPr lang="en-GB" sz="1100" i="1">
              <a:solidFill>
                <a:schemeClr val="accent1"/>
              </a:solidFill>
            </a:endParaRPr>
          </a:p>
        </p:txBody>
      </p:sp>
      <p:sp>
        <p:nvSpPr>
          <p:cNvPr id="31" name="TextBox 30">
            <a:extLst>
              <a:ext uri="{FF2B5EF4-FFF2-40B4-BE49-F238E27FC236}">
                <a16:creationId xmlns:a16="http://schemas.microsoft.com/office/drawing/2014/main" id="{3011BD3B-9D44-AB52-B0D2-577B3409A296}"/>
              </a:ext>
            </a:extLst>
          </p:cNvPr>
          <p:cNvSpPr txBox="1"/>
          <p:nvPr/>
        </p:nvSpPr>
        <p:spPr>
          <a:xfrm>
            <a:off x="2743395" y="5601374"/>
            <a:ext cx="1910281" cy="430887"/>
          </a:xfrm>
          <a:prstGeom prst="rect">
            <a:avLst/>
          </a:prstGeom>
          <a:noFill/>
        </p:spPr>
        <p:txBody>
          <a:bodyPr wrap="square" rtlCol="0">
            <a:spAutoFit/>
          </a:bodyPr>
          <a:lstStyle/>
          <a:p>
            <a:pPr algn="ctr"/>
            <a:r>
              <a:rPr lang="en-GB" sz="1100" i="1">
                <a:solidFill>
                  <a:schemeClr val="accent1"/>
                </a:solidFill>
              </a:rPr>
              <a:t>Organiser des </a:t>
            </a:r>
            <a:r>
              <a:rPr lang="en-GB" sz="1100" b="1" i="1">
                <a:solidFill>
                  <a:schemeClr val="accent1"/>
                </a:solidFill>
              </a:rPr>
              <a:t>workshops, exercices et formations</a:t>
            </a:r>
          </a:p>
        </p:txBody>
      </p:sp>
      <p:sp>
        <p:nvSpPr>
          <p:cNvPr id="32" name="TextBox 31">
            <a:extLst>
              <a:ext uri="{FF2B5EF4-FFF2-40B4-BE49-F238E27FC236}">
                <a16:creationId xmlns:a16="http://schemas.microsoft.com/office/drawing/2014/main" id="{2FFD9FBA-A53D-940D-CC42-D7B056F36E4E}"/>
              </a:ext>
            </a:extLst>
          </p:cNvPr>
          <p:cNvSpPr txBox="1"/>
          <p:nvPr/>
        </p:nvSpPr>
        <p:spPr>
          <a:xfrm>
            <a:off x="4879422" y="5478263"/>
            <a:ext cx="1910281" cy="1277273"/>
          </a:xfrm>
          <a:prstGeom prst="rect">
            <a:avLst/>
          </a:prstGeom>
          <a:noFill/>
        </p:spPr>
        <p:txBody>
          <a:bodyPr wrap="square" rtlCol="0">
            <a:spAutoFit/>
          </a:bodyPr>
          <a:lstStyle/>
          <a:p>
            <a:pPr algn="ctr"/>
            <a:r>
              <a:rPr lang="en-GB" sz="1100" i="1" err="1">
                <a:solidFill>
                  <a:schemeClr val="accent1"/>
                </a:solidFill>
              </a:rPr>
              <a:t>Maintenir</a:t>
            </a:r>
            <a:r>
              <a:rPr lang="en-GB" sz="1100" i="1">
                <a:solidFill>
                  <a:schemeClr val="accent1"/>
                </a:solidFill>
              </a:rPr>
              <a:t> </a:t>
            </a:r>
            <a:r>
              <a:rPr lang="en-GB" sz="1100" i="1" err="1">
                <a:solidFill>
                  <a:schemeClr val="accent1"/>
                </a:solidFill>
              </a:rPr>
              <a:t>une</a:t>
            </a:r>
            <a:r>
              <a:rPr lang="en-GB" sz="1100" i="1">
                <a:solidFill>
                  <a:schemeClr val="accent1"/>
                </a:solidFill>
              </a:rPr>
              <a:t> connection avec les pays </a:t>
            </a:r>
            <a:r>
              <a:rPr lang="en-GB" sz="1100" i="1" err="1">
                <a:solidFill>
                  <a:schemeClr val="accent1"/>
                </a:solidFill>
              </a:rPr>
              <a:t>partenaires</a:t>
            </a:r>
            <a:r>
              <a:rPr lang="en-GB" sz="1100" i="1">
                <a:solidFill>
                  <a:schemeClr val="accent1"/>
                </a:solidFill>
              </a:rPr>
              <a:t> et les industries pour proposer des </a:t>
            </a:r>
            <a:r>
              <a:rPr lang="en-GB" sz="1100" b="1" i="1">
                <a:solidFill>
                  <a:schemeClr val="accent1"/>
                </a:solidFill>
              </a:rPr>
              <a:t>solutions de </a:t>
            </a:r>
            <a:r>
              <a:rPr lang="en-GB" sz="1100" b="1" i="1" err="1">
                <a:solidFill>
                  <a:schemeClr val="accent1"/>
                </a:solidFill>
              </a:rPr>
              <a:t>renforcement</a:t>
            </a:r>
            <a:r>
              <a:rPr lang="en-GB" sz="1100" b="1" i="1">
                <a:solidFill>
                  <a:schemeClr val="accent1"/>
                </a:solidFill>
              </a:rPr>
              <a:t> de capacities </a:t>
            </a:r>
            <a:r>
              <a:rPr lang="en-GB" sz="1100" b="1" i="1" err="1">
                <a:solidFill>
                  <a:schemeClr val="accent1"/>
                </a:solidFill>
              </a:rPr>
              <a:t>adaptées</a:t>
            </a:r>
            <a:r>
              <a:rPr lang="en-GB" sz="1100" b="1" i="1">
                <a:solidFill>
                  <a:schemeClr val="accent1"/>
                </a:solidFill>
              </a:rPr>
              <a:t> a chacun </a:t>
            </a:r>
          </a:p>
        </p:txBody>
      </p:sp>
      <p:sp>
        <p:nvSpPr>
          <p:cNvPr id="35" name="TextBox 34">
            <a:extLst>
              <a:ext uri="{FF2B5EF4-FFF2-40B4-BE49-F238E27FC236}">
                <a16:creationId xmlns:a16="http://schemas.microsoft.com/office/drawing/2014/main" id="{29F89F07-5DDE-AEE3-F257-77035AD1F05C}"/>
              </a:ext>
            </a:extLst>
          </p:cNvPr>
          <p:cNvSpPr txBox="1"/>
          <p:nvPr/>
        </p:nvSpPr>
        <p:spPr>
          <a:xfrm>
            <a:off x="6187647" y="1367845"/>
            <a:ext cx="1910281" cy="1446550"/>
          </a:xfrm>
          <a:prstGeom prst="rect">
            <a:avLst/>
          </a:prstGeom>
          <a:noFill/>
        </p:spPr>
        <p:txBody>
          <a:bodyPr wrap="square" rtlCol="0">
            <a:spAutoFit/>
          </a:bodyPr>
          <a:lstStyle/>
          <a:p>
            <a:r>
              <a:rPr lang="en-GB" sz="1100" i="1">
                <a:solidFill>
                  <a:schemeClr val="accent1"/>
                </a:solidFill>
              </a:rPr>
              <a:t>Un </a:t>
            </a:r>
            <a:r>
              <a:rPr lang="en-GB" sz="1100" b="1" i="1">
                <a:solidFill>
                  <a:schemeClr val="accent1"/>
                </a:solidFill>
              </a:rPr>
              <a:t>effort conjoint </a:t>
            </a:r>
            <a:r>
              <a:rPr lang="en-GB" sz="1100" i="1">
                <a:solidFill>
                  <a:schemeClr val="accent1"/>
                </a:solidFill>
              </a:rPr>
              <a:t>entre les </a:t>
            </a:r>
            <a:r>
              <a:rPr lang="en-GB" sz="1100" i="1" err="1">
                <a:solidFill>
                  <a:schemeClr val="accent1"/>
                </a:solidFill>
              </a:rPr>
              <a:t>secteurs</a:t>
            </a:r>
            <a:r>
              <a:rPr lang="en-GB" sz="1100" i="1">
                <a:solidFill>
                  <a:schemeClr val="accent1"/>
                </a:solidFill>
              </a:rPr>
              <a:t> publics et </a:t>
            </a:r>
            <a:r>
              <a:rPr lang="en-GB" sz="1100" i="1" err="1">
                <a:solidFill>
                  <a:schemeClr val="accent1"/>
                </a:solidFill>
              </a:rPr>
              <a:t>privés</a:t>
            </a:r>
            <a:r>
              <a:rPr lang="en-GB" sz="1100" i="1">
                <a:solidFill>
                  <a:schemeClr val="accent1"/>
                </a:solidFill>
              </a:rPr>
              <a:t> pour </a:t>
            </a:r>
            <a:r>
              <a:rPr lang="en-GB" sz="1100" i="1" err="1">
                <a:solidFill>
                  <a:schemeClr val="accent1"/>
                </a:solidFill>
              </a:rPr>
              <a:t>une</a:t>
            </a:r>
            <a:r>
              <a:rPr lang="en-GB" sz="1100" i="1">
                <a:solidFill>
                  <a:schemeClr val="accent1"/>
                </a:solidFill>
              </a:rPr>
              <a:t> </a:t>
            </a:r>
            <a:r>
              <a:rPr lang="en-GB" sz="1100" i="1" err="1">
                <a:solidFill>
                  <a:schemeClr val="accent1"/>
                </a:solidFill>
              </a:rPr>
              <a:t>meilleure</a:t>
            </a:r>
            <a:r>
              <a:rPr lang="en-GB" sz="1100" i="1">
                <a:solidFill>
                  <a:schemeClr val="accent1"/>
                </a:solidFill>
              </a:rPr>
              <a:t> gestion des </a:t>
            </a:r>
            <a:r>
              <a:rPr lang="en-GB" sz="1100" i="1" err="1">
                <a:solidFill>
                  <a:schemeClr val="accent1"/>
                </a:solidFill>
              </a:rPr>
              <a:t>risques</a:t>
            </a:r>
            <a:r>
              <a:rPr lang="en-GB" sz="1100" i="1">
                <a:solidFill>
                  <a:schemeClr val="accent1"/>
                </a:solidFill>
              </a:rPr>
              <a:t> de </a:t>
            </a:r>
            <a:r>
              <a:rPr lang="en-GB" sz="1100" i="1" err="1">
                <a:solidFill>
                  <a:schemeClr val="accent1"/>
                </a:solidFill>
              </a:rPr>
              <a:t>déversement</a:t>
            </a:r>
            <a:r>
              <a:rPr lang="en-GB" sz="1100" i="1">
                <a:solidFill>
                  <a:schemeClr val="accent1"/>
                </a:solidFill>
              </a:rPr>
              <a:t> </a:t>
            </a:r>
            <a:r>
              <a:rPr lang="en-GB" sz="1100" i="1" err="1">
                <a:solidFill>
                  <a:schemeClr val="accent1"/>
                </a:solidFill>
              </a:rPr>
              <a:t>d’hydrocarbures</a:t>
            </a:r>
            <a:r>
              <a:rPr lang="en-GB" sz="1100" i="1">
                <a:solidFill>
                  <a:schemeClr val="accent1"/>
                </a:solidFill>
              </a:rPr>
              <a:t> et </a:t>
            </a:r>
            <a:r>
              <a:rPr lang="en-GB" sz="1100" i="1" err="1">
                <a:solidFill>
                  <a:schemeClr val="accent1"/>
                </a:solidFill>
              </a:rPr>
              <a:t>une</a:t>
            </a:r>
            <a:r>
              <a:rPr lang="en-GB" sz="1100" i="1">
                <a:solidFill>
                  <a:schemeClr val="accent1"/>
                </a:solidFill>
              </a:rPr>
              <a:t> mitigation des impacts </a:t>
            </a:r>
            <a:r>
              <a:rPr lang="en-GB" sz="1100" i="1" err="1">
                <a:solidFill>
                  <a:schemeClr val="accent1"/>
                </a:solidFill>
              </a:rPr>
              <a:t>associés</a:t>
            </a:r>
            <a:r>
              <a:rPr lang="en-GB" sz="1100" i="1">
                <a:solidFill>
                  <a:schemeClr val="accent1"/>
                </a:solidFill>
              </a:rPr>
              <a:t> </a:t>
            </a:r>
          </a:p>
        </p:txBody>
      </p:sp>
      <p:sp>
        <p:nvSpPr>
          <p:cNvPr id="36" name="TextBox 35">
            <a:extLst>
              <a:ext uri="{FF2B5EF4-FFF2-40B4-BE49-F238E27FC236}">
                <a16:creationId xmlns:a16="http://schemas.microsoft.com/office/drawing/2014/main" id="{776D750C-930C-D514-1005-B55CE3AFDF50}"/>
              </a:ext>
            </a:extLst>
          </p:cNvPr>
          <p:cNvSpPr txBox="1"/>
          <p:nvPr/>
        </p:nvSpPr>
        <p:spPr>
          <a:xfrm>
            <a:off x="7387232" y="3113461"/>
            <a:ext cx="1666234" cy="1954381"/>
          </a:xfrm>
          <a:prstGeom prst="rect">
            <a:avLst/>
          </a:prstGeom>
          <a:noFill/>
        </p:spPr>
        <p:txBody>
          <a:bodyPr wrap="square" rtlCol="0">
            <a:spAutoFit/>
          </a:bodyPr>
          <a:lstStyle/>
          <a:p>
            <a:r>
              <a:rPr lang="en-GB" sz="1100" i="1" err="1">
                <a:solidFill>
                  <a:schemeClr val="accent1"/>
                </a:solidFill>
              </a:rPr>
              <a:t>Soutenir</a:t>
            </a:r>
            <a:r>
              <a:rPr lang="en-GB" sz="1100" i="1">
                <a:solidFill>
                  <a:schemeClr val="accent1"/>
                </a:solidFill>
              </a:rPr>
              <a:t> les </a:t>
            </a:r>
            <a:r>
              <a:rPr lang="en-GB" sz="1100" b="1" i="1">
                <a:solidFill>
                  <a:schemeClr val="accent1"/>
                </a:solidFill>
              </a:rPr>
              <a:t>22 pays </a:t>
            </a:r>
            <a:r>
              <a:rPr lang="en-GB" sz="1100" b="1" i="1" err="1">
                <a:solidFill>
                  <a:schemeClr val="accent1"/>
                </a:solidFill>
              </a:rPr>
              <a:t>partenaires</a:t>
            </a:r>
            <a:r>
              <a:rPr lang="en-GB" sz="1100" b="1" i="1">
                <a:solidFill>
                  <a:schemeClr val="accent1"/>
                </a:solidFill>
              </a:rPr>
              <a:t> </a:t>
            </a:r>
            <a:r>
              <a:rPr lang="en-GB" sz="1100" i="1">
                <a:solidFill>
                  <a:schemeClr val="accent1"/>
                </a:solidFill>
              </a:rPr>
              <a:t>dans le </a:t>
            </a:r>
            <a:r>
              <a:rPr lang="en-GB" sz="1100" i="1" err="1">
                <a:solidFill>
                  <a:schemeClr val="accent1"/>
                </a:solidFill>
              </a:rPr>
              <a:t>developpement</a:t>
            </a:r>
            <a:r>
              <a:rPr lang="en-GB" sz="1100" i="1">
                <a:solidFill>
                  <a:schemeClr val="accent1"/>
                </a:solidFill>
              </a:rPr>
              <a:t> et </a:t>
            </a:r>
            <a:r>
              <a:rPr lang="en-GB" sz="1100" i="1" err="1">
                <a:solidFill>
                  <a:schemeClr val="accent1"/>
                </a:solidFill>
              </a:rPr>
              <a:t>l’implementation</a:t>
            </a:r>
            <a:r>
              <a:rPr lang="en-GB" sz="1100" i="1">
                <a:solidFill>
                  <a:schemeClr val="accent1"/>
                </a:solidFill>
              </a:rPr>
              <a:t> </a:t>
            </a:r>
            <a:r>
              <a:rPr lang="en-GB" sz="1100" i="1" err="1">
                <a:solidFill>
                  <a:schemeClr val="accent1"/>
                </a:solidFill>
              </a:rPr>
              <a:t>nationale</a:t>
            </a:r>
            <a:r>
              <a:rPr lang="en-GB" sz="1100" i="1">
                <a:solidFill>
                  <a:schemeClr val="accent1"/>
                </a:solidFill>
              </a:rPr>
              <a:t> et </a:t>
            </a:r>
            <a:r>
              <a:rPr lang="en-GB" sz="1100" i="1" err="1">
                <a:solidFill>
                  <a:schemeClr val="accent1"/>
                </a:solidFill>
              </a:rPr>
              <a:t>sousregionale</a:t>
            </a:r>
            <a:r>
              <a:rPr lang="en-GB" sz="1100" i="1">
                <a:solidFill>
                  <a:schemeClr val="accent1"/>
                </a:solidFill>
              </a:rPr>
              <a:t> de </a:t>
            </a:r>
            <a:r>
              <a:rPr lang="en-GB" sz="1100" b="1" i="1" err="1">
                <a:solidFill>
                  <a:schemeClr val="accent1"/>
                </a:solidFill>
              </a:rPr>
              <a:t>systemes</a:t>
            </a:r>
            <a:r>
              <a:rPr lang="en-GB" sz="1100" b="1" i="1">
                <a:solidFill>
                  <a:schemeClr val="accent1"/>
                </a:solidFill>
              </a:rPr>
              <a:t> de preparation et de </a:t>
            </a:r>
            <a:r>
              <a:rPr lang="en-GB" sz="1100" b="1" i="1" err="1">
                <a:solidFill>
                  <a:schemeClr val="accent1"/>
                </a:solidFill>
              </a:rPr>
              <a:t>lutte</a:t>
            </a:r>
            <a:r>
              <a:rPr lang="en-GB" sz="1100" b="1" i="1">
                <a:solidFill>
                  <a:schemeClr val="accent1"/>
                </a:solidFill>
              </a:rPr>
              <a:t> </a:t>
            </a:r>
            <a:r>
              <a:rPr lang="en-GB" sz="1100" b="1" i="1" err="1">
                <a:solidFill>
                  <a:schemeClr val="accent1"/>
                </a:solidFill>
              </a:rPr>
              <a:t>contre</a:t>
            </a:r>
            <a:r>
              <a:rPr lang="en-GB" sz="1100" b="1" i="1">
                <a:solidFill>
                  <a:schemeClr val="accent1"/>
                </a:solidFill>
              </a:rPr>
              <a:t> les </a:t>
            </a:r>
            <a:r>
              <a:rPr lang="en-GB" sz="1100" b="1" i="1" err="1">
                <a:solidFill>
                  <a:schemeClr val="accent1"/>
                </a:solidFill>
              </a:rPr>
              <a:t>deversement</a:t>
            </a:r>
            <a:r>
              <a:rPr lang="en-GB" sz="1100" b="1" i="1">
                <a:solidFill>
                  <a:schemeClr val="accent1"/>
                </a:solidFill>
              </a:rPr>
              <a:t> </a:t>
            </a:r>
            <a:r>
              <a:rPr lang="en-GB" sz="1100" b="1" i="1" err="1">
                <a:solidFill>
                  <a:schemeClr val="accent1"/>
                </a:solidFill>
              </a:rPr>
              <a:t>d’hydrocarbures</a:t>
            </a:r>
            <a:endParaRPr lang="en-GB" sz="1100" b="1" i="1">
              <a:solidFill>
                <a:schemeClr val="accent1"/>
              </a:solidFill>
            </a:endParaRPr>
          </a:p>
        </p:txBody>
      </p:sp>
      <p:sp>
        <p:nvSpPr>
          <p:cNvPr id="37" name="Rectangle 36">
            <a:extLst>
              <a:ext uri="{FF2B5EF4-FFF2-40B4-BE49-F238E27FC236}">
                <a16:creationId xmlns:a16="http://schemas.microsoft.com/office/drawing/2014/main" id="{A3013CA8-835A-E3B8-1567-27EF899EA3E9}"/>
              </a:ext>
            </a:extLst>
          </p:cNvPr>
          <p:cNvSpPr/>
          <p:nvPr/>
        </p:nvSpPr>
        <p:spPr>
          <a:xfrm>
            <a:off x="2663229" y="4680642"/>
            <a:ext cx="1990447" cy="1668176"/>
          </a:xfrm>
          <a:prstGeom prst="rect">
            <a:avLst/>
          </a:prstGeom>
          <a:no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38113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 name="Image 416"/>
          <p:cNvPicPr/>
          <p:nvPr/>
        </p:nvPicPr>
        <p:blipFill>
          <a:blip r:embed="rId2"/>
          <a:stretch/>
        </p:blipFill>
        <p:spPr>
          <a:xfrm>
            <a:off x="1132671" y="2652841"/>
            <a:ext cx="6734658" cy="3636948"/>
          </a:xfrm>
          <a:prstGeom prst="rect">
            <a:avLst/>
          </a:prstGeom>
          <a:ln w="0">
            <a:noFill/>
          </a:ln>
        </p:spPr>
      </p:pic>
      <p:sp>
        <p:nvSpPr>
          <p:cNvPr id="2" name="ZoneTexte 11">
            <a:extLst>
              <a:ext uri="{FF2B5EF4-FFF2-40B4-BE49-F238E27FC236}">
                <a16:creationId xmlns:a16="http://schemas.microsoft.com/office/drawing/2014/main" id="{99BF2752-6563-12FD-4B0E-75C8C9F47C7B}"/>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2400" spc="-1">
                <a:solidFill>
                  <a:srgbClr val="777777"/>
                </a:solidFill>
                <a:latin typeface="Arial Narrow"/>
              </a:rPr>
              <a:t>SIUPNM &amp; Zone GI WACAF</a:t>
            </a:r>
          </a:p>
        </p:txBody>
      </p:sp>
      <p:sp>
        <p:nvSpPr>
          <p:cNvPr id="3" name="ZoneTexte 12">
            <a:extLst>
              <a:ext uri="{FF2B5EF4-FFF2-40B4-BE49-F238E27FC236}">
                <a16:creationId xmlns:a16="http://schemas.microsoft.com/office/drawing/2014/main" id="{51A01605-8046-8D4E-62F2-C4E0BAD6FFEC}"/>
              </a:ext>
            </a:extLst>
          </p:cNvPr>
          <p:cNvSpPr/>
          <p:nvPr/>
        </p:nvSpPr>
        <p:spPr>
          <a:xfrm>
            <a:off x="257160" y="1018414"/>
            <a:ext cx="8280000" cy="2257674"/>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512763" lvl="1" indent="-285750">
              <a:spcBef>
                <a:spcPts val="600"/>
              </a:spcBef>
              <a:spcAft>
                <a:spcPts val="600"/>
              </a:spcAft>
              <a:buClr>
                <a:srgbClr val="004C93"/>
              </a:buClr>
              <a:buFont typeface="Arial Narrow"/>
              <a:buChar char="□"/>
            </a:pPr>
            <a:r>
              <a:rPr lang="fr-FR" sz="2400" spc="-1">
                <a:solidFill>
                  <a:srgbClr val="777777"/>
                </a:solidFill>
                <a:latin typeface="Arial Narrow"/>
              </a:rPr>
              <a:t>Assistance apportée par :</a:t>
            </a:r>
          </a:p>
          <a:p>
            <a:pPr marL="969963" lvl="2" indent="-285750">
              <a:spcBef>
                <a:spcPts val="600"/>
              </a:spcBef>
              <a:spcAft>
                <a:spcPts val="600"/>
              </a:spcAft>
              <a:buClr>
                <a:srgbClr val="004C93"/>
              </a:buClr>
              <a:buFont typeface="Arial Narrow"/>
              <a:buChar char="□"/>
            </a:pPr>
            <a:r>
              <a:rPr lang="fr-FR" sz="2400" spc="-1">
                <a:solidFill>
                  <a:srgbClr val="777777"/>
                </a:solidFill>
                <a:latin typeface="Arial Narrow"/>
              </a:rPr>
              <a:t>la France pour la zone II (de la Mauritanie à la RDC)</a:t>
            </a:r>
          </a:p>
          <a:p>
            <a:pPr marL="969963" lvl="2" indent="-285750">
              <a:spcBef>
                <a:spcPts val="600"/>
              </a:spcBef>
              <a:spcAft>
                <a:spcPts val="600"/>
              </a:spcAft>
              <a:buClr>
                <a:srgbClr val="004C93"/>
              </a:buClr>
              <a:buFont typeface="Arial Narrow"/>
              <a:buChar char="□"/>
            </a:pPr>
            <a:r>
              <a:rPr lang="fr-FR" sz="2400" spc="-1">
                <a:solidFill>
                  <a:srgbClr val="777777"/>
                </a:solidFill>
                <a:latin typeface="Arial Narrow"/>
              </a:rPr>
              <a:t>l'Afrique du Sud pour la zone VII (Angola, Namibie et Afrique du Sud)</a:t>
            </a:r>
            <a:endParaRPr lang="en-GB" sz="2200" spc="-1">
              <a:solidFill>
                <a:srgbClr val="777777"/>
              </a:solidFill>
              <a:latin typeface="Arial Narrow"/>
            </a:endParaRPr>
          </a:p>
        </p:txBody>
      </p:sp>
      <p:sp>
        <p:nvSpPr>
          <p:cNvPr id="4" name="Rectangle 13">
            <a:extLst>
              <a:ext uri="{FF2B5EF4-FFF2-40B4-BE49-F238E27FC236}">
                <a16:creationId xmlns:a16="http://schemas.microsoft.com/office/drawing/2014/main" id="{15D9CD5E-1D60-E79C-87EC-A4EA8E0F8F18}"/>
              </a:ext>
            </a:extLst>
          </p:cNvPr>
          <p:cNvSpPr/>
          <p:nvPr/>
        </p:nvSpPr>
        <p:spPr>
          <a:xfrm>
            <a:off x="257160" y="101841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5" name="Oval 4">
            <a:extLst>
              <a:ext uri="{FF2B5EF4-FFF2-40B4-BE49-F238E27FC236}">
                <a16:creationId xmlns:a16="http://schemas.microsoft.com/office/drawing/2014/main" id="{3A1BF341-14F6-A61B-1BF3-6AB6A87519BE}"/>
              </a:ext>
            </a:extLst>
          </p:cNvPr>
          <p:cNvSpPr/>
          <p:nvPr/>
        </p:nvSpPr>
        <p:spPr>
          <a:xfrm>
            <a:off x="2034540" y="4038600"/>
            <a:ext cx="480060" cy="36576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Oval 5">
            <a:extLst>
              <a:ext uri="{FF2B5EF4-FFF2-40B4-BE49-F238E27FC236}">
                <a16:creationId xmlns:a16="http://schemas.microsoft.com/office/drawing/2014/main" id="{1DEF2AB3-474F-C87C-5C69-4BF524C56F4D}"/>
              </a:ext>
            </a:extLst>
          </p:cNvPr>
          <p:cNvSpPr/>
          <p:nvPr/>
        </p:nvSpPr>
        <p:spPr>
          <a:xfrm>
            <a:off x="2407920" y="5318760"/>
            <a:ext cx="990600" cy="365760"/>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552B666F-6AC9-76E0-2BFC-8D7ECB90A150}"/>
              </a:ext>
            </a:extLst>
          </p:cNvPr>
          <p:cNvSpPr/>
          <p:nvPr/>
        </p:nvSpPr>
        <p:spPr>
          <a:xfrm>
            <a:off x="249540" y="1079374"/>
            <a:ext cx="8280000" cy="4719887"/>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512763" lvl="1" indent="-285750">
              <a:spcBef>
                <a:spcPts val="600"/>
              </a:spcBef>
              <a:spcAft>
                <a:spcPts val="600"/>
              </a:spcAft>
              <a:buClr>
                <a:srgbClr val="004C93"/>
              </a:buClr>
              <a:buFont typeface="Arial Narrow"/>
              <a:buChar char="□"/>
            </a:pPr>
            <a:r>
              <a:rPr lang="fr-FR" sz="2400" spc="-1">
                <a:solidFill>
                  <a:srgbClr val="777777"/>
                </a:solidFill>
                <a:latin typeface="Arial Narrow"/>
              </a:rPr>
              <a:t>Communiquez à votre service météorologique national les détails de l'incident de pollution marine.</a:t>
            </a:r>
          </a:p>
          <a:p>
            <a:pPr marL="512763" lvl="1" indent="-285750">
              <a:spcBef>
                <a:spcPts val="600"/>
              </a:spcBef>
              <a:spcAft>
                <a:spcPts val="600"/>
              </a:spcAft>
              <a:buClr>
                <a:srgbClr val="004C93"/>
              </a:buClr>
              <a:buFont typeface="Arial Narrow"/>
              <a:buChar char="□"/>
            </a:pPr>
            <a:r>
              <a:rPr lang="en-GB" sz="2400" spc="-1">
                <a:solidFill>
                  <a:srgbClr val="777777"/>
                </a:solidFill>
                <a:latin typeface="Arial Narrow"/>
              </a:rPr>
              <a:t>Le service météorologique national :</a:t>
            </a:r>
          </a:p>
          <a:p>
            <a:pPr marL="969963" lvl="2" indent="-285750">
              <a:spcBef>
                <a:spcPts val="600"/>
              </a:spcBef>
              <a:spcAft>
                <a:spcPts val="600"/>
              </a:spcAft>
              <a:buClr>
                <a:srgbClr val="004C93"/>
              </a:buClr>
              <a:buFont typeface="Arial Narrow"/>
              <a:buChar char="□"/>
            </a:pPr>
            <a:r>
              <a:rPr lang="fr-FR" spc="-1">
                <a:solidFill>
                  <a:srgbClr val="777777"/>
                </a:solidFill>
                <a:latin typeface="Arial Narrow"/>
              </a:rPr>
              <a:t>Contactez le coordonnateur météorologique et océanographique de zone (AMOC)</a:t>
            </a:r>
          </a:p>
          <a:p>
            <a:pPr marL="969963" lvl="2" indent="-285750">
              <a:spcBef>
                <a:spcPts val="600"/>
              </a:spcBef>
              <a:spcAft>
                <a:spcPts val="600"/>
              </a:spcAft>
              <a:buClr>
                <a:srgbClr val="004C93"/>
              </a:buClr>
              <a:buFont typeface="Arial Narrow"/>
              <a:buChar char="□"/>
            </a:pPr>
            <a:r>
              <a:rPr lang="fr-FR" spc="-1">
                <a:solidFill>
                  <a:srgbClr val="777777"/>
                </a:solidFill>
                <a:latin typeface="Arial Narrow"/>
              </a:rPr>
              <a:t>Soit le service météorologique français (Météo-France)</a:t>
            </a:r>
          </a:p>
          <a:p>
            <a:pPr marL="969963" lvl="2" indent="-285750">
              <a:spcBef>
                <a:spcPts val="600"/>
              </a:spcBef>
              <a:spcAft>
                <a:spcPts val="600"/>
              </a:spcAft>
              <a:buClr>
                <a:srgbClr val="004C93"/>
              </a:buClr>
              <a:buFont typeface="Arial Narrow"/>
              <a:buChar char="□"/>
            </a:pPr>
            <a:r>
              <a:rPr lang="fr-FR" spc="-1">
                <a:solidFill>
                  <a:srgbClr val="777777"/>
                </a:solidFill>
                <a:latin typeface="Arial Narrow"/>
              </a:rPr>
              <a:t>Soit le service météorologique sud-africain</a:t>
            </a:r>
            <a:endParaRPr lang="en-GB" spc="-1">
              <a:solidFill>
                <a:srgbClr val="777777"/>
              </a:solidFill>
              <a:latin typeface="Arial Narrow"/>
            </a:endParaRPr>
          </a:p>
          <a:p>
            <a:pPr marL="512763" lvl="1" indent="-285750">
              <a:spcBef>
                <a:spcPts val="600"/>
              </a:spcBef>
              <a:spcAft>
                <a:spcPts val="600"/>
              </a:spcAft>
              <a:buClr>
                <a:srgbClr val="004C93"/>
              </a:buClr>
              <a:buFont typeface="Arial Narrow"/>
              <a:buChar char="□"/>
            </a:pPr>
            <a:r>
              <a:rPr lang="fr-FR" sz="2400" spc="-1">
                <a:solidFill>
                  <a:srgbClr val="777777"/>
                </a:solidFill>
                <a:latin typeface="Arial Narrow"/>
              </a:rPr>
              <a:t>Il existe une procédure spécifique.</a:t>
            </a:r>
            <a:endParaRPr lang="en-GB" sz="1000" spc="-1">
              <a:solidFill>
                <a:srgbClr val="777777"/>
              </a:solidFill>
              <a:latin typeface="Arial Narrow"/>
            </a:endParaRPr>
          </a:p>
          <a:p>
            <a:pPr marL="512763" lvl="1" indent="-285750">
              <a:spcBef>
                <a:spcPts val="600"/>
              </a:spcBef>
              <a:spcAft>
                <a:spcPts val="600"/>
              </a:spcAft>
              <a:buClr>
                <a:srgbClr val="004C93"/>
              </a:buClr>
              <a:buFont typeface="Arial Narrow"/>
              <a:buChar char="□"/>
            </a:pPr>
            <a:r>
              <a:rPr lang="fr-FR" sz="2400" spc="-1">
                <a:solidFill>
                  <a:srgbClr val="777777"/>
                </a:solidFill>
                <a:latin typeface="Arial Narrow"/>
              </a:rPr>
              <a:t>L'AMOC fournit alors des prévisions sur la dérive des nappes de pétrole.</a:t>
            </a:r>
            <a:endParaRPr lang="en-GB" sz="2200" spc="-1">
              <a:solidFill>
                <a:srgbClr val="777777"/>
              </a:solidFill>
              <a:latin typeface="Arial Narrow"/>
            </a:endParaRPr>
          </a:p>
        </p:txBody>
      </p:sp>
      <p:sp>
        <p:nvSpPr>
          <p:cNvPr id="3" name="Rectangle 13">
            <a:extLst>
              <a:ext uri="{FF2B5EF4-FFF2-40B4-BE49-F238E27FC236}">
                <a16:creationId xmlns:a16="http://schemas.microsoft.com/office/drawing/2014/main" id="{12A933CB-6936-108F-47E7-B9E5BF92E79B}"/>
              </a:ext>
            </a:extLst>
          </p:cNvPr>
          <p:cNvSpPr/>
          <p:nvPr/>
        </p:nvSpPr>
        <p:spPr>
          <a:xfrm>
            <a:off x="249540" y="107937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4" name="ZoneTexte 11">
            <a:extLst>
              <a:ext uri="{FF2B5EF4-FFF2-40B4-BE49-F238E27FC236}">
                <a16:creationId xmlns:a16="http://schemas.microsoft.com/office/drawing/2014/main" id="{8AD54829-9F72-2A60-0A66-E5D25725AFA0}"/>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fr-FR" sz="2400" b="1" spc="-1">
                <a:solidFill>
                  <a:srgbClr val="777777"/>
                </a:solidFill>
                <a:latin typeface="Arial Narrow"/>
              </a:rPr>
              <a:t>Comment faire une demande dans le cadre de SIUPM ?</a:t>
            </a:r>
            <a:endParaRPr lang="en-GB" sz="2400" b="1" spc="-1">
              <a:solidFill>
                <a:srgbClr val="777777"/>
              </a:solidFill>
              <a:latin typeface="Arial Narrow"/>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E80A0C3-E43E-AF85-D4F9-3DBB6595634B}"/>
              </a:ext>
            </a:extLst>
          </p:cNvPr>
          <p:cNvSpPr>
            <a:spLocks noGrp="1"/>
          </p:cNvSpPr>
          <p:nvPr>
            <p:ph type="subTitle"/>
          </p:nvPr>
        </p:nvSpPr>
        <p:spPr>
          <a:xfrm>
            <a:off x="999540" y="3149820"/>
            <a:ext cx="7144920" cy="558360"/>
          </a:xfrm>
        </p:spPr>
        <p:txBody>
          <a:bodyPr/>
          <a:lstStyle/>
          <a:p>
            <a:pPr marL="0" indent="0" algn="ctr">
              <a:buNone/>
            </a:pPr>
            <a:r>
              <a:rPr lang="en-GB">
                <a:solidFill>
                  <a:schemeClr val="tx2"/>
                </a:solidFill>
              </a:rPr>
              <a:t>Quiz 2</a:t>
            </a:r>
          </a:p>
          <a:p>
            <a:pPr marL="0" indent="0" algn="ctr">
              <a:buNone/>
            </a:pPr>
            <a:r>
              <a:rPr lang="en-GB" sz="1600">
                <a:solidFill>
                  <a:schemeClr val="tx2"/>
                </a:solidFill>
              </a:rPr>
              <a:t>(Quittez le plein écran, la question se situe dans le chat)</a:t>
            </a:r>
          </a:p>
        </p:txBody>
      </p:sp>
    </p:spTree>
    <p:extLst>
      <p:ext uri="{BB962C8B-B14F-4D97-AF65-F5344CB8AC3E}">
        <p14:creationId xmlns:p14="http://schemas.microsoft.com/office/powerpoint/2010/main" val="686323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2">
            <a:extLst>
              <a:ext uri="{FF2B5EF4-FFF2-40B4-BE49-F238E27FC236}">
                <a16:creationId xmlns:a16="http://schemas.microsoft.com/office/drawing/2014/main" id="{552B666F-6AC9-76E0-2BFC-8D7ECB90A150}"/>
              </a:ext>
            </a:extLst>
          </p:cNvPr>
          <p:cNvSpPr/>
          <p:nvPr/>
        </p:nvSpPr>
        <p:spPr>
          <a:xfrm>
            <a:off x="249540" y="1079374"/>
            <a:ext cx="8280000" cy="4873775"/>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800100" lvl="1" indent="-342900">
              <a:buClr>
                <a:srgbClr val="004C93"/>
              </a:buClr>
              <a:buFont typeface="Wingdings"/>
              <a:buChar char="q"/>
            </a:pPr>
            <a:r>
              <a:rPr lang="fr-FR" sz="2200" spc="-1">
                <a:solidFill>
                  <a:srgbClr val="777777"/>
                </a:solidFill>
                <a:latin typeface="Arial Narrow"/>
              </a:rPr>
              <a:t>WEBGNOME</a:t>
            </a:r>
          </a:p>
          <a:p>
            <a:pPr marL="1257300" lvl="2" indent="-342900">
              <a:buClr>
                <a:srgbClr val="004C93"/>
              </a:buClr>
              <a:buFont typeface="Wingdings" panose="05000000000000000000" pitchFamily="2" charset="2"/>
              <a:buChar char="§"/>
            </a:pPr>
            <a:r>
              <a:rPr lang="fr-FR" sz="2200" spc="-1">
                <a:solidFill>
                  <a:srgbClr val="777777"/>
                </a:solidFill>
                <a:latin typeface="Arial Narrow"/>
              </a:rPr>
              <a:t>Données météo-océaniques : </a:t>
            </a:r>
            <a:r>
              <a:rPr lang="fr-FR" sz="2200" spc="-1">
                <a:solidFill>
                  <a:srgbClr val="777777"/>
                </a:solidFill>
                <a:latin typeface="Arial Narrow"/>
                <a:hlinkClick r:id="rId2"/>
              </a:rPr>
              <a:t>https://gnome.orr.noaa.gov/goods/</a:t>
            </a:r>
            <a:endParaRPr lang="fr-FR" sz="2200" spc="-1">
              <a:solidFill>
                <a:srgbClr val="777777"/>
              </a:solidFill>
              <a:latin typeface="Arial Narrow"/>
            </a:endParaRPr>
          </a:p>
          <a:p>
            <a:pPr marL="1257300" lvl="2" indent="-342900">
              <a:buClr>
                <a:srgbClr val="004C93"/>
              </a:buClr>
              <a:buFont typeface="Wingdings" panose="05000000000000000000" pitchFamily="2" charset="2"/>
              <a:buChar char="§"/>
            </a:pPr>
            <a:r>
              <a:rPr lang="fr-FR" sz="2200" spc="-1">
                <a:solidFill>
                  <a:srgbClr val="777777"/>
                </a:solidFill>
                <a:latin typeface="Arial Narrow"/>
              </a:rPr>
              <a:t>Configurez votre scénario : </a:t>
            </a:r>
            <a:r>
              <a:rPr lang="fr-FR" sz="2200" spc="-1">
                <a:solidFill>
                  <a:srgbClr val="777777"/>
                </a:solidFill>
                <a:latin typeface="Arial Narrow"/>
                <a:hlinkClick r:id="rId3"/>
              </a:rPr>
              <a:t>https://gnome.orr.noaa.gov/</a:t>
            </a:r>
            <a:endParaRPr lang="fr-FR" sz="2200" spc="-1">
              <a:solidFill>
                <a:srgbClr val="777777"/>
              </a:solidFill>
              <a:latin typeface="Arial Narrow"/>
            </a:endParaRPr>
          </a:p>
          <a:p>
            <a:pPr marL="800100" lvl="1" indent="-342900">
              <a:buClr>
                <a:srgbClr val="004C93"/>
              </a:buClr>
              <a:buFont typeface="Wingdings" panose="05000000000000000000" pitchFamily="2" charset="2"/>
              <a:buChar char="q"/>
            </a:pPr>
            <a:r>
              <a:rPr lang="fr-FR" sz="2200" spc="-1">
                <a:solidFill>
                  <a:srgbClr val="777777"/>
                </a:solidFill>
                <a:latin typeface="Arial Narrow"/>
              </a:rPr>
              <a:t>ADIOS2 : </a:t>
            </a:r>
            <a:r>
              <a:rPr lang="fr-FR" sz="2200" spc="-1">
                <a:solidFill>
                  <a:srgbClr val="777777"/>
                </a:solidFill>
                <a:latin typeface="Arial Narrow"/>
                <a:hlinkClick r:id="rId4"/>
              </a:rPr>
              <a:t>http://response.restoration.noaa.gov/</a:t>
            </a:r>
            <a:endParaRPr lang="fr-FR" sz="2200" spc="-1">
              <a:solidFill>
                <a:srgbClr val="777777"/>
              </a:solidFill>
              <a:latin typeface="Arial Narrow"/>
            </a:endParaRPr>
          </a:p>
          <a:p>
            <a:pPr marL="800100" lvl="1" indent="-342900">
              <a:buClr>
                <a:srgbClr val="004C93"/>
              </a:buClr>
              <a:buFont typeface="Wingdings" panose="05000000000000000000" pitchFamily="2" charset="2"/>
              <a:buChar char="q"/>
            </a:pPr>
            <a:r>
              <a:rPr lang="fr-FR" sz="2200" spc="-1">
                <a:solidFill>
                  <a:srgbClr val="777777"/>
                </a:solidFill>
                <a:latin typeface="Arial Narrow"/>
              </a:rPr>
              <a:t>MPERSS / MOTHY (</a:t>
            </a:r>
            <a:r>
              <a:rPr lang="fr-FR" sz="2200" spc="-1">
                <a:solidFill>
                  <a:srgbClr val="777777"/>
                </a:solidFill>
                <a:latin typeface="Arial Narrow"/>
                <a:hlinkClick r:id="rId5"/>
              </a:rPr>
              <a:t>http://www.meteorologie.eu.org/mothy/</a:t>
            </a:r>
            <a:r>
              <a:rPr lang="fr-FR" sz="2200" spc="-1">
                <a:solidFill>
                  <a:srgbClr val="777777"/>
                </a:solidFill>
                <a:latin typeface="Arial Narrow"/>
              </a:rPr>
              <a:t>)</a:t>
            </a:r>
          </a:p>
          <a:p>
            <a:pPr marL="800100" lvl="1" indent="-342900">
              <a:buClr>
                <a:srgbClr val="004C93"/>
              </a:buClr>
              <a:buFont typeface="Wingdings" panose="05000000000000000000" pitchFamily="2" charset="2"/>
              <a:buChar char="q"/>
            </a:pPr>
            <a:r>
              <a:rPr lang="fr-FR" sz="2200" spc="-1">
                <a:solidFill>
                  <a:srgbClr val="777777"/>
                </a:solidFill>
                <a:latin typeface="Arial Narrow"/>
              </a:rPr>
              <a:t>Les outils existent, sont utiles à condition de prendre en compte leurs limites, pas de magie</a:t>
            </a:r>
          </a:p>
          <a:p>
            <a:pPr marL="800100" lvl="1" indent="-342900">
              <a:buClr>
                <a:srgbClr val="004C93"/>
              </a:buClr>
              <a:buFont typeface="Wingdings" panose="05000000000000000000" pitchFamily="2" charset="2"/>
              <a:buChar char="q"/>
            </a:pPr>
            <a:r>
              <a:rPr lang="fr-FR" sz="2200" spc="-1">
                <a:solidFill>
                  <a:srgbClr val="777777"/>
                </a:solidFill>
                <a:latin typeface="Arial Narrow"/>
              </a:rPr>
              <a:t>Validation sur des cas réels </a:t>
            </a:r>
          </a:p>
          <a:p>
            <a:pPr marL="800100" lvl="1" indent="-342900">
              <a:buClr>
                <a:srgbClr val="004C93"/>
              </a:buClr>
              <a:buFont typeface="Wingdings" panose="05000000000000000000" pitchFamily="2" charset="2"/>
              <a:buChar char="q"/>
            </a:pPr>
            <a:r>
              <a:rPr lang="fr-FR" sz="2200" spc="-1">
                <a:solidFill>
                  <a:srgbClr val="777777"/>
                </a:solidFill>
                <a:latin typeface="Arial Narrow"/>
              </a:rPr>
              <a:t>Validation avec les dérives des bouées / observations aériennes et satellitaires</a:t>
            </a:r>
          </a:p>
          <a:p>
            <a:pPr marL="800100" lvl="1" indent="-342900">
              <a:buClr>
                <a:srgbClr val="004C93"/>
              </a:buClr>
              <a:buFont typeface="Wingdings" panose="05000000000000000000" pitchFamily="2" charset="2"/>
              <a:buChar char="q"/>
            </a:pPr>
            <a:r>
              <a:rPr lang="fr-FR" sz="2200" spc="-1">
                <a:solidFill>
                  <a:srgbClr val="777777"/>
                </a:solidFill>
                <a:latin typeface="Arial Narrow"/>
              </a:rPr>
              <a:t>Comparer différents modèles</a:t>
            </a:r>
          </a:p>
          <a:p>
            <a:pPr marL="800100" lvl="1" indent="-342900">
              <a:buClr>
                <a:srgbClr val="004C93"/>
              </a:buClr>
              <a:buFont typeface="Wingdings" panose="05000000000000000000" pitchFamily="2" charset="2"/>
              <a:buChar char="q"/>
            </a:pPr>
            <a:r>
              <a:rPr lang="fr-FR" sz="2200" spc="-1">
                <a:solidFill>
                  <a:srgbClr val="777777"/>
                </a:solidFill>
                <a:latin typeface="Arial Narrow"/>
              </a:rPr>
              <a:t>Discussions et expertise, important de prendre du recul sur les résultats, notamment en discutant avec des experts</a:t>
            </a:r>
            <a:endParaRPr lang="en-GB" sz="2400" spc="-1">
              <a:solidFill>
                <a:srgbClr val="777777"/>
              </a:solidFill>
              <a:latin typeface="Arial Narrow"/>
            </a:endParaRPr>
          </a:p>
        </p:txBody>
      </p:sp>
      <p:sp>
        <p:nvSpPr>
          <p:cNvPr id="3" name="Rectangle 13">
            <a:extLst>
              <a:ext uri="{FF2B5EF4-FFF2-40B4-BE49-F238E27FC236}">
                <a16:creationId xmlns:a16="http://schemas.microsoft.com/office/drawing/2014/main" id="{12A933CB-6936-108F-47E7-B9E5BF92E79B}"/>
              </a:ext>
            </a:extLst>
          </p:cNvPr>
          <p:cNvSpPr/>
          <p:nvPr/>
        </p:nvSpPr>
        <p:spPr>
          <a:xfrm>
            <a:off x="249540" y="1079374"/>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4" name="ZoneTexte 11">
            <a:extLst>
              <a:ext uri="{FF2B5EF4-FFF2-40B4-BE49-F238E27FC236}">
                <a16:creationId xmlns:a16="http://schemas.microsoft.com/office/drawing/2014/main" id="{8AD54829-9F72-2A60-0A66-E5D25725AFA0}"/>
              </a:ext>
            </a:extLst>
          </p:cNvPr>
          <p:cNvSpPr/>
          <p:nvPr/>
        </p:nvSpPr>
        <p:spPr>
          <a:xfrm>
            <a:off x="287640" y="123480"/>
            <a:ext cx="8424720" cy="46021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spc="-1">
                <a:solidFill>
                  <a:srgbClr val="777777"/>
                </a:solidFill>
                <a:latin typeface="Arial Narrow"/>
              </a:rPr>
              <a:t>Résumé et conclusion</a:t>
            </a:r>
          </a:p>
        </p:txBody>
      </p:sp>
    </p:spTree>
    <p:extLst>
      <p:ext uri="{BB962C8B-B14F-4D97-AF65-F5344CB8AC3E}">
        <p14:creationId xmlns:p14="http://schemas.microsoft.com/office/powerpoint/2010/main" val="1273529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PlaceHolder 1"/>
          <p:cNvSpPr>
            <a:spLocks noGrp="1"/>
          </p:cNvSpPr>
          <p:nvPr>
            <p:ph type="title"/>
          </p:nvPr>
        </p:nvSpPr>
        <p:spPr>
          <a:xfrm>
            <a:off x="409399" y="1909266"/>
            <a:ext cx="8229240" cy="1502640"/>
          </a:xfrm>
          <a:prstGeom prst="rect">
            <a:avLst/>
          </a:prstGeom>
          <a:noFill/>
          <a:ln w="0">
            <a:noFill/>
          </a:ln>
        </p:spPr>
        <p:txBody>
          <a:bodyPr lIns="90000" tIns="45000" rIns="90000" bIns="45000" anchor="t">
            <a:noAutofit/>
          </a:bodyPr>
          <a:lstStyle/>
          <a:p>
            <a:pPr algn="ctr">
              <a:lnSpc>
                <a:spcPct val="100000"/>
              </a:lnSpc>
              <a:buNone/>
            </a:pPr>
            <a:r>
              <a:rPr lang="fr-FR" sz="4400" b="0" strike="noStrike" spc="-1">
                <a:solidFill>
                  <a:srgbClr val="97BF0D"/>
                </a:solidFill>
                <a:latin typeface="Arial Narrow"/>
              </a:rPr>
              <a:t>Modélisation de dérive de nappe </a:t>
            </a:r>
            <a:br>
              <a:rPr lang="fr-FR" sz="4400" b="0" strike="noStrike" spc="-1">
                <a:solidFill>
                  <a:srgbClr val="97BF0D"/>
                </a:solidFill>
                <a:latin typeface="Arial Narrow"/>
              </a:rPr>
            </a:br>
            <a:r>
              <a:rPr lang="fr-FR" sz="4400" b="0" strike="noStrike" spc="-1">
                <a:solidFill>
                  <a:srgbClr val="97BF0D"/>
                </a:solidFill>
                <a:latin typeface="Arial Narrow"/>
              </a:rPr>
              <a:t>dans la préparation et la lutte contre les déversements accidentels d'hydrocarbures en mer</a:t>
            </a:r>
          </a:p>
        </p:txBody>
      </p:sp>
      <p:sp>
        <p:nvSpPr>
          <p:cNvPr id="225" name="PlaceHolder 2"/>
          <p:cNvSpPr>
            <a:spLocks noGrp="1"/>
          </p:cNvSpPr>
          <p:nvPr>
            <p:ph/>
          </p:nvPr>
        </p:nvSpPr>
        <p:spPr>
          <a:xfrm>
            <a:off x="4859280" y="5373720"/>
            <a:ext cx="3600000" cy="431280"/>
          </a:xfrm>
          <a:prstGeom prst="rect">
            <a:avLst/>
          </a:prstGeom>
          <a:noFill/>
          <a:ln w="0">
            <a:noFill/>
          </a:ln>
        </p:spPr>
        <p:txBody>
          <a:bodyPr lIns="90000" tIns="45000" rIns="90000" bIns="45000" anchor="t">
            <a:noAutofit/>
          </a:bodyPr>
          <a:lstStyle/>
          <a:p>
            <a:pPr algn="r">
              <a:lnSpc>
                <a:spcPct val="100000"/>
              </a:lnSpc>
              <a:spcBef>
                <a:spcPts val="400"/>
              </a:spcBef>
              <a:buNone/>
              <a:tabLst>
                <a:tab pos="0" algn="l"/>
              </a:tabLst>
            </a:pPr>
            <a:r>
              <a:rPr lang="en-GB" sz="2000" b="0" strike="noStrike" spc="-1">
                <a:solidFill>
                  <a:srgbClr val="777777"/>
                </a:solidFill>
                <a:latin typeface="Arial Narrow"/>
              </a:rPr>
              <a:t>28/06/2023</a:t>
            </a:r>
          </a:p>
        </p:txBody>
      </p:sp>
      <p:sp>
        <p:nvSpPr>
          <p:cNvPr id="226" name="PlaceHolder 3"/>
          <p:cNvSpPr>
            <a:spLocks noGrp="1"/>
          </p:cNvSpPr>
          <p:nvPr>
            <p:ph/>
          </p:nvPr>
        </p:nvSpPr>
        <p:spPr>
          <a:xfrm>
            <a:off x="3276000" y="6021360"/>
            <a:ext cx="5183640" cy="431280"/>
          </a:xfrm>
          <a:prstGeom prst="rect">
            <a:avLst/>
          </a:prstGeom>
          <a:noFill/>
          <a:ln w="0">
            <a:noFill/>
          </a:ln>
        </p:spPr>
        <p:txBody>
          <a:bodyPr lIns="90000" tIns="45000" rIns="90000" bIns="45000" anchor="t">
            <a:noAutofit/>
          </a:bodyPr>
          <a:lstStyle/>
          <a:p>
            <a:pPr algn="r">
              <a:lnSpc>
                <a:spcPct val="100000"/>
              </a:lnSpc>
              <a:spcBef>
                <a:spcPts val="360"/>
              </a:spcBef>
              <a:buNone/>
              <a:tabLst>
                <a:tab pos="0" algn="l"/>
              </a:tabLst>
            </a:pPr>
            <a:r>
              <a:rPr lang="en-GB" sz="1800" b="0" strike="noStrike" spc="-1">
                <a:solidFill>
                  <a:srgbClr val="004C93"/>
                </a:solidFill>
                <a:latin typeface="Arial Narrow"/>
              </a:rPr>
              <a:t>Pierre DANIEL (</a:t>
            </a:r>
            <a:r>
              <a:rPr lang="en-GB" sz="1800" b="0" strike="noStrike" spc="-1" err="1">
                <a:solidFill>
                  <a:srgbClr val="004C93"/>
                </a:solidFill>
                <a:latin typeface="Arial Narrow"/>
              </a:rPr>
              <a:t>Météo</a:t>
            </a:r>
            <a:r>
              <a:rPr lang="en-GB" sz="1800" b="0" strike="noStrike" spc="-1">
                <a:solidFill>
                  <a:srgbClr val="004C93"/>
                </a:solidFill>
                <a:latin typeface="Arial Narrow"/>
              </a:rPr>
              <a:t>-France) / Vincent GOURIOU (</a:t>
            </a:r>
            <a:r>
              <a:rPr lang="en-GB" sz="1800" b="0" strike="noStrike" spc="-1" err="1">
                <a:solidFill>
                  <a:srgbClr val="004C93"/>
                </a:solidFill>
                <a:latin typeface="Arial Narrow"/>
              </a:rPr>
              <a:t>Cedre</a:t>
            </a:r>
            <a:r>
              <a:rPr lang="en-GB" sz="1800" b="0" strike="noStrike" spc="-1">
                <a:solidFill>
                  <a:srgbClr val="004C93"/>
                </a:solidFill>
                <a:latin typeface="Arial Narrow"/>
              </a:rPr>
              <a:t>)</a:t>
            </a:r>
            <a:br>
              <a:rPr lang="en-GB" sz="1800"/>
            </a:br>
            <a:endParaRPr lang="en-GB" sz="1800" b="0" strike="noStrike" spc="-1">
              <a:solidFill>
                <a:srgbClr val="777777"/>
              </a:solidFill>
              <a:latin typeface="Arial Narrow"/>
            </a:endParaRPr>
          </a:p>
        </p:txBody>
      </p:sp>
      <p:sp>
        <p:nvSpPr>
          <p:cNvPr id="227" name="Rectangle 7"/>
          <p:cNvSpPr/>
          <p:nvPr/>
        </p:nvSpPr>
        <p:spPr>
          <a:xfrm>
            <a:off x="2403660" y="100812"/>
            <a:ext cx="4469580" cy="1349280"/>
          </a:xfrm>
          <a:prstGeom prst="rect">
            <a:avLst/>
          </a:prstGeom>
          <a:solidFill>
            <a:schemeClr val="bg1"/>
          </a:solidFill>
          <a:ln>
            <a:solidFill>
              <a:srgbClr val="FFFFFF"/>
            </a:solidFill>
            <a:round/>
          </a:ln>
        </p:spPr>
        <p:style>
          <a:lnRef idx="2">
            <a:schemeClr val="accent1">
              <a:shade val="50000"/>
            </a:schemeClr>
          </a:lnRef>
          <a:fillRef idx="1">
            <a:schemeClr val="accent1"/>
          </a:fillRef>
          <a:effectRef idx="0">
            <a:schemeClr val="accent1"/>
          </a:effectRef>
          <a:fontRef idx="minor"/>
        </p:style>
      </p:sp>
      <p:pic>
        <p:nvPicPr>
          <p:cNvPr id="228" name="Image 6"/>
          <p:cNvPicPr/>
          <p:nvPr/>
        </p:nvPicPr>
        <p:blipFill>
          <a:blip r:embed="rId4"/>
          <a:stretch/>
        </p:blipFill>
        <p:spPr>
          <a:xfrm>
            <a:off x="7191374" y="2454"/>
            <a:ext cx="1385265" cy="1463466"/>
          </a:xfrm>
          <a:prstGeom prst="rect">
            <a:avLst/>
          </a:prstGeom>
          <a:ln w="0">
            <a:noFill/>
          </a:ln>
        </p:spPr>
      </p:pic>
      <p:sp>
        <p:nvSpPr>
          <p:cNvPr id="2" name="Rectangle 1">
            <a:extLst>
              <a:ext uri="{FF2B5EF4-FFF2-40B4-BE49-F238E27FC236}">
                <a16:creationId xmlns:a16="http://schemas.microsoft.com/office/drawing/2014/main" id="{5836E6D3-5C76-4EA8-968B-E04F92BED8AD}"/>
              </a:ext>
            </a:extLst>
          </p:cNvPr>
          <p:cNvSpPr/>
          <p:nvPr/>
        </p:nvSpPr>
        <p:spPr>
          <a:xfrm>
            <a:off x="8817997" y="2313830"/>
            <a:ext cx="310101" cy="32361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picture containing text, graphics, graphic design, font&#10;&#10;Description automatically generated">
            <a:extLst>
              <a:ext uri="{FF2B5EF4-FFF2-40B4-BE49-F238E27FC236}">
                <a16:creationId xmlns:a16="http://schemas.microsoft.com/office/drawing/2014/main" id="{F5067CA2-45AA-D4AD-E104-64F16C5DD9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260" y="5443860"/>
            <a:ext cx="1422875" cy="866170"/>
          </a:xfrm>
          <a:prstGeom prst="rect">
            <a:avLst/>
          </a:prstGeom>
        </p:spPr>
      </p:pic>
    </p:spTree>
  </p:cSld>
  <p:clrMapOvr>
    <a:masterClrMapping/>
  </p:clrMapOvr>
  <p:extLst>
    <p:ext uri="{6950BFC3-D8DA-4A85-94F7-54DA5524770B}">
      <p188:commentRel xmlns:p188="http://schemas.microsoft.com/office/powerpoint/2018/8/main" r:id="rId3"/>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ZoneTexte 4"/>
          <p:cNvSpPr/>
          <p:nvPr/>
        </p:nvSpPr>
        <p:spPr>
          <a:xfrm>
            <a:off x="428040" y="1007212"/>
            <a:ext cx="8134495" cy="4535221"/>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pPr marL="285750" indent="-285750">
              <a:buClr>
                <a:srgbClr val="004C93"/>
              </a:buClr>
              <a:buFont typeface="Arial Narrow"/>
              <a:buChar char="□"/>
            </a:pPr>
            <a:r>
              <a:rPr lang="fr-FR" sz="2200" spc="-1">
                <a:solidFill>
                  <a:srgbClr val="777777"/>
                </a:solidFill>
                <a:latin typeface="Arial Narrow"/>
              </a:rPr>
              <a:t>Objectifs des outils de modélisation (</a:t>
            </a:r>
            <a:r>
              <a:rPr lang="fr-FR" sz="2200" spc="-1">
                <a:solidFill>
                  <a:schemeClr val="tx2"/>
                </a:solidFill>
                <a:latin typeface="Arial Narrow"/>
              </a:rPr>
              <a:t>vieillissement</a:t>
            </a:r>
            <a:r>
              <a:rPr lang="fr-FR" sz="2200" spc="-1">
                <a:solidFill>
                  <a:srgbClr val="777777"/>
                </a:solidFill>
                <a:latin typeface="Arial Narrow"/>
              </a:rPr>
              <a:t> et dérive) </a:t>
            </a:r>
          </a:p>
          <a:p>
            <a:pPr marL="285750" indent="-285750">
              <a:buClr>
                <a:srgbClr val="004C93"/>
              </a:buClr>
              <a:buFont typeface="Arial Narrow"/>
              <a:buChar char="□"/>
            </a:pPr>
            <a:r>
              <a:rPr lang="fr-FR" sz="2200" spc="-1">
                <a:solidFill>
                  <a:srgbClr val="777777"/>
                </a:solidFill>
                <a:latin typeface="Arial Narrow"/>
              </a:rPr>
              <a:t>Quelles sont les informations nécessaires à la modélisation (données d'entrée) ?</a:t>
            </a:r>
          </a:p>
          <a:p>
            <a:pPr marL="285750" indent="-285750">
              <a:buClr>
                <a:srgbClr val="004C93"/>
              </a:buClr>
              <a:buFont typeface="Arial Narrow"/>
              <a:buChar char="□"/>
            </a:pPr>
            <a:r>
              <a:rPr lang="fr-FR" sz="2200" spc="-1">
                <a:solidFill>
                  <a:srgbClr val="777777"/>
                </a:solidFill>
                <a:latin typeface="Arial Narrow"/>
              </a:rPr>
              <a:t>Quelles sont les principales catégories de modèles ?</a:t>
            </a:r>
          </a:p>
          <a:p>
            <a:pPr marL="285750" indent="-285750">
              <a:buClr>
                <a:srgbClr val="004C93"/>
              </a:buClr>
              <a:buFont typeface="Arial Narrow"/>
              <a:buChar char="□"/>
            </a:pPr>
            <a:r>
              <a:rPr lang="en-US" sz="2200" spc="-1">
                <a:solidFill>
                  <a:srgbClr val="777777"/>
                </a:solidFill>
                <a:latin typeface="Arial Narrow"/>
              </a:rPr>
              <a:t>Exemples de modèles (commercial software / opensource / institutional)</a:t>
            </a:r>
          </a:p>
          <a:p>
            <a:pPr marL="285750" indent="-285750">
              <a:buClr>
                <a:srgbClr val="004C93"/>
              </a:buClr>
              <a:buFont typeface="Arial Narrow"/>
              <a:buChar char="□"/>
            </a:pPr>
            <a:r>
              <a:rPr lang="en-US" sz="2200" spc="-1">
                <a:solidFill>
                  <a:srgbClr val="777777"/>
                </a:solidFill>
                <a:latin typeface="Arial Narrow"/>
              </a:rPr>
              <a:t>Demonstration : MOTHY</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a:solidFill>
                  <a:srgbClr val="777777"/>
                </a:solidFill>
                <a:latin typeface="Arial Narrow"/>
              </a:rPr>
              <a:t>Demonstration : WEBGNOME</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fr-FR" sz="2200" spc="-1">
                <a:solidFill>
                  <a:srgbClr val="777777"/>
                </a:solidFill>
                <a:latin typeface="Arial Narrow"/>
              </a:rPr>
              <a:t>Choix et comparaison des modèles (ex : comité de prévision français)</a:t>
            </a:r>
          </a:p>
          <a:p>
            <a:pPr marL="285750" indent="-285750">
              <a:buClr>
                <a:srgbClr val="004C93"/>
              </a:buClr>
              <a:buFont typeface="Arial Narrow"/>
              <a:buChar char="□"/>
            </a:pPr>
            <a:r>
              <a:rPr lang="en-US" sz="2200" spc="-1">
                <a:solidFill>
                  <a:srgbClr val="777777"/>
                </a:solidFill>
                <a:latin typeface="Arial Narrow"/>
              </a:rPr>
              <a:t>Un des elements cl</a:t>
            </a:r>
            <a:r>
              <a:rPr lang="fr-FR" sz="2200" spc="-1" err="1">
                <a:solidFill>
                  <a:srgbClr val="777777"/>
                </a:solidFill>
                <a:latin typeface="Arial Narrow"/>
              </a:rPr>
              <a:t>és</a:t>
            </a:r>
            <a:r>
              <a:rPr lang="fr-FR" sz="2200" spc="-1">
                <a:solidFill>
                  <a:srgbClr val="777777"/>
                </a:solidFill>
                <a:latin typeface="Arial Narrow"/>
              </a:rPr>
              <a:t>: les données environnementales</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en-US" sz="2200" spc="-1" err="1">
                <a:solidFill>
                  <a:srgbClr val="777777"/>
                </a:solidFill>
                <a:latin typeface="Arial Narrow"/>
              </a:rPr>
              <a:t>Limites</a:t>
            </a:r>
            <a:r>
              <a:rPr lang="en-US" sz="2200" spc="-1">
                <a:solidFill>
                  <a:srgbClr val="777777"/>
                </a:solidFill>
                <a:latin typeface="Arial Narrow"/>
              </a:rPr>
              <a:t> à </a:t>
            </a:r>
            <a:r>
              <a:rPr lang="en-US" sz="2200" spc="-1" err="1">
                <a:solidFill>
                  <a:srgbClr val="777777"/>
                </a:solidFill>
                <a:latin typeface="Arial Narrow"/>
              </a:rPr>
              <a:t>l’utilisation</a:t>
            </a:r>
            <a:r>
              <a:rPr lang="en-US" sz="2200" spc="-1">
                <a:solidFill>
                  <a:srgbClr val="777777"/>
                </a:solidFill>
                <a:latin typeface="Arial Narrow"/>
              </a:rPr>
              <a:t> de la modélisation </a:t>
            </a:r>
            <a:endParaRPr lang="en-US" sz="2200" spc="-1">
              <a:solidFill>
                <a:srgbClr val="777777"/>
              </a:solidFill>
              <a:latin typeface="Arial Narrow" panose="020B0606020202030204" pitchFamily="34" charset="0"/>
            </a:endParaRPr>
          </a:p>
          <a:p>
            <a:pPr marL="285750" indent="-285750">
              <a:buClr>
                <a:srgbClr val="004C93"/>
              </a:buClr>
              <a:buFont typeface="Arial Narrow"/>
              <a:buChar char="□"/>
            </a:pPr>
            <a:r>
              <a:rPr lang="fr-FR" sz="2200" spc="-1">
                <a:solidFill>
                  <a:srgbClr val="777777"/>
                </a:solidFill>
                <a:latin typeface="Arial Narrow"/>
              </a:rPr>
              <a:t>Comment faire une demande de MOTHY dans le cadre du SIUPM ?</a:t>
            </a:r>
          </a:p>
          <a:p>
            <a:pPr marL="285750" indent="-285750">
              <a:buClr>
                <a:srgbClr val="004C93"/>
              </a:buClr>
              <a:buFont typeface="Arial Narrow"/>
              <a:buChar char="□"/>
            </a:pPr>
            <a:r>
              <a:rPr lang="en-US" sz="2200" spc="-1">
                <a:solidFill>
                  <a:srgbClr val="777777"/>
                </a:solidFill>
                <a:latin typeface="Arial Narrow"/>
              </a:rPr>
              <a:t> </a:t>
            </a:r>
            <a:r>
              <a:rPr lang="en-US" sz="2200" spc="-1" err="1">
                <a:solidFill>
                  <a:srgbClr val="777777"/>
                </a:solidFill>
                <a:latin typeface="Arial Narrow"/>
              </a:rPr>
              <a:t>Synthèse</a:t>
            </a:r>
            <a:r>
              <a:rPr lang="en-US" sz="2200" spc="-1">
                <a:solidFill>
                  <a:srgbClr val="777777"/>
                </a:solidFill>
                <a:latin typeface="Arial Narrow"/>
              </a:rPr>
              <a:t> et conclusion</a:t>
            </a:r>
            <a:endParaRPr lang="en-US" sz="2400" b="0" strike="noStrike" spc="-1">
              <a:solidFill>
                <a:srgbClr val="777777"/>
              </a:solidFill>
              <a:latin typeface="Arial Narrow"/>
            </a:endParaRPr>
          </a:p>
        </p:txBody>
      </p:sp>
      <p:sp>
        <p:nvSpPr>
          <p:cNvPr id="230" name="Rectangle 5"/>
          <p:cNvSpPr/>
          <p:nvPr/>
        </p:nvSpPr>
        <p:spPr>
          <a:xfrm>
            <a:off x="428040" y="100440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33" name="ZoneTexte 10"/>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en-GB" sz="2400" spc="-1">
                <a:solidFill>
                  <a:srgbClr val="777777"/>
                </a:solidFill>
                <a:latin typeface="Arial Narrow"/>
              </a:rPr>
              <a:t>Plan de présentation</a:t>
            </a:r>
            <a:endParaRPr lang="fr-FR" sz="2400" b="0" strike="noStrike" spc="-1">
              <a:latin typeface="Arial"/>
            </a:endParaRPr>
          </a:p>
        </p:txBody>
      </p:sp>
      <p:pic>
        <p:nvPicPr>
          <p:cNvPr id="2" name="Image 14">
            <a:extLst>
              <a:ext uri="{FF2B5EF4-FFF2-40B4-BE49-F238E27FC236}">
                <a16:creationId xmlns:a16="http://schemas.microsoft.com/office/drawing/2014/main" id="{C95FF0FB-3C34-FC75-D874-5B6DC134F1E7}"/>
              </a:ext>
            </a:extLst>
          </p:cNvPr>
          <p:cNvPicPr/>
          <p:nvPr/>
        </p:nvPicPr>
        <p:blipFill>
          <a:blip r:embed="rId4"/>
          <a:stretch/>
        </p:blipFill>
        <p:spPr>
          <a:xfrm>
            <a:off x="1259640" y="6315074"/>
            <a:ext cx="548280" cy="542565"/>
          </a:xfrm>
          <a:prstGeom prst="rect">
            <a:avLst/>
          </a:prstGeom>
          <a:ln w="0">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 name="ZoneTexte 4"/>
          <p:cNvSpPr/>
          <p:nvPr/>
        </p:nvSpPr>
        <p:spPr>
          <a:xfrm>
            <a:off x="428040" y="1007212"/>
            <a:ext cx="4144807" cy="5166163"/>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wrap="square" lIns="252000" tIns="252000" rIns="252000" bIns="216000" anchor="t">
            <a:spAutoFit/>
          </a:bodyPr>
          <a:lstStyle/>
          <a:p>
            <a:r>
              <a:rPr lang="fr-FR" sz="2400" b="0" strike="noStrike" spc="-1">
                <a:solidFill>
                  <a:srgbClr val="777777"/>
                </a:solidFill>
                <a:latin typeface="Arial Narrow"/>
              </a:rPr>
              <a:t>En cas de déversement d’hydrocarbures en mer, dans le but de définir une stratégie, il faut anticiper :</a:t>
            </a:r>
          </a:p>
          <a:p>
            <a:endParaRPr lang="fr-FR" sz="2400" b="0" strike="noStrike" spc="-1">
              <a:latin typeface="Arial Narrow" panose="020B0606020202030204" pitchFamily="34" charset="0"/>
            </a:endParaRPr>
          </a:p>
          <a:p>
            <a:pPr marL="285750" indent="-285750">
              <a:buClr>
                <a:srgbClr val="004C93"/>
              </a:buClr>
              <a:buFont typeface="Arial Narrow"/>
              <a:buChar char="□"/>
            </a:pPr>
            <a:r>
              <a:rPr lang="en-US" sz="2000" b="0" strike="noStrike" spc="-1">
                <a:solidFill>
                  <a:srgbClr val="777777"/>
                </a:solidFill>
                <a:latin typeface="Arial Narrow"/>
              </a:rPr>
              <a:t>Le </a:t>
            </a:r>
            <a:r>
              <a:rPr lang="en-US" sz="2000" b="0" strike="noStrike" spc="-1" err="1">
                <a:solidFill>
                  <a:srgbClr val="777777"/>
                </a:solidFill>
                <a:latin typeface="Arial Narrow"/>
              </a:rPr>
              <a:t>comportement</a:t>
            </a:r>
            <a:r>
              <a:rPr lang="en-US" sz="2000" b="0" strike="noStrike" spc="-1">
                <a:solidFill>
                  <a:srgbClr val="777777"/>
                </a:solidFill>
                <a:latin typeface="Arial Narrow"/>
              </a:rPr>
              <a:t> des </a:t>
            </a:r>
            <a:r>
              <a:rPr lang="en-US" sz="2000" b="0" strike="noStrike" spc="-1" err="1">
                <a:solidFill>
                  <a:srgbClr val="777777"/>
                </a:solidFill>
                <a:latin typeface="Arial Narrow"/>
              </a:rPr>
              <a:t>hydrocarbures</a:t>
            </a:r>
            <a:r>
              <a:rPr lang="en-US" sz="2000" b="0" strike="noStrike" spc="-1">
                <a:solidFill>
                  <a:srgbClr val="777777"/>
                </a:solidFill>
                <a:latin typeface="Arial Narrow"/>
              </a:rPr>
              <a:t> (</a:t>
            </a:r>
            <a:r>
              <a:rPr lang="en-US" sz="2000" b="0" strike="noStrike" spc="-1" err="1">
                <a:solidFill>
                  <a:schemeClr val="tx2"/>
                </a:solidFill>
                <a:latin typeface="Arial Narrow"/>
              </a:rPr>
              <a:t>vieillissement</a:t>
            </a:r>
            <a:r>
              <a:rPr lang="en-US" sz="2000" spc="-1">
                <a:solidFill>
                  <a:srgbClr val="777777"/>
                </a:solidFill>
                <a:latin typeface="Arial Narrow"/>
              </a:rPr>
              <a:t>) </a:t>
            </a:r>
            <a:endParaRPr lang="en-US" sz="2000" b="0" strike="noStrike" spc="-1">
              <a:solidFill>
                <a:srgbClr val="777777"/>
              </a:solidFill>
              <a:latin typeface="Arial Narrow" panose="020B0606020202030204" pitchFamily="34" charset="0"/>
            </a:endParaRPr>
          </a:p>
          <a:p>
            <a:pPr marL="285750" indent="-285750">
              <a:buClr>
                <a:srgbClr val="004C93"/>
              </a:buClr>
              <a:buFont typeface="Arial Narrow"/>
              <a:buChar char="□"/>
            </a:pPr>
            <a:endParaRPr lang="en-US" sz="2000" spc="-1">
              <a:solidFill>
                <a:srgbClr val="777777"/>
              </a:solidFill>
              <a:latin typeface="Arial Narrow"/>
            </a:endParaRPr>
          </a:p>
          <a:p>
            <a:pPr marL="285750" indent="-285750">
              <a:buClr>
                <a:srgbClr val="004C93"/>
              </a:buClr>
              <a:buFont typeface="Arial Narrow"/>
              <a:buChar char="□"/>
            </a:pPr>
            <a:r>
              <a:rPr lang="fr-FR" sz="2000" b="0" strike="noStrike" spc="-1">
                <a:solidFill>
                  <a:srgbClr val="777777"/>
                </a:solidFill>
                <a:latin typeface="Arial Narrow"/>
              </a:rPr>
              <a:t>Dérive des nappes d'hydrocarbures (trajectoire</a:t>
            </a:r>
            <a:r>
              <a:rPr lang="fr-FR" sz="2000" spc="-1">
                <a:solidFill>
                  <a:srgbClr val="777777"/>
                </a:solidFill>
                <a:latin typeface="Arial Narrow"/>
              </a:rPr>
              <a:t>), connaître notamment le l</a:t>
            </a:r>
            <a:r>
              <a:rPr lang="fr-FR" sz="2000" b="0" strike="noStrike" spc="-1">
                <a:solidFill>
                  <a:srgbClr val="777777"/>
                </a:solidFill>
                <a:latin typeface="Arial Narrow"/>
              </a:rPr>
              <a:t>ittoral impact</a:t>
            </a:r>
            <a:r>
              <a:rPr kumimoji="0" lang="fr-FR" sz="2000" b="0" i="0" u="none" strike="noStrike" kern="1200" cap="none" spc="-1" normalizeH="0" baseline="0" noProof="0">
                <a:ln>
                  <a:noFill/>
                </a:ln>
                <a:solidFill>
                  <a:srgbClr val="777777"/>
                </a:solidFill>
                <a:effectLst/>
                <a:uLnTx/>
                <a:uFillTx/>
                <a:latin typeface="Arial Narrow"/>
              </a:rPr>
              <a:t>é</a:t>
            </a:r>
            <a:endParaRPr lang="fr-FR" b="0" strike="noStrike" spc="-1">
              <a:latin typeface="Arial Narrow" panose="020B0606020202030204" pitchFamily="34" charset="0"/>
            </a:endParaRPr>
          </a:p>
          <a:p>
            <a:pPr>
              <a:spcBef>
                <a:spcPts val="600"/>
              </a:spcBef>
              <a:spcAft>
                <a:spcPts val="600"/>
              </a:spcAft>
            </a:pPr>
            <a:r>
              <a:rPr lang="fr-FR" sz="2000" b="0" strike="noStrike" spc="-1">
                <a:solidFill>
                  <a:srgbClr val="777777"/>
                </a:solidFill>
                <a:latin typeface="Arial Narrow"/>
              </a:rPr>
              <a:t>Dès que possible puis régulièrement (</a:t>
            </a:r>
            <a:r>
              <a:rPr lang="fr-FR" sz="2000" spc="-1">
                <a:solidFill>
                  <a:srgbClr val="777777"/>
                </a:solidFill>
                <a:latin typeface="Arial Narrow"/>
              </a:rPr>
              <a:t>recalage avec</a:t>
            </a:r>
            <a:r>
              <a:rPr lang="fr-FR" sz="2000" b="0" strike="noStrike" spc="-1">
                <a:solidFill>
                  <a:srgbClr val="777777"/>
                </a:solidFill>
                <a:latin typeface="Arial Narrow"/>
              </a:rPr>
              <a:t> les observations aériennes, satellites et bouées).</a:t>
            </a:r>
            <a:endParaRPr lang="en-US" sz="2000" spc="-1">
              <a:solidFill>
                <a:srgbClr val="777777"/>
              </a:solidFill>
              <a:latin typeface="Arial Narrow"/>
            </a:endParaRPr>
          </a:p>
        </p:txBody>
      </p:sp>
      <p:sp>
        <p:nvSpPr>
          <p:cNvPr id="230" name="Rectangle 5"/>
          <p:cNvSpPr/>
          <p:nvPr/>
        </p:nvSpPr>
        <p:spPr>
          <a:xfrm>
            <a:off x="428040" y="1004400"/>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31" name="Espace réservé du texte 21"/>
          <p:cNvSpPr/>
          <p:nvPr/>
        </p:nvSpPr>
        <p:spPr>
          <a:xfrm>
            <a:off x="4606550" y="4667736"/>
            <a:ext cx="4346290" cy="511771"/>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108000" tIns="108000" rIns="108000" bIns="108000" anchor="t">
            <a:noAutofit/>
          </a:bodyPr>
          <a:lstStyle/>
          <a:p>
            <a:pPr algn="ctr">
              <a:lnSpc>
                <a:spcPct val="100000"/>
              </a:lnSpc>
              <a:spcBef>
                <a:spcPts val="400"/>
              </a:spcBef>
              <a:buNone/>
              <a:tabLst>
                <a:tab pos="0" algn="l"/>
              </a:tabLst>
            </a:pPr>
            <a:r>
              <a:rPr lang="fr-FR" sz="2000" b="0" strike="noStrike" spc="-1">
                <a:solidFill>
                  <a:schemeClr val="tx2"/>
                </a:solidFill>
                <a:latin typeface="Arial Narrow"/>
              </a:rPr>
              <a:t>Mod</a:t>
            </a:r>
            <a:r>
              <a:rPr lang="fr-FR" sz="2000" b="0" strike="noStrike" spc="-1">
                <a:solidFill>
                  <a:srgbClr val="777777"/>
                </a:solidFill>
                <a:latin typeface="Arial Narrow"/>
              </a:rPr>
              <a:t>è</a:t>
            </a:r>
            <a:r>
              <a:rPr lang="fr-FR" sz="2000" b="0" strike="noStrike" spc="-1">
                <a:solidFill>
                  <a:schemeClr val="tx2"/>
                </a:solidFill>
                <a:latin typeface="Arial Narrow"/>
              </a:rPr>
              <a:t>le </a:t>
            </a:r>
            <a:r>
              <a:rPr lang="fr-FR" sz="2000" b="0" strike="noStrike" spc="-1" err="1">
                <a:solidFill>
                  <a:schemeClr val="tx2"/>
                </a:solidFill>
                <a:latin typeface="Arial Narrow"/>
              </a:rPr>
              <a:t>Oilmap</a:t>
            </a:r>
            <a:r>
              <a:rPr lang="fr-FR" sz="2000" b="0" strike="noStrike" spc="-1">
                <a:solidFill>
                  <a:schemeClr val="tx2"/>
                </a:solidFill>
                <a:latin typeface="Arial Narrow"/>
              </a:rPr>
              <a:t> (trajectoire et comportement)</a:t>
            </a:r>
            <a:endParaRPr lang="fr-FR" sz="2000" b="0" strike="noStrike" spc="-1">
              <a:solidFill>
                <a:schemeClr val="tx2"/>
              </a:solidFill>
              <a:latin typeface="Arial"/>
            </a:endParaRPr>
          </a:p>
        </p:txBody>
      </p:sp>
      <p:pic>
        <p:nvPicPr>
          <p:cNvPr id="232" name="Picture 2"/>
          <p:cNvPicPr/>
          <p:nvPr/>
        </p:nvPicPr>
        <p:blipFill>
          <a:blip r:embed="rId3"/>
          <a:stretch/>
        </p:blipFill>
        <p:spPr>
          <a:xfrm>
            <a:off x="4606550" y="2111760"/>
            <a:ext cx="4346290" cy="2555976"/>
          </a:xfrm>
          <a:prstGeom prst="rect">
            <a:avLst/>
          </a:prstGeom>
          <a:ln w="0">
            <a:noFill/>
          </a:ln>
        </p:spPr>
      </p:pic>
      <p:sp>
        <p:nvSpPr>
          <p:cNvPr id="233" name="ZoneTexte 10"/>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r>
              <a:rPr lang="fr-FR" sz="2400" b="1" spc="-1">
                <a:solidFill>
                  <a:srgbClr val="777777"/>
                </a:solidFill>
                <a:latin typeface="Arial Narrow"/>
              </a:rPr>
              <a:t>Objectifs des outils de modélisation</a:t>
            </a:r>
            <a:endParaRPr lang="fr-FR" sz="2400" b="1" strike="noStrike" spc="-1">
              <a:latin typeface="Arial"/>
            </a:endParaRPr>
          </a:p>
        </p:txBody>
      </p:sp>
      <p:pic>
        <p:nvPicPr>
          <p:cNvPr id="2" name="Image 14">
            <a:extLst>
              <a:ext uri="{FF2B5EF4-FFF2-40B4-BE49-F238E27FC236}">
                <a16:creationId xmlns:a16="http://schemas.microsoft.com/office/drawing/2014/main" id="{C95FF0FB-3C34-FC75-D874-5B6DC134F1E7}"/>
              </a:ext>
            </a:extLst>
          </p:cNvPr>
          <p:cNvPicPr/>
          <p:nvPr/>
        </p:nvPicPr>
        <p:blipFill>
          <a:blip r:embed="rId4"/>
          <a:stretch/>
        </p:blipFill>
        <p:spPr>
          <a:xfrm>
            <a:off x="1259640" y="6315074"/>
            <a:ext cx="548280" cy="542565"/>
          </a:xfrm>
          <a:prstGeom prst="rect">
            <a:avLst/>
          </a:prstGeom>
          <a:ln w="0">
            <a:noFill/>
          </a:ln>
        </p:spPr>
      </p:pic>
    </p:spTree>
    <p:extLst>
      <p:ext uri="{BB962C8B-B14F-4D97-AF65-F5344CB8AC3E}">
        <p14:creationId xmlns:p14="http://schemas.microsoft.com/office/powerpoint/2010/main" val="163372024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ZoneTexte 8"/>
          <p:cNvSpPr/>
          <p:nvPr/>
        </p:nvSpPr>
        <p:spPr>
          <a:xfrm>
            <a:off x="257986" y="1101502"/>
            <a:ext cx="8280000" cy="4781442"/>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marL="285750" indent="-285750">
              <a:spcBef>
                <a:spcPts val="600"/>
              </a:spcBef>
              <a:spcAft>
                <a:spcPts val="600"/>
              </a:spcAft>
              <a:buClr>
                <a:srgbClr val="004C93"/>
              </a:buClr>
              <a:buFont typeface="Arial Narrow"/>
              <a:buChar char="□"/>
            </a:pPr>
            <a:r>
              <a:rPr lang="fr-FR" sz="2400" b="0" strike="noStrike" spc="-1">
                <a:solidFill>
                  <a:srgbClr val="777777"/>
                </a:solidFill>
                <a:latin typeface="Arial Narrow"/>
              </a:rPr>
              <a:t>Type d’hydrocarbure, propriétés (base de données) </a:t>
            </a:r>
          </a:p>
          <a:p>
            <a:pPr marL="742950" lvl="1" indent="-285750">
              <a:spcBef>
                <a:spcPts val="600"/>
              </a:spcBef>
              <a:spcAft>
                <a:spcPts val="600"/>
              </a:spcAft>
              <a:buClr>
                <a:srgbClr val="004C93"/>
              </a:buClr>
              <a:buFont typeface="Arial" panose="020B0604020202020204" pitchFamily="34" charset="0"/>
              <a:buChar char="•"/>
            </a:pPr>
            <a:r>
              <a:rPr lang="fr-FR" spc="-1">
                <a:solidFill>
                  <a:srgbClr val="777777"/>
                </a:solidFill>
                <a:latin typeface="Arial Narrow"/>
              </a:rPr>
              <a:t>Obligatoire pour faire tourner le module de vieillissement. Si vous ne connaissez pas le type d’hydrocarbure, vous pouvez tout de même utiliser le modèle de dérive (si possible : indiquer la densité)</a:t>
            </a:r>
            <a:endParaRPr lang="en-US" spc="-1">
              <a:solidFill>
                <a:srgbClr val="777777"/>
              </a:solidFill>
              <a:latin typeface="Arial Narrow"/>
            </a:endParaRPr>
          </a:p>
          <a:p>
            <a:pPr marL="285750" indent="-285750">
              <a:spcBef>
                <a:spcPts val="600"/>
              </a:spcBef>
              <a:spcAft>
                <a:spcPts val="600"/>
              </a:spcAft>
              <a:buClr>
                <a:srgbClr val="004C93"/>
              </a:buClr>
              <a:buFont typeface="Arial Narrow"/>
              <a:buChar char="□"/>
            </a:pPr>
            <a:r>
              <a:rPr lang="en-GB" sz="2400" b="0" strike="noStrike" spc="-1">
                <a:solidFill>
                  <a:srgbClr val="777777"/>
                </a:solidFill>
                <a:latin typeface="Arial Narrow"/>
              </a:rPr>
              <a:t>Vents et courants</a:t>
            </a:r>
            <a:endParaRPr lang="fr-FR" sz="2400" spc="-1">
              <a:solidFill>
                <a:srgbClr val="000000"/>
              </a:solidFill>
              <a:latin typeface="Arial Narrow"/>
            </a:endParaRPr>
          </a:p>
          <a:p>
            <a:pPr marL="800100" lvl="1" indent="-342900">
              <a:buClr>
                <a:srgbClr val="004C93"/>
              </a:buClr>
              <a:buFont typeface="Arial,Sans-Serif"/>
              <a:buChar char="•"/>
            </a:pPr>
            <a:r>
              <a:rPr lang="fr-FR" spc="-1">
                <a:solidFill>
                  <a:srgbClr val="777777"/>
                </a:solidFill>
                <a:latin typeface="Arial Narrow"/>
              </a:rPr>
              <a:t>En théorie, le pétrole se déplace à ± 3 % de la vitesse du vent et à 100 % du courant. </a:t>
            </a:r>
          </a:p>
          <a:p>
            <a:pPr marL="800100" lvl="1" indent="-342900">
              <a:buClr>
                <a:srgbClr val="004C93"/>
              </a:buClr>
              <a:buFont typeface="Arial,Sans-Serif"/>
              <a:buChar char="•"/>
            </a:pPr>
            <a:r>
              <a:rPr lang="fr-FR" spc="-1">
                <a:solidFill>
                  <a:srgbClr val="777777"/>
                </a:solidFill>
                <a:latin typeface="Arial Narrow"/>
              </a:rPr>
              <a:t>En général, le courant est le paramètre le plus important </a:t>
            </a:r>
          </a:p>
          <a:p>
            <a:pPr marL="800100" lvl="1" indent="-342900">
              <a:buClr>
                <a:srgbClr val="004C93"/>
              </a:buClr>
              <a:buFont typeface="Arial,Sans-Serif"/>
              <a:buChar char="•"/>
            </a:pPr>
            <a:r>
              <a:rPr lang="fr-FR" spc="-1">
                <a:solidFill>
                  <a:srgbClr val="777777"/>
                </a:solidFill>
                <a:latin typeface="Arial Narrow"/>
              </a:rPr>
              <a:t>Bases de données locales, régionales et mondiales </a:t>
            </a:r>
          </a:p>
          <a:p>
            <a:pPr marL="800100" lvl="1" indent="-342900">
              <a:buClr>
                <a:srgbClr val="004C93"/>
              </a:buClr>
              <a:buFont typeface="Arial,Sans-Serif"/>
              <a:buChar char="•"/>
            </a:pPr>
            <a:r>
              <a:rPr lang="fr-FR" spc="-1">
                <a:solidFill>
                  <a:srgbClr val="777777"/>
                </a:solidFill>
                <a:latin typeface="Arial Narrow"/>
              </a:rPr>
              <a:t>Grande variété d'ensembles de données via des serveurs web / payants ou gratuits</a:t>
            </a:r>
            <a:endParaRPr lang="fr-FR" sz="2400" spc="-1">
              <a:solidFill>
                <a:srgbClr val="000000"/>
              </a:solidFill>
              <a:latin typeface="Arial Narrow"/>
            </a:endParaRPr>
          </a:p>
          <a:p>
            <a:pPr marL="285750" indent="-285750">
              <a:spcBef>
                <a:spcPts val="600"/>
              </a:spcBef>
              <a:spcAft>
                <a:spcPts val="600"/>
              </a:spcAft>
              <a:buClr>
                <a:srgbClr val="004C93"/>
              </a:buClr>
              <a:buFont typeface="Arial Narrow"/>
              <a:buChar char="□"/>
            </a:pPr>
            <a:r>
              <a:rPr lang="fr-FR" sz="2400" spc="-1">
                <a:solidFill>
                  <a:srgbClr val="777777"/>
                </a:solidFill>
                <a:latin typeface="Arial Narrow"/>
              </a:rPr>
              <a:t>Emplacement du déversement, quantité, etc.</a:t>
            </a:r>
          </a:p>
          <a:p>
            <a:pPr marL="285750" indent="-285750">
              <a:spcBef>
                <a:spcPts val="600"/>
              </a:spcBef>
              <a:spcAft>
                <a:spcPts val="600"/>
              </a:spcAft>
              <a:buClr>
                <a:srgbClr val="004C93"/>
              </a:buClr>
              <a:buFont typeface="Arial Narrow"/>
              <a:buChar char="□"/>
            </a:pPr>
            <a:r>
              <a:rPr lang="fr-FR" sz="2400" spc="-1">
                <a:solidFill>
                  <a:srgbClr val="777777"/>
                </a:solidFill>
                <a:latin typeface="Arial Narrow"/>
              </a:rPr>
              <a:t>Température de l'eau, salinité, état de la mer, etc...</a:t>
            </a:r>
            <a:endParaRPr lang="en-US" sz="2400" spc="-1">
              <a:solidFill>
                <a:srgbClr val="777777"/>
              </a:solidFill>
              <a:latin typeface="Arial Narrow"/>
            </a:endParaRPr>
          </a:p>
        </p:txBody>
      </p:sp>
      <p:sp>
        <p:nvSpPr>
          <p:cNvPr id="251" name="Rectangle 12"/>
          <p:cNvSpPr/>
          <p:nvPr/>
        </p:nvSpPr>
        <p:spPr>
          <a:xfrm>
            <a:off x="249911" y="1101502"/>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53" name="ZoneTexte 7"/>
          <p:cNvSpPr/>
          <p:nvPr/>
        </p:nvSpPr>
        <p:spPr>
          <a:xfrm>
            <a:off x="249911" y="141587"/>
            <a:ext cx="8512328" cy="7679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buClr>
                <a:srgbClr val="004C93"/>
              </a:buClr>
            </a:pPr>
            <a:r>
              <a:rPr lang="fr-FR" sz="2000" b="1" spc="-1">
                <a:solidFill>
                  <a:srgbClr val="777777"/>
                </a:solidFill>
                <a:latin typeface="Arial Narrow"/>
              </a:rPr>
              <a:t>Quelles sont les informations nécessaires à la modélisation (données d'entrée) ?</a:t>
            </a:r>
          </a:p>
          <a:p>
            <a:pPr>
              <a:lnSpc>
                <a:spcPct val="100000"/>
              </a:lnSpc>
              <a:buNone/>
            </a:pPr>
            <a:endParaRPr lang="en-GB" sz="2400" b="0" strike="noStrike" spc="-1">
              <a:solidFill>
                <a:srgbClr val="777777"/>
              </a:solidFill>
              <a:latin typeface="Arial Narrow"/>
            </a:endParaRPr>
          </a:p>
        </p:txBody>
      </p:sp>
    </p:spTree>
    <p:extLst>
      <p:ext uri="{BB962C8B-B14F-4D97-AF65-F5344CB8AC3E}">
        <p14:creationId xmlns:p14="http://schemas.microsoft.com/office/powerpoint/2010/main" val="20048764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ZoneTexte 8"/>
          <p:cNvSpPr/>
          <p:nvPr/>
        </p:nvSpPr>
        <p:spPr>
          <a:xfrm>
            <a:off x="440640" y="806332"/>
            <a:ext cx="8118720" cy="5497023"/>
          </a:xfrm>
          <a:prstGeom prst="rect">
            <a:avLst/>
          </a:prstGeom>
          <a:solidFill>
            <a:srgbClr val="EAEAEA"/>
          </a:solidFill>
          <a:ln w="0">
            <a:noFill/>
          </a:ln>
        </p:spPr>
        <p:style>
          <a:lnRef idx="0">
            <a:scrgbClr r="0" g="0" b="0"/>
          </a:lnRef>
          <a:fillRef idx="0">
            <a:scrgbClr r="0" g="0" b="0"/>
          </a:fillRef>
          <a:effectRef idx="0">
            <a:scrgbClr r="0" g="0" b="0"/>
          </a:effectRef>
          <a:fontRef idx="minor"/>
        </p:style>
        <p:txBody>
          <a:bodyPr lIns="252000" tIns="252000" rIns="252000" bIns="216000" anchor="t">
            <a:spAutoFit/>
          </a:bodyPr>
          <a:lstStyle/>
          <a:p>
            <a:pPr>
              <a:lnSpc>
                <a:spcPct val="100000"/>
              </a:lnSpc>
              <a:buNone/>
            </a:pPr>
            <a:r>
              <a:rPr lang="fr-FR" sz="2400" b="0" strike="noStrike" spc="-1">
                <a:solidFill>
                  <a:srgbClr val="777777"/>
                </a:solidFill>
                <a:latin typeface="Arial Narrow"/>
              </a:rPr>
              <a:t>Il existe différents types de modèles :</a:t>
            </a:r>
          </a:p>
          <a:p>
            <a:pPr>
              <a:lnSpc>
                <a:spcPct val="100000"/>
              </a:lnSpc>
              <a:buNone/>
            </a:pPr>
            <a:endParaRPr lang="fr-FR" sz="900" b="0" strike="noStrike" spc="-1">
              <a:latin typeface="Arial"/>
            </a:endParaRPr>
          </a:p>
          <a:p>
            <a:pPr marL="342900" indent="-342900" algn="just">
              <a:spcBef>
                <a:spcPts val="300"/>
              </a:spcBef>
              <a:spcAft>
                <a:spcPts val="300"/>
              </a:spcAft>
              <a:buClr>
                <a:srgbClr val="004C93"/>
              </a:buClr>
              <a:buFont typeface="Wingdings"/>
              <a:buChar char="q"/>
            </a:pPr>
            <a:r>
              <a:rPr lang="fr-FR" strike="noStrike" spc="-1">
                <a:solidFill>
                  <a:srgbClr val="777777"/>
                </a:solidFill>
                <a:latin typeface="Arial Narrow"/>
              </a:rPr>
              <a:t>Les modèles de </a:t>
            </a:r>
            <a:r>
              <a:rPr lang="fr-FR" b="1" spc="-1">
                <a:solidFill>
                  <a:srgbClr val="777777"/>
                </a:solidFill>
                <a:latin typeface="Arial Narrow"/>
              </a:rPr>
              <a:t>comportement </a:t>
            </a:r>
            <a:r>
              <a:rPr lang="fr-FR" spc="-1">
                <a:solidFill>
                  <a:srgbClr val="777777"/>
                </a:solidFill>
                <a:latin typeface="Arial Narrow"/>
              </a:rPr>
              <a:t>du</a:t>
            </a:r>
            <a:r>
              <a:rPr lang="fr-FR" strike="noStrike" spc="-1">
                <a:solidFill>
                  <a:srgbClr val="777777"/>
                </a:solidFill>
                <a:latin typeface="Arial Narrow"/>
              </a:rPr>
              <a:t> pétrole et notamment l'évaporation, l'émulsification, la dispersion, l'évolution de la viscosité et de la densité</a:t>
            </a:r>
            <a:r>
              <a:rPr lang="en-US" spc="-1">
                <a:solidFill>
                  <a:srgbClr val="777777"/>
                </a:solidFill>
                <a:latin typeface="Arial Narrow"/>
              </a:rPr>
              <a:t>. </a:t>
            </a:r>
            <a:r>
              <a:rPr lang="fr-FR" b="1" u="sng" spc="-1">
                <a:solidFill>
                  <a:srgbClr val="777777"/>
                </a:solidFill>
                <a:latin typeface="Arial Narrow"/>
              </a:rPr>
              <a:t>Pour étude et cas réel</a:t>
            </a:r>
            <a:r>
              <a:rPr lang="en-US" b="1" u="sng" spc="-1">
                <a:solidFill>
                  <a:srgbClr val="777777"/>
                </a:solidFill>
                <a:latin typeface="Arial Narrow"/>
              </a:rPr>
              <a:t>.</a:t>
            </a:r>
          </a:p>
          <a:p>
            <a:pPr algn="just">
              <a:spcBef>
                <a:spcPts val="300"/>
              </a:spcBef>
              <a:spcAft>
                <a:spcPts val="300"/>
              </a:spcAft>
              <a:buClr>
                <a:srgbClr val="004C93"/>
              </a:buClr>
            </a:pPr>
            <a:endParaRPr lang="fr-FR" b="1" u="sng" strike="noStrike" spc="-1">
              <a:latin typeface="Arial Narrow" panose="020B0606020202030204" pitchFamily="34" charset="0"/>
            </a:endParaRPr>
          </a:p>
          <a:p>
            <a:pPr marL="342900" indent="-342900" algn="just">
              <a:spcBef>
                <a:spcPts val="300"/>
              </a:spcBef>
              <a:spcAft>
                <a:spcPts val="300"/>
              </a:spcAft>
              <a:buClr>
                <a:srgbClr val="004C93"/>
              </a:buClr>
              <a:buFont typeface="Wingdings"/>
              <a:buChar char="q"/>
            </a:pPr>
            <a:r>
              <a:rPr lang="fr-FR" strike="noStrike" spc="-1">
                <a:solidFill>
                  <a:srgbClr val="777777"/>
                </a:solidFill>
                <a:latin typeface="Arial Narrow"/>
              </a:rPr>
              <a:t>Les modèles de </a:t>
            </a:r>
            <a:r>
              <a:rPr lang="fr-FR" b="1" spc="-1">
                <a:solidFill>
                  <a:srgbClr val="777777"/>
                </a:solidFill>
                <a:latin typeface="Arial Narrow"/>
              </a:rPr>
              <a:t>transport </a:t>
            </a:r>
            <a:r>
              <a:rPr lang="fr-FR" spc="-1">
                <a:solidFill>
                  <a:srgbClr val="777777"/>
                </a:solidFill>
                <a:latin typeface="Arial Narrow"/>
              </a:rPr>
              <a:t>ou</a:t>
            </a:r>
            <a:r>
              <a:rPr lang="fr-FR" strike="noStrike" spc="-1">
                <a:solidFill>
                  <a:srgbClr val="777777"/>
                </a:solidFill>
                <a:latin typeface="Arial Narrow"/>
              </a:rPr>
              <a:t> modèles déterministes sont utilisés pour prédire la trajectoire d'une nappe de pétrole dans le temps</a:t>
            </a:r>
            <a:r>
              <a:rPr lang="en-US" b="0" strike="noStrike" spc="-1">
                <a:solidFill>
                  <a:srgbClr val="777777"/>
                </a:solidFill>
                <a:latin typeface="Arial Narrow"/>
              </a:rPr>
              <a:t>.</a:t>
            </a:r>
            <a:r>
              <a:rPr lang="en-US" spc="-1">
                <a:solidFill>
                  <a:srgbClr val="777777"/>
                </a:solidFill>
                <a:latin typeface="Arial Narrow"/>
              </a:rPr>
              <a:t> </a:t>
            </a:r>
            <a:r>
              <a:rPr lang="fr-FR" b="1" u="sng" spc="-1">
                <a:solidFill>
                  <a:srgbClr val="777777"/>
                </a:solidFill>
                <a:latin typeface="Arial Narrow"/>
              </a:rPr>
              <a:t>Principalement pour les cas réels</a:t>
            </a:r>
            <a:r>
              <a:rPr lang="en-US" spc="-1">
                <a:solidFill>
                  <a:srgbClr val="777777"/>
                </a:solidFill>
                <a:latin typeface="Arial Narrow"/>
              </a:rPr>
              <a:t>.</a:t>
            </a:r>
          </a:p>
          <a:p>
            <a:pPr algn="just">
              <a:spcBef>
                <a:spcPts val="300"/>
              </a:spcBef>
              <a:spcAft>
                <a:spcPts val="300"/>
              </a:spcAft>
              <a:buClr>
                <a:srgbClr val="004C93"/>
              </a:buClr>
            </a:pPr>
            <a:endParaRPr lang="fr-FR" spc="-1">
              <a:solidFill>
                <a:srgbClr val="000000"/>
              </a:solidFill>
              <a:latin typeface="Arial Narrow" panose="020B0606020202030204" pitchFamily="34" charset="0"/>
            </a:endParaRPr>
          </a:p>
          <a:p>
            <a:pPr marL="342900" indent="-342900" algn="just">
              <a:spcBef>
                <a:spcPts val="300"/>
              </a:spcBef>
              <a:spcAft>
                <a:spcPts val="300"/>
              </a:spcAft>
              <a:buClr>
                <a:srgbClr val="004C93"/>
              </a:buClr>
              <a:buFont typeface="Wingdings"/>
              <a:buChar char="q"/>
            </a:pPr>
            <a:r>
              <a:rPr lang="fr-FR" strike="noStrike" spc="-1">
                <a:solidFill>
                  <a:srgbClr val="777777"/>
                </a:solidFill>
                <a:latin typeface="Arial Narrow"/>
              </a:rPr>
              <a:t>Les modèles </a:t>
            </a:r>
            <a:r>
              <a:rPr lang="fr-FR" b="1" strike="noStrike" spc="-1">
                <a:solidFill>
                  <a:srgbClr val="777777"/>
                </a:solidFill>
                <a:latin typeface="Arial Narrow"/>
              </a:rPr>
              <a:t>stochastiques</a:t>
            </a:r>
            <a:r>
              <a:rPr lang="fr-FR" strike="noStrike" spc="-1">
                <a:solidFill>
                  <a:srgbClr val="777777"/>
                </a:solidFill>
                <a:latin typeface="Arial Narrow"/>
              </a:rPr>
              <a:t>, également connus sous le nom de modèles de probabilité, montrent la probabilité de l'impact d'une marée noire sur des périodes de temps définies</a:t>
            </a:r>
            <a:r>
              <a:rPr lang="en-US" b="0" strike="noStrike" spc="-1">
                <a:solidFill>
                  <a:srgbClr val="777777"/>
                </a:solidFill>
                <a:latin typeface="Arial Narrow"/>
              </a:rPr>
              <a:t>.</a:t>
            </a:r>
            <a:r>
              <a:rPr lang="en-US" spc="-1">
                <a:solidFill>
                  <a:srgbClr val="777777"/>
                </a:solidFill>
                <a:latin typeface="Arial Narrow"/>
              </a:rPr>
              <a:t> </a:t>
            </a:r>
            <a:r>
              <a:rPr lang="en-US" b="1" u="sng" spc="-1">
                <a:solidFill>
                  <a:srgbClr val="777777"/>
                </a:solidFill>
                <a:latin typeface="Arial Narrow"/>
              </a:rPr>
              <a:t>Principalement pour étude.</a:t>
            </a:r>
          </a:p>
          <a:p>
            <a:pPr algn="just">
              <a:spcBef>
                <a:spcPts val="300"/>
              </a:spcBef>
              <a:spcAft>
                <a:spcPts val="300"/>
              </a:spcAft>
              <a:buClr>
                <a:srgbClr val="004C93"/>
              </a:buClr>
            </a:pPr>
            <a:endParaRPr lang="en-US" b="0" strike="noStrike" spc="-1">
              <a:solidFill>
                <a:srgbClr val="777777"/>
              </a:solidFill>
              <a:latin typeface="Arial Narrow" panose="020B0606020202030204" pitchFamily="34" charset="0"/>
            </a:endParaRPr>
          </a:p>
          <a:p>
            <a:pPr marL="342900" indent="-342900" algn="just">
              <a:spcBef>
                <a:spcPts val="300"/>
              </a:spcBef>
              <a:spcAft>
                <a:spcPts val="300"/>
              </a:spcAft>
              <a:buClr>
                <a:srgbClr val="004C93"/>
              </a:buClr>
              <a:buFont typeface="Wingdings"/>
              <a:buChar char="q"/>
            </a:pPr>
            <a:r>
              <a:rPr lang="fr-FR" strike="noStrike" spc="-1">
                <a:solidFill>
                  <a:srgbClr val="777777"/>
                </a:solidFill>
                <a:latin typeface="Arial Narrow"/>
              </a:rPr>
              <a:t>Les modèles </a:t>
            </a:r>
            <a:r>
              <a:rPr lang="fr-FR" b="1" strike="noStrike" spc="-1">
                <a:solidFill>
                  <a:srgbClr val="777777"/>
                </a:solidFill>
                <a:latin typeface="Arial Narrow"/>
              </a:rPr>
              <a:t>à </a:t>
            </a:r>
            <a:r>
              <a:rPr lang="fr-FR" b="1" spc="-1">
                <a:solidFill>
                  <a:srgbClr val="777777"/>
                </a:solidFill>
                <a:latin typeface="Arial Narrow"/>
              </a:rPr>
              <a:t>rebours</a:t>
            </a:r>
            <a:r>
              <a:rPr lang="fr-FR" spc="-1">
                <a:solidFill>
                  <a:srgbClr val="777777"/>
                </a:solidFill>
                <a:latin typeface="Arial Narrow"/>
              </a:rPr>
              <a:t>, inversent</a:t>
            </a:r>
            <a:r>
              <a:rPr lang="fr-FR" strike="noStrike" spc="-1">
                <a:solidFill>
                  <a:srgbClr val="777777"/>
                </a:solidFill>
                <a:latin typeface="Arial Narrow"/>
              </a:rPr>
              <a:t> le processus de modélisation de la trajectoire. Ils peuvent être utilisés pour estimer l'origine du déversement dans des situations où la source ou le point de rejet est inconnu.</a:t>
            </a:r>
            <a:r>
              <a:rPr lang="en-US" spc="-1">
                <a:solidFill>
                  <a:srgbClr val="777777"/>
                </a:solidFill>
                <a:latin typeface="Arial Narrow"/>
              </a:rPr>
              <a:t> </a:t>
            </a:r>
            <a:r>
              <a:rPr lang="en-US" b="1" u="sng" spc="-1">
                <a:solidFill>
                  <a:srgbClr val="777777"/>
                </a:solidFill>
                <a:latin typeface="Arial Narrow"/>
              </a:rPr>
              <a:t>Principalement pour étude.</a:t>
            </a:r>
            <a:endParaRPr lang="en-US" spc="-1">
              <a:solidFill>
                <a:srgbClr val="777777"/>
              </a:solidFill>
              <a:latin typeface="Arial Narrow"/>
            </a:endParaRPr>
          </a:p>
          <a:p>
            <a:pPr marL="342900" indent="-342900" algn="just">
              <a:spcBef>
                <a:spcPts val="300"/>
              </a:spcBef>
              <a:spcAft>
                <a:spcPts val="300"/>
              </a:spcAft>
              <a:buClr>
                <a:srgbClr val="004C93"/>
              </a:buClr>
              <a:buFont typeface="Wingdings"/>
              <a:buChar char="q"/>
            </a:pPr>
            <a:endParaRPr lang="en-US" sz="2200" b="0" strike="noStrike" spc="-1">
              <a:solidFill>
                <a:srgbClr val="777777"/>
              </a:solidFill>
              <a:latin typeface="Arial Narrow"/>
            </a:endParaRPr>
          </a:p>
        </p:txBody>
      </p:sp>
      <p:sp>
        <p:nvSpPr>
          <p:cNvPr id="237" name="Rectangle 12"/>
          <p:cNvSpPr/>
          <p:nvPr/>
        </p:nvSpPr>
        <p:spPr>
          <a:xfrm>
            <a:off x="440640" y="806332"/>
            <a:ext cx="215640" cy="215640"/>
          </a:xfrm>
          <a:prstGeom prst="rect">
            <a:avLst/>
          </a:prstGeom>
          <a:solidFill>
            <a:srgbClr val="004C93"/>
          </a:solidFill>
          <a:ln>
            <a:noFill/>
          </a:ln>
        </p:spPr>
        <p:style>
          <a:lnRef idx="2">
            <a:schemeClr val="accent1">
              <a:shade val="50000"/>
            </a:schemeClr>
          </a:lnRef>
          <a:fillRef idx="1">
            <a:schemeClr val="accent1"/>
          </a:fillRef>
          <a:effectRef idx="0">
            <a:schemeClr val="accent1"/>
          </a:effectRef>
          <a:fontRef idx="minor"/>
        </p:style>
      </p:sp>
      <p:sp>
        <p:nvSpPr>
          <p:cNvPr id="238" name="ZoneTexte 9"/>
          <p:cNvSpPr/>
          <p:nvPr/>
        </p:nvSpPr>
        <p:spPr>
          <a:xfrm>
            <a:off x="287640" y="123480"/>
            <a:ext cx="8424720" cy="456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buClr>
                <a:srgbClr val="004C93"/>
              </a:buClr>
            </a:pPr>
            <a:r>
              <a:rPr lang="fr-FR" sz="2400" b="1" spc="-1">
                <a:solidFill>
                  <a:srgbClr val="777777"/>
                </a:solidFill>
                <a:latin typeface="Arial Narrow"/>
              </a:rPr>
              <a:t>Quelles sont les principales catégories de modèles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777777"/>
      </a:dk2>
      <a:lt2>
        <a:srgbClr val="FFFFFF"/>
      </a:lt2>
      <a:accent1>
        <a:srgbClr val="004C93"/>
      </a:accent1>
      <a:accent2>
        <a:srgbClr val="97BF0D"/>
      </a:accent2>
      <a:accent3>
        <a:srgbClr val="CECFD0"/>
      </a:accent3>
      <a:accent4>
        <a:srgbClr val="FF0000"/>
      </a:accent4>
      <a:accent5>
        <a:srgbClr val="3C9BB4"/>
      </a:accent5>
      <a:accent6>
        <a:srgbClr val="FFC000"/>
      </a:accent6>
      <a:hlink>
        <a:srgbClr val="004C93"/>
      </a:hlink>
      <a:folHlink>
        <a:srgbClr val="77777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777777"/>
      </a:dk2>
      <a:lt2>
        <a:srgbClr val="FFFFFF"/>
      </a:lt2>
      <a:accent1>
        <a:srgbClr val="004C93"/>
      </a:accent1>
      <a:accent2>
        <a:srgbClr val="97BF0D"/>
      </a:accent2>
      <a:accent3>
        <a:srgbClr val="CECFD0"/>
      </a:accent3>
      <a:accent4>
        <a:srgbClr val="FF0000"/>
      </a:accent4>
      <a:accent5>
        <a:srgbClr val="3C9BB4"/>
      </a:accent5>
      <a:accent6>
        <a:srgbClr val="FFC000"/>
      </a:accent6>
      <a:hlink>
        <a:srgbClr val="004C93"/>
      </a:hlink>
      <a:folHlink>
        <a:srgbClr val="77777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777777"/>
      </a:dk2>
      <a:lt2>
        <a:srgbClr val="FFFFFF"/>
      </a:lt2>
      <a:accent1>
        <a:srgbClr val="004C93"/>
      </a:accent1>
      <a:accent2>
        <a:srgbClr val="97BF0D"/>
      </a:accent2>
      <a:accent3>
        <a:srgbClr val="CECFD0"/>
      </a:accent3>
      <a:accent4>
        <a:srgbClr val="FF0000"/>
      </a:accent4>
      <a:accent5>
        <a:srgbClr val="3C9BB4"/>
      </a:accent5>
      <a:accent6>
        <a:srgbClr val="FFC000"/>
      </a:accent6>
      <a:hlink>
        <a:srgbClr val="004C93"/>
      </a:hlink>
      <a:folHlink>
        <a:srgbClr val="777777"/>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14653E99AE30547B2E6C9386298857D" ma:contentTypeVersion="5" ma:contentTypeDescription="Create a new document." ma:contentTypeScope="" ma:versionID="8e7964e2ea19ad71ecc60c00e3d94bbe">
  <xsd:schema xmlns:xsd="http://www.w3.org/2001/XMLSchema" xmlns:xs="http://www.w3.org/2001/XMLSchema" xmlns:p="http://schemas.microsoft.com/office/2006/metadata/properties" xmlns:ns2="e88a286c-3a2d-493a-809d-d9b3c9209e76" xmlns:ns3="c014ae05-6b03-40fc-b01c-38d5f1a88544" targetNamespace="http://schemas.microsoft.com/office/2006/metadata/properties" ma:root="true" ma:fieldsID="85dab5da7750848068f2852f88a9d1c4" ns2:_="" ns3:_="">
    <xsd:import namespace="e88a286c-3a2d-493a-809d-d9b3c9209e76"/>
    <xsd:import namespace="c014ae05-6b03-40fc-b01c-38d5f1a88544"/>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8a286c-3a2d-493a-809d-d9b3c9209e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014ae05-6b03-40fc-b01c-38d5f1a88544"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E05F685-BB6D-4E7A-B9FE-1367368CC4F1}">
  <ds:schemaRefs>
    <ds:schemaRef ds:uri="c014ae05-6b03-40fc-b01c-38d5f1a88544"/>
    <ds:schemaRef ds:uri="e88a286c-3a2d-493a-809d-d9b3c9209e7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48BCFAA-6FD9-49DE-A471-5CB22BD86BC6}">
  <ds:schemaRefs>
    <ds:schemaRef ds:uri="http://schemas.microsoft.com/sharepoint/v3/contenttype/forms"/>
  </ds:schemaRefs>
</ds:datastoreItem>
</file>

<file path=customXml/itemProps3.xml><?xml version="1.0" encoding="utf-8"?>
<ds:datastoreItem xmlns:ds="http://schemas.openxmlformats.org/officeDocument/2006/customXml" ds:itemID="{2F06FCA3-38D2-410F-9451-3B263A5D94F6}">
  <ds:schemaRefs>
    <ds:schemaRef ds:uri="c014ae05-6b03-40fc-b01c-38d5f1a88544"/>
    <ds:schemaRef ds:uri="e88a286c-3a2d-493a-809d-d9b3c9209e7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On-screen Show (4:3)</PresentationFormat>
  <Slides>43</Slides>
  <Notes>19</Notes>
  <HiddenSlides>0</HiddenSlides>
  <ScaleCrop>false</ScaleCrop>
  <HeadingPairs>
    <vt:vector size="4" baseType="variant">
      <vt:variant>
        <vt:lpstr>Theme</vt:lpstr>
      </vt:variant>
      <vt:variant>
        <vt:i4>2</vt:i4>
      </vt:variant>
      <vt:variant>
        <vt:lpstr>Slide Titles</vt:lpstr>
      </vt:variant>
      <vt:variant>
        <vt:i4>43</vt:i4>
      </vt:variant>
    </vt:vector>
  </HeadingPairs>
  <TitlesOfParts>
    <vt:vector size="45" baseType="lpstr">
      <vt:lpstr>Office Theme</vt:lpstr>
      <vt:lpstr>Office Theme</vt:lpstr>
      <vt:lpstr>PowerPoint Presentation</vt:lpstr>
      <vt:lpstr>PowerPoint Presentation</vt:lpstr>
      <vt:lpstr>PowerPoint Presentation</vt:lpstr>
      <vt:lpstr>PowerPoint Presentation</vt:lpstr>
      <vt:lpstr>Modélisation de dérive de nappe  dans la préparation et la lutte contre les déversements accidentels d'hydrocarbures en mer</vt:lpstr>
      <vt:lpstr>PowerPoint Presentation</vt:lpstr>
      <vt:lpstr>PowerPoint Presentation</vt:lpstr>
      <vt:lpstr>PowerPoint Presentation</vt:lpstr>
      <vt:lpstr>PowerPoint Presentation</vt:lpstr>
      <vt:lpstr>PowerPoint Presentation</vt:lpstr>
      <vt:lpstr>PowerPoint Presentation</vt:lpstr>
      <vt:lpstr>The use of ocean currents for oil spill monitoring</vt:lpstr>
      <vt:lpstr>The use of ocean currents for oil spill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The use of ocean currents for oil spill monitoring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Melusine GAILLARD, Cedre Cedre CEDRE-INFORMATION</dc:creator>
  <dc:description/>
  <cp:revision>1</cp:revision>
  <cp:lastPrinted>2019-09-04T16:00:08Z</cp:lastPrinted>
  <dcterms:created xsi:type="dcterms:W3CDTF">2018-06-08T14:38:08Z</dcterms:created>
  <dcterms:modified xsi:type="dcterms:W3CDTF">2023-06-28T08:24:52Z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12</vt:i4>
  </property>
  <property fmtid="{D5CDD505-2E9C-101B-9397-08002B2CF9AE}" pid="3" name="PresentationFormat">
    <vt:lpwstr>Affichage à l'écran (4:3)</vt:lpwstr>
  </property>
  <property fmtid="{D5CDD505-2E9C-101B-9397-08002B2CF9AE}" pid="4" name="Slides">
    <vt:i4>18</vt:i4>
  </property>
  <property fmtid="{D5CDD505-2E9C-101B-9397-08002B2CF9AE}" pid="5" name="ContentTypeId">
    <vt:lpwstr>0x010100114653E99AE30547B2E6C9386298857D</vt:lpwstr>
  </property>
</Properties>
</file>